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877" r:id="rId1"/>
  </p:sldMasterIdLst>
  <p:notesMasterIdLst>
    <p:notesMasterId r:id="rId14"/>
  </p:notesMasterIdLst>
  <p:sldIdLst>
    <p:sldId id="340" r:id="rId2"/>
    <p:sldId id="280" r:id="rId3"/>
    <p:sldId id="281" r:id="rId4"/>
    <p:sldId id="347" r:id="rId5"/>
    <p:sldId id="342" r:id="rId6"/>
    <p:sldId id="313" r:id="rId7"/>
    <p:sldId id="346" r:id="rId8"/>
    <p:sldId id="343" r:id="rId9"/>
    <p:sldId id="339" r:id="rId10"/>
    <p:sldId id="344" r:id="rId11"/>
    <p:sldId id="345" r:id="rId12"/>
    <p:sldId id="341" r:id="rId13"/>
  </p:sldIdLst>
  <p:sldSz cx="9144000" cy="6858000" type="screen4x3"/>
  <p:notesSz cx="6858000" cy="9144000"/>
  <p:embeddedFontLst>
    <p:embeddedFont>
      <p:font typeface="B Mitra" panose="00000400000000000000" pitchFamily="2" charset="-78"/>
      <p:regular r:id="rId15"/>
      <p:bold r:id="rId16"/>
    </p:embeddedFont>
    <p:embeddedFont>
      <p:font typeface="DiodrumArabic-Light" panose="00000400000000000000" pitchFamily="2" charset="-78"/>
      <p:regular r:id="rId17"/>
    </p:embeddedFont>
    <p:embeddedFont>
      <p:font typeface="DiodrumArabic-Medium" panose="00000600000000000000" pitchFamily="2" charset="-78"/>
      <p:regular r:id="rId18"/>
    </p:embeddedFont>
    <p:embeddedFont>
      <p:font typeface="DiodrumArabic-Semibold" panose="00000700000000000000" pitchFamily="2" charset="-78"/>
      <p:regular r:id="rId19"/>
    </p:embeddedFont>
    <p:embeddedFont>
      <p:font typeface="IRANYekan ExtraBold" panose="020B0604020202020204" charset="-78"/>
      <p:bold r:id="rId20"/>
    </p:embeddedFont>
    <p:embeddedFont>
      <p:font typeface="Rockwell" panose="02060603020205020403" pitchFamily="18" charset="0"/>
      <p:regular r:id="rId21"/>
      <p:bold r:id="rId22"/>
      <p:italic r:id="rId23"/>
      <p:boldItalic r:id="rId24"/>
    </p:embeddedFont>
    <p:embeddedFont>
      <p:font typeface="Rockwell Condensed" panose="02060603050405020104" pitchFamily="18" charset="0"/>
      <p:regular r:id="rId25"/>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97"/>
    <a:srgbClr val="204497"/>
    <a:srgbClr val="204498"/>
    <a:srgbClr val="FFFFFF"/>
    <a:srgbClr val="8AB833"/>
    <a:srgbClr val="00B150"/>
    <a:srgbClr val="FF3555"/>
    <a:srgbClr val="FF9300"/>
    <a:srgbClr val="7A81FF"/>
    <a:srgbClr val="FFC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9"/>
    <p:restoredTop sz="94671"/>
  </p:normalViewPr>
  <p:slideViewPr>
    <p:cSldViewPr snapToGrid="0" snapToObjects="1">
      <p:cViewPr varScale="1">
        <p:scale>
          <a:sx n="79" d="100"/>
          <a:sy n="79" d="100"/>
        </p:scale>
        <p:origin x="13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0AABE-478C-6648-9966-E650BC060A93}" type="datetimeFigureOut">
              <a:rPr lang="en-IR" smtClean="0"/>
              <a:t>11/17/2025</a:t>
            </a:fld>
            <a:endParaRPr lang="en-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32D83-2F5D-D94B-A40A-DAF1714E6A6E}" type="slidenum">
              <a:rPr lang="en-IR" smtClean="0"/>
              <a:t>‹#›</a:t>
            </a:fld>
            <a:endParaRPr lang="en-IR"/>
          </a:p>
        </p:txBody>
      </p:sp>
    </p:spTree>
    <p:extLst>
      <p:ext uri="{BB962C8B-B14F-4D97-AF65-F5344CB8AC3E}">
        <p14:creationId xmlns:p14="http://schemas.microsoft.com/office/powerpoint/2010/main" val="293930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1</a:t>
            </a:fld>
            <a:endParaRPr lang="en-IR"/>
          </a:p>
        </p:txBody>
      </p:sp>
    </p:spTree>
    <p:extLst>
      <p:ext uri="{BB962C8B-B14F-4D97-AF65-F5344CB8AC3E}">
        <p14:creationId xmlns:p14="http://schemas.microsoft.com/office/powerpoint/2010/main" val="371084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F82F9-52F1-32D7-3DD3-F99A83835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FBDB9-712F-5E2E-51B7-6922EA95005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01F40B6-95A1-32B9-8E2F-CA86E30E1345}"/>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B7C5AA08-3D6C-DFDA-1B14-52E029CD72BD}"/>
              </a:ext>
            </a:extLst>
          </p:cNvPr>
          <p:cNvSpPr>
            <a:spLocks noGrp="1"/>
          </p:cNvSpPr>
          <p:nvPr>
            <p:ph type="sldNum" sz="quarter" idx="5"/>
          </p:nvPr>
        </p:nvSpPr>
        <p:spPr/>
        <p:txBody>
          <a:bodyPr/>
          <a:lstStyle/>
          <a:p>
            <a:fld id="{6A01129C-5943-4B43-A2C1-522ADA9236D1}" type="slidenum">
              <a:rPr lang="en-IR" smtClean="0"/>
              <a:t>10</a:t>
            </a:fld>
            <a:endParaRPr lang="en-IR"/>
          </a:p>
        </p:txBody>
      </p:sp>
    </p:spTree>
    <p:extLst>
      <p:ext uri="{BB962C8B-B14F-4D97-AF65-F5344CB8AC3E}">
        <p14:creationId xmlns:p14="http://schemas.microsoft.com/office/powerpoint/2010/main" val="326199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2</a:t>
            </a:fld>
            <a:endParaRPr lang="en-IR"/>
          </a:p>
        </p:txBody>
      </p:sp>
    </p:spTree>
    <p:extLst>
      <p:ext uri="{BB962C8B-B14F-4D97-AF65-F5344CB8AC3E}">
        <p14:creationId xmlns:p14="http://schemas.microsoft.com/office/powerpoint/2010/main" val="201500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2C7F7-0EDB-B1E6-F1CD-6B9A1BEE3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C0744-E08D-5C37-967B-E1377BEEF7C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05E3BB4-2A1B-C067-06B4-705CF1454D8B}"/>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3FB2AE63-4A96-5112-9AC1-28DF6C017B3D}"/>
              </a:ext>
            </a:extLst>
          </p:cNvPr>
          <p:cNvSpPr>
            <a:spLocks noGrp="1"/>
          </p:cNvSpPr>
          <p:nvPr>
            <p:ph type="sldNum" sz="quarter" idx="5"/>
          </p:nvPr>
        </p:nvSpPr>
        <p:spPr/>
        <p:txBody>
          <a:bodyPr/>
          <a:lstStyle/>
          <a:p>
            <a:fld id="{6A01129C-5943-4B43-A2C1-522ADA9236D1}" type="slidenum">
              <a:rPr lang="en-IR" smtClean="0"/>
              <a:t>3</a:t>
            </a:fld>
            <a:endParaRPr lang="en-IR"/>
          </a:p>
        </p:txBody>
      </p:sp>
    </p:spTree>
    <p:extLst>
      <p:ext uri="{BB962C8B-B14F-4D97-AF65-F5344CB8AC3E}">
        <p14:creationId xmlns:p14="http://schemas.microsoft.com/office/powerpoint/2010/main" val="273644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F26B-E8C9-6581-47B6-E66CDE830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867F0-B9E9-E887-61FE-F9D717AA6FE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920FCD4-6C43-F348-CB85-517F12DEADF8}"/>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C29B82DB-0995-3CFD-AD6E-075AC5B08587}"/>
              </a:ext>
            </a:extLst>
          </p:cNvPr>
          <p:cNvSpPr>
            <a:spLocks noGrp="1"/>
          </p:cNvSpPr>
          <p:nvPr>
            <p:ph type="sldNum" sz="quarter" idx="5"/>
          </p:nvPr>
        </p:nvSpPr>
        <p:spPr/>
        <p:txBody>
          <a:bodyPr/>
          <a:lstStyle/>
          <a:p>
            <a:fld id="{6A01129C-5943-4B43-A2C1-522ADA9236D1}" type="slidenum">
              <a:rPr lang="en-IR" smtClean="0"/>
              <a:t>4</a:t>
            </a:fld>
            <a:endParaRPr lang="en-IR"/>
          </a:p>
        </p:txBody>
      </p:sp>
    </p:spTree>
    <p:extLst>
      <p:ext uri="{BB962C8B-B14F-4D97-AF65-F5344CB8AC3E}">
        <p14:creationId xmlns:p14="http://schemas.microsoft.com/office/powerpoint/2010/main" val="334697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5</a:t>
            </a:fld>
            <a:endParaRPr lang="en-IR"/>
          </a:p>
        </p:txBody>
      </p:sp>
    </p:spTree>
    <p:extLst>
      <p:ext uri="{BB962C8B-B14F-4D97-AF65-F5344CB8AC3E}">
        <p14:creationId xmlns:p14="http://schemas.microsoft.com/office/powerpoint/2010/main" val="247594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F441-89E2-BA3A-F267-0E609355F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456DA-8690-7048-4468-53E2925A479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9BE4824-7878-FE6E-75BD-1920472D3926}"/>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008C955C-4444-2D92-A9EB-F41EDCC1C317}"/>
              </a:ext>
            </a:extLst>
          </p:cNvPr>
          <p:cNvSpPr>
            <a:spLocks noGrp="1"/>
          </p:cNvSpPr>
          <p:nvPr>
            <p:ph type="sldNum" sz="quarter" idx="5"/>
          </p:nvPr>
        </p:nvSpPr>
        <p:spPr/>
        <p:txBody>
          <a:bodyPr/>
          <a:lstStyle/>
          <a:p>
            <a:fld id="{6A01129C-5943-4B43-A2C1-522ADA9236D1}" type="slidenum">
              <a:rPr lang="en-IR" smtClean="0"/>
              <a:t>6</a:t>
            </a:fld>
            <a:endParaRPr lang="en-IR"/>
          </a:p>
        </p:txBody>
      </p:sp>
    </p:spTree>
    <p:extLst>
      <p:ext uri="{BB962C8B-B14F-4D97-AF65-F5344CB8AC3E}">
        <p14:creationId xmlns:p14="http://schemas.microsoft.com/office/powerpoint/2010/main" val="60377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798F-52E5-8405-BC62-1110216F5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6C6D3-BA7B-82A0-A095-87E5CD6EF4A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A84C216-EABF-3D66-A49C-BF669BB3754F}"/>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D2351F5F-8E7A-569B-AEF3-FD38B2323BF6}"/>
              </a:ext>
            </a:extLst>
          </p:cNvPr>
          <p:cNvSpPr>
            <a:spLocks noGrp="1"/>
          </p:cNvSpPr>
          <p:nvPr>
            <p:ph type="sldNum" sz="quarter" idx="5"/>
          </p:nvPr>
        </p:nvSpPr>
        <p:spPr/>
        <p:txBody>
          <a:bodyPr/>
          <a:lstStyle/>
          <a:p>
            <a:fld id="{6A01129C-5943-4B43-A2C1-522ADA9236D1}" type="slidenum">
              <a:rPr lang="en-IR" smtClean="0"/>
              <a:t>7</a:t>
            </a:fld>
            <a:endParaRPr lang="en-IR"/>
          </a:p>
        </p:txBody>
      </p:sp>
    </p:spTree>
    <p:extLst>
      <p:ext uri="{BB962C8B-B14F-4D97-AF65-F5344CB8AC3E}">
        <p14:creationId xmlns:p14="http://schemas.microsoft.com/office/powerpoint/2010/main" val="255623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endParaRPr lang="en-IR" dirty="0"/>
          </a:p>
        </p:txBody>
      </p:sp>
      <p:sp>
        <p:nvSpPr>
          <p:cNvPr id="4" name="Slide Number Placeholder 3"/>
          <p:cNvSpPr>
            <a:spLocks noGrp="1"/>
          </p:cNvSpPr>
          <p:nvPr>
            <p:ph type="sldNum" sz="quarter" idx="5"/>
          </p:nvPr>
        </p:nvSpPr>
        <p:spPr/>
        <p:txBody>
          <a:bodyPr/>
          <a:lstStyle/>
          <a:p>
            <a:fld id="{6A01129C-5943-4B43-A2C1-522ADA9236D1}" type="slidenum">
              <a:rPr lang="en-IR" smtClean="0"/>
              <a:t>8</a:t>
            </a:fld>
            <a:endParaRPr lang="en-IR"/>
          </a:p>
        </p:txBody>
      </p:sp>
    </p:spTree>
    <p:extLst>
      <p:ext uri="{BB962C8B-B14F-4D97-AF65-F5344CB8AC3E}">
        <p14:creationId xmlns:p14="http://schemas.microsoft.com/office/powerpoint/2010/main" val="246841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AD7F0-0537-56C2-241B-E631FC0B9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333C3-7790-6178-3BAD-5FB48B65677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51442C4-A8FB-4BAE-A9B3-25F47ABA35E1}"/>
              </a:ext>
            </a:extLst>
          </p:cNvPr>
          <p:cNvSpPr>
            <a:spLocks noGrp="1"/>
          </p:cNvSpPr>
          <p:nvPr>
            <p:ph type="body" idx="1"/>
          </p:nvPr>
        </p:nvSpPr>
        <p:spPr/>
        <p:txBody>
          <a:bodyPr/>
          <a:lstStyle/>
          <a:p>
            <a:pPr marL="0" algn="r" defTabSz="914400" rtl="1" eaLnBrk="1" latinLnBrk="0" hangingPunct="1"/>
            <a:endParaRPr lang="en-IR" dirty="0"/>
          </a:p>
        </p:txBody>
      </p:sp>
      <p:sp>
        <p:nvSpPr>
          <p:cNvPr id="4" name="Slide Number Placeholder 3">
            <a:extLst>
              <a:ext uri="{FF2B5EF4-FFF2-40B4-BE49-F238E27FC236}">
                <a16:creationId xmlns:a16="http://schemas.microsoft.com/office/drawing/2014/main" id="{403FC693-E5E9-9B4A-FCE2-C674D0DEF7DB}"/>
              </a:ext>
            </a:extLst>
          </p:cNvPr>
          <p:cNvSpPr>
            <a:spLocks noGrp="1"/>
          </p:cNvSpPr>
          <p:nvPr>
            <p:ph type="sldNum" sz="quarter" idx="5"/>
          </p:nvPr>
        </p:nvSpPr>
        <p:spPr/>
        <p:txBody>
          <a:bodyPr/>
          <a:lstStyle/>
          <a:p>
            <a:fld id="{6A01129C-5943-4B43-A2C1-522ADA9236D1}" type="slidenum">
              <a:rPr lang="en-IR" smtClean="0"/>
              <a:t>9</a:t>
            </a:fld>
            <a:endParaRPr lang="en-IR"/>
          </a:p>
        </p:txBody>
      </p:sp>
    </p:spTree>
    <p:extLst>
      <p:ext uri="{BB962C8B-B14F-4D97-AF65-F5344CB8AC3E}">
        <p14:creationId xmlns:p14="http://schemas.microsoft.com/office/powerpoint/2010/main" val="7223751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9"/>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5"/>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FA954E-5247-EC43-BF5E-C219BF3BEA04}" type="datetime1">
              <a:rPr lang="en-US" smtClean="0"/>
              <a:t>17-Nov-25</a:t>
            </a:fld>
            <a:endParaRPr lang="en-IR"/>
          </a:p>
        </p:txBody>
      </p:sp>
      <p:sp>
        <p:nvSpPr>
          <p:cNvPr id="5" name="Footer Placeholder 4"/>
          <p:cNvSpPr>
            <a:spLocks noGrp="1"/>
          </p:cNvSpPr>
          <p:nvPr>
            <p:ph type="ftr" sz="quarter" idx="11"/>
          </p:nvPr>
        </p:nvSpPr>
        <p:spPr>
          <a:xfrm>
            <a:off x="812805" y="6272787"/>
            <a:ext cx="4745736" cy="365125"/>
          </a:xfrm>
        </p:spPr>
        <p:txBody>
          <a:bodyPr/>
          <a:lstStyle/>
          <a:p>
            <a:endParaRPr lang="en-IR"/>
          </a:p>
        </p:txBody>
      </p:sp>
      <p:sp>
        <p:nvSpPr>
          <p:cNvPr id="6" name="Slide Number Placeholder 5"/>
          <p:cNvSpPr>
            <a:spLocks noGrp="1"/>
          </p:cNvSpPr>
          <p:nvPr>
            <p:ph type="sldNum" sz="quarter" idx="12"/>
          </p:nvPr>
        </p:nvSpPr>
        <p:spPr>
          <a:xfrm>
            <a:off x="7244281" y="4227195"/>
            <a:ext cx="895401" cy="640080"/>
          </a:xfrm>
          <a:prstGeom prst="rect">
            <a:avLst/>
          </a:prstGeom>
        </p:spPr>
        <p:txBody>
          <a:bodyPr/>
          <a:lstStyle>
            <a:lvl1pPr>
              <a:defRPr sz="2800" b="1"/>
            </a:lvl1pPr>
          </a:lstStyle>
          <a:p>
            <a:fld id="{DFCAA4AF-953D-244E-A785-3E30E94DDEA1}" type="slidenum">
              <a:rPr lang="en-IR" smtClean="0"/>
              <a:t>‹#›</a:t>
            </a:fld>
            <a:endParaRPr lang="en-IR" dirty="0"/>
          </a:p>
        </p:txBody>
      </p:sp>
    </p:spTree>
    <p:extLst>
      <p:ext uri="{BB962C8B-B14F-4D97-AF65-F5344CB8AC3E}">
        <p14:creationId xmlns:p14="http://schemas.microsoft.com/office/powerpoint/2010/main" val="306703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13257402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1"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12323608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7"/>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83346" y="6272789"/>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5891010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9667418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7"/>
            <a:ext cx="1983232" cy="365125"/>
          </a:xfrm>
        </p:spPr>
        <p:txBody>
          <a:bodyPr/>
          <a:lstStyle>
            <a:lvl1pPr>
              <a:defRPr>
                <a:solidFill>
                  <a:schemeClr val="accent1">
                    <a:lumMod val="50000"/>
                  </a:schemeClr>
                </a:solidFill>
              </a:defRPr>
            </a:lvl1pPr>
          </a:lstStyle>
          <a:p>
            <a:fld id="{85C67283-2AA5-CA42-A96E-66C67AF4F74A}" type="datetime1">
              <a:rPr lang="en-US" smtClean="0"/>
              <a:t>17-Nov-25</a:t>
            </a:fld>
            <a:endParaRPr lang="en-IR"/>
          </a:p>
        </p:txBody>
      </p:sp>
      <p:sp>
        <p:nvSpPr>
          <p:cNvPr id="5" name="Footer Placeholder 4"/>
          <p:cNvSpPr>
            <a:spLocks noGrp="1"/>
          </p:cNvSpPr>
          <p:nvPr>
            <p:ph type="ftr" sz="quarter" idx="11"/>
          </p:nvPr>
        </p:nvSpPr>
        <p:spPr>
          <a:xfrm>
            <a:off x="1636099" y="6272786"/>
            <a:ext cx="4745736" cy="365125"/>
          </a:xfrm>
        </p:spPr>
        <p:txBody>
          <a:bodyPr/>
          <a:lstStyle>
            <a:lvl1pPr>
              <a:defRPr>
                <a:solidFill>
                  <a:schemeClr val="accent1">
                    <a:lumMod val="50000"/>
                  </a:schemeClr>
                </a:solidFill>
              </a:defRPr>
            </a:lvl1pPr>
          </a:lstStyle>
          <a:p>
            <a:endParaRPr lang="en-I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1" y="2508607"/>
            <a:ext cx="891224" cy="720332"/>
          </a:xfrm>
          <a:prstGeom prst="rect">
            <a:avLst/>
          </a:prstGeom>
        </p:spPr>
        <p:txBody>
          <a:bodyPr/>
          <a:lstStyle>
            <a:lvl1pPr>
              <a:defRPr sz="2800"/>
            </a:lvl1pPr>
          </a:lstStyle>
          <a:p>
            <a:fld id="{DFCAA4AF-953D-244E-A785-3E30E94DDEA1}" type="slidenum">
              <a:rPr lang="en-IR" smtClean="0"/>
              <a:t>‹#›</a:t>
            </a:fld>
            <a:endParaRPr lang="en-IR" dirty="0"/>
          </a:p>
        </p:txBody>
      </p:sp>
    </p:spTree>
    <p:extLst>
      <p:ext uri="{BB962C8B-B14F-4D97-AF65-F5344CB8AC3E}">
        <p14:creationId xmlns:p14="http://schemas.microsoft.com/office/powerpoint/2010/main" val="367674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4248807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40856014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7B5F63F-98CA-1D41-8742-FD038FF002F0}" type="datetime1">
              <a:rPr lang="en-US" smtClean="0"/>
              <a:t>17-Nov-25</a:t>
            </a:fld>
            <a:endParaRPr lang="en-I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R"/>
          </a:p>
        </p:txBody>
      </p:sp>
      <p:sp>
        <p:nvSpPr>
          <p:cNvPr id="5" name="Slide Number Placeholder 4"/>
          <p:cNvSpPr>
            <a:spLocks noGrp="1"/>
          </p:cNvSpPr>
          <p:nvPr>
            <p:ph type="sldNum" sz="quarter" idx="12"/>
          </p:nvPr>
        </p:nvSpPr>
        <p:spPr>
          <a:xfrm>
            <a:off x="8483346" y="6272787"/>
            <a:ext cx="48006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86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7508-C37C-E149-9DBA-7B59FFC94BE4}" type="datetime1">
              <a:rPr lang="en-US" smtClean="0"/>
              <a:t>17-Nov-25</a:t>
            </a:fld>
            <a:endParaRPr lang="en-IR"/>
          </a:p>
        </p:txBody>
      </p:sp>
      <p:sp>
        <p:nvSpPr>
          <p:cNvPr id="3" name="Footer Placeholder 2"/>
          <p:cNvSpPr>
            <a:spLocks noGrp="1"/>
          </p:cNvSpPr>
          <p:nvPr>
            <p:ph type="ftr" sz="quarter" idx="11"/>
          </p:nvPr>
        </p:nvSpPr>
        <p:spPr/>
        <p:txBody>
          <a:bodyPr/>
          <a:lstStyle/>
          <a:p>
            <a:endParaRPr lang="en-IR"/>
          </a:p>
        </p:txBody>
      </p:sp>
      <p:sp>
        <p:nvSpPr>
          <p:cNvPr id="4" name="Slide Number Placeholder 3"/>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t>‹#›</a:t>
            </a:fld>
            <a:endParaRPr lang="en-IR"/>
          </a:p>
        </p:txBody>
      </p:sp>
    </p:spTree>
    <p:extLst>
      <p:ext uri="{BB962C8B-B14F-4D97-AF65-F5344CB8AC3E}">
        <p14:creationId xmlns:p14="http://schemas.microsoft.com/office/powerpoint/2010/main" val="391915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3"/>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B61BEF0D-F0BB-DE4B-95CE-6DB70DBA9567}" type="datetimeFigureOut">
              <a:rPr lang="en-US" smtClean="0"/>
              <a:pPr/>
              <a:t>17-Nov-25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pPr/>
              <a:t>‹#›</a:t>
            </a:fld>
            <a:endParaRPr lang="en-IR"/>
          </a:p>
        </p:txBody>
      </p:sp>
    </p:spTree>
    <p:extLst>
      <p:ext uri="{BB962C8B-B14F-4D97-AF65-F5344CB8AC3E}">
        <p14:creationId xmlns:p14="http://schemas.microsoft.com/office/powerpoint/2010/main" val="12150325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3"/>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691E427E-F6E1-3E4B-826C-D8AB3E8AED67}" type="datetime1">
              <a:rPr lang="en-US" smtClean="0"/>
              <a:t>17-Nov-25</a:t>
            </a:fld>
            <a:endParaRPr lang="en-IR"/>
          </a:p>
        </p:txBody>
      </p:sp>
      <p:sp>
        <p:nvSpPr>
          <p:cNvPr id="10" name="Slide Number Placeholder 9"/>
          <p:cNvSpPr>
            <a:spLocks noGrp="1"/>
          </p:cNvSpPr>
          <p:nvPr>
            <p:ph type="sldNum" sz="quarter" idx="12"/>
          </p:nvPr>
        </p:nvSpPr>
        <p:spPr>
          <a:xfrm>
            <a:off x="8483346" y="6272787"/>
            <a:ext cx="480060" cy="365125"/>
          </a:xfrm>
          <a:prstGeom prst="rect">
            <a:avLst/>
          </a:prstGeom>
        </p:spPr>
        <p:txBody>
          <a:bodyPr/>
          <a:lstStyle/>
          <a:p>
            <a:fld id="{DFCAA4AF-953D-244E-A785-3E30E94DDEA1}" type="slidenum">
              <a:rPr lang="en-IR" smtClean="0"/>
              <a:t>‹#›</a:t>
            </a:fld>
            <a:endParaRPr lang="en-IR"/>
          </a:p>
        </p:txBody>
      </p:sp>
    </p:spTree>
    <p:extLst>
      <p:ext uri="{BB962C8B-B14F-4D97-AF65-F5344CB8AC3E}">
        <p14:creationId xmlns:p14="http://schemas.microsoft.com/office/powerpoint/2010/main" val="31281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userDrawn="1"/>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7"/>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61BEF0D-F0BB-DE4B-95CE-6DB70DBA9567}" type="datetimeFigureOut">
              <a:rPr lang="en-US" smtClean="0"/>
              <a:pPr/>
              <a:t>17-Nov-25</a:t>
            </a:fld>
            <a:endParaRPr lang="en-US" dirty="0"/>
          </a:p>
        </p:txBody>
      </p:sp>
      <p:sp>
        <p:nvSpPr>
          <p:cNvPr id="5" name="Footer Placeholder 4"/>
          <p:cNvSpPr>
            <a:spLocks noGrp="1"/>
          </p:cNvSpPr>
          <p:nvPr>
            <p:ph type="ftr" sz="quarter" idx="3"/>
          </p:nvPr>
        </p:nvSpPr>
        <p:spPr>
          <a:xfrm>
            <a:off x="685800" y="6272787"/>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7"/>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FCAA4AF-953D-244E-A785-3E30E94DDEA1}" type="slidenum">
              <a:rPr lang="en-IR" smtClean="0"/>
              <a:pPr/>
              <a:t>‹#›</a:t>
            </a:fld>
            <a:endParaRPr lang="en-IR" dirty="0"/>
          </a:p>
        </p:txBody>
      </p:sp>
    </p:spTree>
    <p:extLst>
      <p:ext uri="{BB962C8B-B14F-4D97-AF65-F5344CB8AC3E}">
        <p14:creationId xmlns:p14="http://schemas.microsoft.com/office/powerpoint/2010/main" val="63575151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60" r:id="rId12"/>
  </p:sldLayoutIdLst>
  <p:hf hdr="0" ftr="0" dt="0"/>
  <p:txStyles>
    <p:titleStyle>
      <a:lvl1pPr algn="l" defTabSz="914400" rtl="1"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D25-2DC0-B145-8CDC-1305C74C1636}"/>
              </a:ext>
            </a:extLst>
          </p:cNvPr>
          <p:cNvSpPr>
            <a:spLocks noGrp="1"/>
          </p:cNvSpPr>
          <p:nvPr>
            <p:ph type="ctrTitle"/>
          </p:nvPr>
        </p:nvSpPr>
        <p:spPr>
          <a:xfrm>
            <a:off x="0" y="1785674"/>
            <a:ext cx="8297333" cy="2001839"/>
          </a:xfrm>
        </p:spPr>
        <p:txBody>
          <a:bodyPr anchor="ctr">
            <a:normAutofit/>
          </a:bodyPr>
          <a:lstStyle/>
          <a:p>
            <a:pPr algn="r"/>
            <a:r>
              <a:rPr lang="fa-IR" sz="3600" b="1" dirty="0">
                <a:latin typeface="DiodrumArabic-Semibold" panose="00000700000000000000" pitchFamily="2" charset="-78"/>
                <a:cs typeface="DiodrumArabic-Semibold" panose="00000700000000000000" pitchFamily="2" charset="-78"/>
              </a:rPr>
              <a:t>عنوان ورقة السياسات</a:t>
            </a:r>
          </a:p>
        </p:txBody>
      </p:sp>
      <p:sp>
        <p:nvSpPr>
          <p:cNvPr id="3" name="Subtitle 2">
            <a:extLst>
              <a:ext uri="{FF2B5EF4-FFF2-40B4-BE49-F238E27FC236}">
                <a16:creationId xmlns:a16="http://schemas.microsoft.com/office/drawing/2014/main" id="{1BF6B021-3F5D-0643-BA4C-71F40E9F5B6F}"/>
              </a:ext>
            </a:extLst>
          </p:cNvPr>
          <p:cNvSpPr>
            <a:spLocks noGrp="1"/>
          </p:cNvSpPr>
          <p:nvPr>
            <p:ph type="subTitle" idx="1"/>
          </p:nvPr>
        </p:nvSpPr>
        <p:spPr>
          <a:xfrm>
            <a:off x="732135" y="4487648"/>
            <a:ext cx="6833062" cy="1631798"/>
          </a:xfrm>
        </p:spPr>
        <p:txBody>
          <a:bodyPr>
            <a:normAutofit/>
          </a:bodyPr>
          <a:lstStyle/>
          <a:p>
            <a:pPr algn="ctr">
              <a:spcBef>
                <a:spcPts val="1000"/>
              </a:spcBef>
            </a:pPr>
            <a:r>
              <a:rPr lang="fa-IR" sz="2000" dirty="0">
                <a:solidFill>
                  <a:srgbClr val="1F4497"/>
                </a:solidFill>
                <a:latin typeface="DiodrumArabic-Medium" panose="00000600000000000000" pitchFamily="2" charset="-78"/>
                <a:cs typeface="DiodrumArabic-Medium" panose="00000600000000000000" pitchFamily="2" charset="-78"/>
              </a:rPr>
              <a:t>اسم مُعدّي الورقة (أو أسماؤهم) ومؤهلاتهم العلمية</a:t>
            </a:r>
          </a:p>
          <a:p>
            <a:pPr algn="ctr">
              <a:spcBef>
                <a:spcPts val="1000"/>
              </a:spcBef>
            </a:pPr>
            <a:r>
              <a:rPr lang="fa-IR" sz="2000" dirty="0">
                <a:solidFill>
                  <a:srgbClr val="1F4497"/>
                </a:solidFill>
                <a:latin typeface="DiodrumArabic-Medium" panose="00000600000000000000" pitchFamily="2" charset="-78"/>
                <a:cs typeface="DiodrumArabic-Medium" panose="00000600000000000000" pitchFamily="2" charset="-78"/>
              </a:rPr>
              <a:t>اسم المؤسسة / جهة العمل</a:t>
            </a:r>
            <a:endParaRPr lang="en-IR" sz="2000" dirty="0">
              <a:solidFill>
                <a:srgbClr val="1F4497"/>
              </a:solidFill>
              <a:latin typeface="DiodrumArabic-Medium" panose="00000600000000000000" pitchFamily="2" charset="-78"/>
              <a:cs typeface="DiodrumArabic-Medium" panose="00000600000000000000" pitchFamily="2" charset="-78"/>
            </a:endParaRPr>
          </a:p>
        </p:txBody>
      </p:sp>
      <p:pic>
        <p:nvPicPr>
          <p:cNvPr id="4" name="Picture 3">
            <a:extLst>
              <a:ext uri="{FF2B5EF4-FFF2-40B4-BE49-F238E27FC236}">
                <a16:creationId xmlns:a16="http://schemas.microsoft.com/office/drawing/2014/main" id="{919E5219-1E3A-DC35-DD33-B64A63134DD7}"/>
              </a:ext>
            </a:extLst>
          </p:cNvPr>
          <p:cNvPicPr>
            <a:picLocks noChangeAspect="1"/>
          </p:cNvPicPr>
          <p:nvPr/>
        </p:nvPicPr>
        <p:blipFill>
          <a:blip r:embed="rId2"/>
          <a:stretch>
            <a:fillRect/>
          </a:stretch>
        </p:blipFill>
        <p:spPr>
          <a:xfrm>
            <a:off x="2680856" y="554530"/>
            <a:ext cx="3782291" cy="505691"/>
          </a:xfrm>
          <a:prstGeom prst="rect">
            <a:avLst/>
          </a:prstGeom>
        </p:spPr>
      </p:pic>
      <p:pic>
        <p:nvPicPr>
          <p:cNvPr id="7" name="Picture 6">
            <a:extLst>
              <a:ext uri="{FF2B5EF4-FFF2-40B4-BE49-F238E27FC236}">
                <a16:creationId xmlns:a16="http://schemas.microsoft.com/office/drawing/2014/main" id="{E90C306D-453F-426E-947B-C1EB46B24D3E}"/>
              </a:ext>
            </a:extLst>
          </p:cNvPr>
          <p:cNvPicPr>
            <a:picLocks noChangeAspect="1"/>
          </p:cNvPicPr>
          <p:nvPr/>
        </p:nvPicPr>
        <p:blipFill>
          <a:blip r:embed="rId3"/>
          <a:srcRect/>
          <a:stretch/>
        </p:blipFill>
        <p:spPr>
          <a:xfrm>
            <a:off x="846667" y="1494884"/>
            <a:ext cx="2466205" cy="2711356"/>
          </a:xfrm>
          <a:prstGeom prst="rect">
            <a:avLst/>
          </a:prstGeom>
        </p:spPr>
      </p:pic>
    </p:spTree>
    <p:extLst>
      <p:ext uri="{BB962C8B-B14F-4D97-AF65-F5344CB8AC3E}">
        <p14:creationId xmlns:p14="http://schemas.microsoft.com/office/powerpoint/2010/main" val="9182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0F41-7895-6552-E7DD-F8558A3A5995}"/>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99CD0F4A-ED71-D234-6D85-8818D03CC159}"/>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9</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46FB1A5E-813B-B551-9AA4-33908C22249E}"/>
              </a:ext>
            </a:extLst>
          </p:cNvPr>
          <p:cNvSpPr/>
          <p:nvPr/>
        </p:nvSpPr>
        <p:spPr>
          <a:xfrm>
            <a:off x="2805000" y="295197"/>
            <a:ext cx="2324126" cy="540000"/>
          </a:xfrm>
          <a:prstGeom prst="roundRect">
            <a:avLst>
              <a:gd name="adj" fmla="val 50000"/>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52AD2574-7B99-7F3A-EEF5-BAA9E3EF965F}"/>
              </a:ext>
            </a:extLst>
          </p:cNvPr>
          <p:cNvSpPr/>
          <p:nvPr/>
        </p:nvSpPr>
        <p:spPr>
          <a:xfrm>
            <a:off x="21278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chemeClr val="bg1"/>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12" name="Rounded Rectangle 11">
            <a:extLst>
              <a:ext uri="{FF2B5EF4-FFF2-40B4-BE49-F238E27FC236}">
                <a16:creationId xmlns:a16="http://schemas.microsoft.com/office/drawing/2014/main" id="{E5633373-2E94-FF20-F85B-E8F21E630699}"/>
              </a:ext>
            </a:extLst>
          </p:cNvPr>
          <p:cNvSpPr/>
          <p:nvPr/>
        </p:nvSpPr>
        <p:spPr>
          <a:xfrm>
            <a:off x="535912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5FFE5CAE-8D80-26F9-F51C-2C5A2EAC6FA9}"/>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39E9F9E-1C4D-F013-6390-82D87555DCB4}"/>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8DBC1B90-906F-DEBD-8F78-52BAE2C264B0}"/>
              </a:ext>
            </a:extLst>
          </p:cNvPr>
          <p:cNvSpPr txBox="1"/>
          <p:nvPr/>
        </p:nvSpPr>
        <p:spPr>
          <a:xfrm>
            <a:off x="654756" y="1311722"/>
            <a:ext cx="7828590" cy="2308324"/>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يتضمن هذا القسم توصيات سياساتية لاتخاذ "إجراء محدد وذي أولوية" مع دليل قاطع على ضرورة التغيير، والذي يمكن أن يشمل تغيير القانون، اللائحة، التعليمات، العملية، التنفيذ، إلخ. في هذا القسم، يتم شرح الحلول السياساتية بتفاصيل وتعيين مناسب، ويجب أن تتوافق مع نتائج الأقسام السابقة. </a:t>
            </a:r>
            <a:endParaRPr lang="en-GB" dirty="0">
              <a:latin typeface="DiodrumArabic-Light" panose="00000400000000000000" pitchFamily="2" charset="-78"/>
              <a:cs typeface="DiodrumArabic-Light" panose="00000400000000000000" pitchFamily="2" charset="-78"/>
            </a:endParaRPr>
          </a:p>
          <a:p>
            <a:pPr algn="just" rtl="1"/>
            <a:r>
              <a:rPr lang="fa-IR" dirty="0">
                <a:latin typeface="DiodrumArabic-Light" panose="00000400000000000000" pitchFamily="2" charset="-78"/>
                <a:cs typeface="DiodrumArabic-Light" panose="00000400000000000000" pitchFamily="2" charset="-78"/>
              </a:rPr>
              <a:t>كما يوضح هذا القسم ما هي المؤسسات أو الأشخاص الذين لهم دور في صياغة التوصيات السياساتية والمصادقة عليها وتنفيذها ومراقبتها ومراجعتها، وفي حال وجودها، يتم أيضاً تقديم الخطوات والمراحل الزمنية أو شروط وظروف اختيار الحل الفعال.</a:t>
            </a:r>
          </a:p>
        </p:txBody>
      </p:sp>
      <p:sp>
        <p:nvSpPr>
          <p:cNvPr id="5" name="TextBox 4">
            <a:extLst>
              <a:ext uri="{FF2B5EF4-FFF2-40B4-BE49-F238E27FC236}">
                <a16:creationId xmlns:a16="http://schemas.microsoft.com/office/drawing/2014/main" id="{2EC82F65-995C-9303-D024-5A21515EAB4E}"/>
              </a:ext>
            </a:extLst>
          </p:cNvPr>
          <p:cNvSpPr txBox="1"/>
          <p:nvPr/>
        </p:nvSpPr>
        <p:spPr>
          <a:xfrm>
            <a:off x="629624" y="3865362"/>
            <a:ext cx="7828590" cy="369332"/>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ملاحظة: يُنصح بإعداد ورقة السياسات في 10 شرائح عرض كحد أقصى.</a:t>
            </a:r>
          </a:p>
        </p:txBody>
      </p:sp>
    </p:spTree>
    <p:extLst>
      <p:ext uri="{BB962C8B-B14F-4D97-AF65-F5344CB8AC3E}">
        <p14:creationId xmlns:p14="http://schemas.microsoft.com/office/powerpoint/2010/main" val="11754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5337-9CAA-F2F4-3FF8-E17496762139}"/>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4B454D71-85BB-6A37-5748-77285AE3BD53}"/>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10</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EBE6D595-AF48-EC68-05F0-6853C783BC1F}"/>
              </a:ext>
            </a:extLst>
          </p:cNvPr>
          <p:cNvSpPr/>
          <p:nvPr/>
        </p:nvSpPr>
        <p:spPr>
          <a:xfrm>
            <a:off x="2805000" y="295197"/>
            <a:ext cx="2324126" cy="540000"/>
          </a:xfrm>
          <a:prstGeom prst="roundRect">
            <a:avLst>
              <a:gd name="adj" fmla="val 50000"/>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88C3FA59-0705-682F-AA0E-B10F59BBAD94}"/>
              </a:ext>
            </a:extLst>
          </p:cNvPr>
          <p:cNvSpPr/>
          <p:nvPr/>
        </p:nvSpPr>
        <p:spPr>
          <a:xfrm>
            <a:off x="21278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chemeClr val="bg1"/>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12" name="Rounded Rectangle 11">
            <a:extLst>
              <a:ext uri="{FF2B5EF4-FFF2-40B4-BE49-F238E27FC236}">
                <a16:creationId xmlns:a16="http://schemas.microsoft.com/office/drawing/2014/main" id="{8B0587F2-CAE0-B538-57FE-90B86B65BBB2}"/>
              </a:ext>
            </a:extLst>
          </p:cNvPr>
          <p:cNvSpPr/>
          <p:nvPr/>
        </p:nvSpPr>
        <p:spPr>
          <a:xfrm>
            <a:off x="535912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83BA525E-0D9C-EE61-7EEB-559EBEB4A0BC}"/>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E9D7B3B-8459-92EF-A8A7-42F768D600B9}"/>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6D624A8E-D6A7-D0B8-7500-9957DEB22258}"/>
              </a:ext>
            </a:extLst>
          </p:cNvPr>
          <p:cNvSpPr txBox="1"/>
          <p:nvPr/>
        </p:nvSpPr>
        <p:spPr>
          <a:xfrm>
            <a:off x="654756" y="1311722"/>
            <a:ext cx="7828590" cy="2308324"/>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يتضمن هذا القسم توصيات سياساتية لاتخاذ "إجراء محدد وذي أولوية" مع دليل قاطع على ضرورة التغيير، والذي يمكن أن يشمل تغيير القانون، اللائحة، التعليمات، العملية، التنفيذ، إلخ. في هذا القسم، يتم شرح الحلول السياساتية بتفاصيل وتعيين مناسب، ويجب أن تتوافق مع نتائج الأقسام السابقة. </a:t>
            </a:r>
            <a:endParaRPr lang="en-GB" dirty="0">
              <a:latin typeface="DiodrumArabic-Light" panose="00000400000000000000" pitchFamily="2" charset="-78"/>
              <a:cs typeface="DiodrumArabic-Light" panose="00000400000000000000" pitchFamily="2" charset="-78"/>
            </a:endParaRPr>
          </a:p>
          <a:p>
            <a:pPr algn="just" rtl="1"/>
            <a:r>
              <a:rPr lang="fa-IR" dirty="0">
                <a:latin typeface="DiodrumArabic-Light" panose="00000400000000000000" pitchFamily="2" charset="-78"/>
                <a:cs typeface="DiodrumArabic-Light" panose="00000400000000000000" pitchFamily="2" charset="-78"/>
              </a:rPr>
              <a:t>كما يوضح هذا القسم ما هي المؤسسات أو الأشخاص الذين لهم دور في صياغة التوصيات السياساتية والمصادقة عليها وتنفيذها ومراقبتها ومراجعتها، وفي حال وجودها، يتم أيضاً تقديم الخطوات والمراحل الزمنية أو شروط وظروف اختيار الحل الفعال.</a:t>
            </a:r>
          </a:p>
        </p:txBody>
      </p:sp>
      <p:sp>
        <p:nvSpPr>
          <p:cNvPr id="5" name="TextBox 4">
            <a:extLst>
              <a:ext uri="{FF2B5EF4-FFF2-40B4-BE49-F238E27FC236}">
                <a16:creationId xmlns:a16="http://schemas.microsoft.com/office/drawing/2014/main" id="{9D8F64F7-F7BF-86B0-AD71-F89BAD09FD80}"/>
              </a:ext>
            </a:extLst>
          </p:cNvPr>
          <p:cNvSpPr txBox="1"/>
          <p:nvPr/>
        </p:nvSpPr>
        <p:spPr>
          <a:xfrm>
            <a:off x="629624" y="3865362"/>
            <a:ext cx="7828590" cy="369332"/>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ملاحظة: يُنصح بإعداد ورقة السياسات في 10 شرائح عرض كحد أقصى.</a:t>
            </a:r>
          </a:p>
        </p:txBody>
      </p:sp>
    </p:spTree>
    <p:extLst>
      <p:ext uri="{BB962C8B-B14F-4D97-AF65-F5344CB8AC3E}">
        <p14:creationId xmlns:p14="http://schemas.microsoft.com/office/powerpoint/2010/main" val="3480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A393-5357-D84D-856B-477DA6B7F6BC}"/>
              </a:ext>
            </a:extLst>
          </p:cNvPr>
          <p:cNvSpPr>
            <a:spLocks noGrp="1"/>
          </p:cNvSpPr>
          <p:nvPr>
            <p:ph type="title"/>
          </p:nvPr>
        </p:nvSpPr>
        <p:spPr>
          <a:xfrm>
            <a:off x="628651" y="2766221"/>
            <a:ext cx="7886700" cy="1325563"/>
          </a:xfrm>
        </p:spPr>
        <p:txBody>
          <a:bodyPr vert="horz" lIns="91440" tIns="45720" rIns="91440" bIns="45720" rtlCol="0" anchor="ctr">
            <a:normAutofit/>
          </a:bodyPr>
          <a:lstStyle/>
          <a:p>
            <a:pPr algn="ctr" rtl="1"/>
            <a:r>
              <a:rPr lang="fa-IR" b="1" dirty="0">
                <a:latin typeface="IRANYekan ExtraBold" panose="020B0506030804020204" pitchFamily="34" charset="-78"/>
                <a:cs typeface="B Mitra" panose="00000400000000000000" pitchFamily="2" charset="-78"/>
              </a:rPr>
              <a:t>مع الشكر</a:t>
            </a:r>
            <a:endParaRPr lang="en-IR" b="1" dirty="0">
              <a:latin typeface="IRANYekan ExtraBold" panose="020B0506030804020204" pitchFamily="34" charset="-78"/>
              <a:cs typeface="B Mitra" panose="00000400000000000000" pitchFamily="2" charset="-78"/>
            </a:endParaRPr>
          </a:p>
        </p:txBody>
      </p:sp>
    </p:spTree>
    <p:extLst>
      <p:ext uri="{BB962C8B-B14F-4D97-AF65-F5344CB8AC3E}">
        <p14:creationId xmlns:p14="http://schemas.microsoft.com/office/powerpoint/2010/main" val="18404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EC84A8C-590E-DC47-BD23-9BF38BE92C63}"/>
              </a:ext>
            </a:extLst>
          </p:cNvPr>
          <p:cNvSpPr/>
          <p:nvPr/>
        </p:nvSpPr>
        <p:spPr>
          <a:xfrm>
            <a:off x="2267063" y="3393877"/>
            <a:ext cx="4609879" cy="898028"/>
          </a:xfrm>
          <a:prstGeom prst="roundRect">
            <a:avLst>
              <a:gd name="adj" fmla="val 50000"/>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24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4D54E1AE-035D-0F41-8452-145CAFED9875}"/>
              </a:ext>
            </a:extLst>
          </p:cNvPr>
          <p:cNvSpPr/>
          <p:nvPr/>
        </p:nvSpPr>
        <p:spPr>
          <a:xfrm>
            <a:off x="2267063" y="4844653"/>
            <a:ext cx="4609879" cy="898028"/>
          </a:xfrm>
          <a:prstGeom prst="roundRect">
            <a:avLst>
              <a:gd name="adj" fmla="val 50000"/>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24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3742EF48-FC86-1048-907D-E56DFA5D238F}"/>
              </a:ext>
            </a:extLst>
          </p:cNvPr>
          <p:cNvSpPr/>
          <p:nvPr/>
        </p:nvSpPr>
        <p:spPr>
          <a:xfrm>
            <a:off x="2267063" y="1943101"/>
            <a:ext cx="4609879" cy="898028"/>
          </a:xfrm>
          <a:prstGeom prst="roundRect">
            <a:avLst>
              <a:gd name="adj" fmla="val 50000"/>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ysClr val="windowText" lastClr="000000"/>
                </a:solidFill>
                <a:latin typeface="DiodrumArabic-Medium" panose="00000600000000000000" pitchFamily="2" charset="-78"/>
                <a:cs typeface="DiodrumArabic-Medium" panose="00000600000000000000" pitchFamily="2" charset="-78"/>
              </a:rPr>
              <a:t>المقدمة وبيان المشكلة</a:t>
            </a:r>
            <a:endParaRPr lang="en-IR" sz="24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2" name="TextBox 1">
            <a:extLst>
              <a:ext uri="{FF2B5EF4-FFF2-40B4-BE49-F238E27FC236}">
                <a16:creationId xmlns:a16="http://schemas.microsoft.com/office/drawing/2014/main" id="{B9EF2EA7-C626-A34D-9447-CB7CC006892D}"/>
              </a:ext>
            </a:extLst>
          </p:cNvPr>
          <p:cNvSpPr txBox="1"/>
          <p:nvPr/>
        </p:nvSpPr>
        <p:spPr>
          <a:xfrm>
            <a:off x="2514600" y="740639"/>
            <a:ext cx="4114800" cy="707886"/>
          </a:xfrm>
          <a:prstGeom prst="rect">
            <a:avLst/>
          </a:prstGeom>
          <a:noFill/>
        </p:spPr>
        <p:txBody>
          <a:bodyPr wrap="square" rtlCol="0">
            <a:spAutoFit/>
          </a:bodyPr>
          <a:lstStyle/>
          <a:p>
            <a:pPr algn="ctr" rtl="1"/>
            <a:r>
              <a:rPr lang="fa-IR" sz="4000" b="1" dirty="0">
                <a:solidFill>
                  <a:srgbClr val="204497"/>
                </a:solidFill>
                <a:latin typeface="DiodrumArabic-Semibold" panose="00000700000000000000" pitchFamily="2" charset="-78"/>
                <a:cs typeface="DiodrumArabic-Semibold" panose="00000700000000000000" pitchFamily="2" charset="-78"/>
              </a:rPr>
              <a:t>الفهرس</a:t>
            </a:r>
            <a:endParaRPr lang="en-IR" sz="4000" b="1" dirty="0">
              <a:solidFill>
                <a:srgbClr val="204497"/>
              </a:solidFill>
              <a:latin typeface="DiodrumArabic-Semibold" panose="00000700000000000000" pitchFamily="2" charset="-78"/>
              <a:cs typeface="DiodrumArabic-Semibold" panose="00000700000000000000" pitchFamily="2" charset="-78"/>
            </a:endParaRPr>
          </a:p>
        </p:txBody>
      </p:sp>
      <p:sp>
        <p:nvSpPr>
          <p:cNvPr id="4" name="Slide Number Placeholder 3">
            <a:extLst>
              <a:ext uri="{FF2B5EF4-FFF2-40B4-BE49-F238E27FC236}">
                <a16:creationId xmlns:a16="http://schemas.microsoft.com/office/drawing/2014/main" id="{41210AA0-632C-0D47-9332-BC982D94B561}"/>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1</a:t>
            </a:fld>
            <a:endParaRPr lang="en-IR" dirty="0">
              <a:cs typeface="B Mitra" panose="00000400000000000000" pitchFamily="2" charset="-78"/>
            </a:endParaRPr>
          </a:p>
        </p:txBody>
      </p:sp>
    </p:spTree>
    <p:extLst>
      <p:ext uri="{BB962C8B-B14F-4D97-AF65-F5344CB8AC3E}">
        <p14:creationId xmlns:p14="http://schemas.microsoft.com/office/powerpoint/2010/main" val="3482023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EC84A8C-590E-DC47-BD23-9BF38BE92C63}"/>
              </a:ext>
            </a:extLst>
          </p:cNvPr>
          <p:cNvSpPr/>
          <p:nvPr/>
        </p:nvSpPr>
        <p:spPr>
          <a:xfrm>
            <a:off x="2805000" y="295197"/>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4D54E1AE-035D-0F41-8452-145CAFED9875}"/>
              </a:ext>
            </a:extLst>
          </p:cNvPr>
          <p:cNvSpPr/>
          <p:nvPr/>
        </p:nvSpPr>
        <p:spPr>
          <a:xfrm>
            <a:off x="21278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3742EF48-FC86-1048-907D-E56DFA5D238F}"/>
              </a:ext>
            </a:extLst>
          </p:cNvPr>
          <p:cNvSpPr/>
          <p:nvPr/>
        </p:nvSpPr>
        <p:spPr>
          <a:xfrm>
            <a:off x="535912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bg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16" name="TextBox 15">
            <a:extLst>
              <a:ext uri="{FF2B5EF4-FFF2-40B4-BE49-F238E27FC236}">
                <a16:creationId xmlns:a16="http://schemas.microsoft.com/office/drawing/2014/main" id="{D647DC72-36D8-DC40-B9BB-21E1884CFD6A}"/>
              </a:ext>
            </a:extLst>
          </p:cNvPr>
          <p:cNvSpPr txBox="1"/>
          <p:nvPr/>
        </p:nvSpPr>
        <p:spPr>
          <a:xfrm>
            <a:off x="654756" y="1311722"/>
            <a:ext cx="7828590" cy="2031325"/>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الهدف الرئيسي من هذا القسم هو إقناع الجمهور المستهدف بأهمية الموضوع، ويتضمن شرحاً موجزاً لما يلي: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توضيح الموضوع وضرورة معالجته (بالاعتماد على إحصائيات واستدلالات مناسبة)،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تعريف المشكلة السياساتية (السؤال المراد الإجابة عليه)،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الخلفية السياساتية مع مراجعة مختصرة للتجارب السابقة،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وأهداف وآفاق حل المشكلة.</a:t>
            </a:r>
          </a:p>
        </p:txBody>
      </p:sp>
      <p:sp>
        <p:nvSpPr>
          <p:cNvPr id="33" name="Slide Number Placeholder 5">
            <a:extLst>
              <a:ext uri="{FF2B5EF4-FFF2-40B4-BE49-F238E27FC236}">
                <a16:creationId xmlns:a16="http://schemas.microsoft.com/office/drawing/2014/main" id="{503B2B1C-4187-F742-B415-DF061F65FD40}"/>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2</a:t>
            </a:fld>
            <a:endParaRPr lang="en-IR" dirty="0">
              <a:cs typeface="B Mitra" panose="00000400000000000000" pitchFamily="2" charset="-78"/>
            </a:endParaRPr>
          </a:p>
        </p:txBody>
      </p:sp>
      <p:cxnSp>
        <p:nvCxnSpPr>
          <p:cNvPr id="3" name="Straight Connector 2">
            <a:extLst>
              <a:ext uri="{FF2B5EF4-FFF2-40B4-BE49-F238E27FC236}">
                <a16:creationId xmlns:a16="http://schemas.microsoft.com/office/drawing/2014/main" id="{CFF62F97-3DB0-0642-DF51-6A41CBCB6C73}"/>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875641-01C5-78B9-633E-97F5A4491B84}"/>
              </a:ext>
            </a:extLst>
          </p:cNvPr>
          <p:cNvPicPr>
            <a:picLocks noChangeAspect="1"/>
          </p:cNvPicPr>
          <p:nvPr/>
        </p:nvPicPr>
        <p:blipFill>
          <a:blip r:embed="rId3"/>
          <a:stretch>
            <a:fillRect/>
          </a:stretch>
        </p:blipFill>
        <p:spPr>
          <a:xfrm>
            <a:off x="8050306" y="85750"/>
            <a:ext cx="821766" cy="895116"/>
          </a:xfrm>
          <a:prstGeom prst="rect">
            <a:avLst/>
          </a:prstGeom>
        </p:spPr>
      </p:pic>
    </p:spTree>
    <p:extLst>
      <p:ext uri="{BB962C8B-B14F-4D97-AF65-F5344CB8AC3E}">
        <p14:creationId xmlns:p14="http://schemas.microsoft.com/office/powerpoint/2010/main" val="14138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195E5-43E7-E1BA-4488-C929D0B5044F}"/>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384657E3-759A-32C2-0B07-961CF1B8DCC1}"/>
              </a:ext>
            </a:extLst>
          </p:cNvPr>
          <p:cNvSpPr/>
          <p:nvPr/>
        </p:nvSpPr>
        <p:spPr>
          <a:xfrm>
            <a:off x="2805000" y="295197"/>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49CC6C45-4DE5-AF8D-B45F-9CF231E75D2E}"/>
              </a:ext>
            </a:extLst>
          </p:cNvPr>
          <p:cNvSpPr/>
          <p:nvPr/>
        </p:nvSpPr>
        <p:spPr>
          <a:xfrm>
            <a:off x="21278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8F12532D-CEFC-CEB7-6B64-B2BACE87270D}"/>
              </a:ext>
            </a:extLst>
          </p:cNvPr>
          <p:cNvSpPr/>
          <p:nvPr/>
        </p:nvSpPr>
        <p:spPr>
          <a:xfrm>
            <a:off x="535912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bg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16" name="TextBox 15">
            <a:extLst>
              <a:ext uri="{FF2B5EF4-FFF2-40B4-BE49-F238E27FC236}">
                <a16:creationId xmlns:a16="http://schemas.microsoft.com/office/drawing/2014/main" id="{C7942011-E51D-B561-1ABF-14A8010E0A3C}"/>
              </a:ext>
            </a:extLst>
          </p:cNvPr>
          <p:cNvSpPr txBox="1"/>
          <p:nvPr/>
        </p:nvSpPr>
        <p:spPr>
          <a:xfrm>
            <a:off x="654756" y="1311722"/>
            <a:ext cx="7828590" cy="2031325"/>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الهدف الرئيسي من هذا القسم هو إقناع الجمهور المستهدف بأهمية الموضوع، ويتضمن شرحاً موجزاً لما يلي: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توضيح الموضوع وضرورة معالجته (بالاعتماد على إحصائيات واستدلالات مناسبة)،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تعريف المشكلة السياساتية (السؤال المراد الإجابة عليه)،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الخلفية السياساتية مع مراجعة مختصرة للتجارب السابقة،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وأهداف وآفاق حل المشكلة.</a:t>
            </a:r>
          </a:p>
        </p:txBody>
      </p:sp>
      <p:sp>
        <p:nvSpPr>
          <p:cNvPr id="33" name="Slide Number Placeholder 5">
            <a:extLst>
              <a:ext uri="{FF2B5EF4-FFF2-40B4-BE49-F238E27FC236}">
                <a16:creationId xmlns:a16="http://schemas.microsoft.com/office/drawing/2014/main" id="{A211A0A9-2BBE-DD8E-41DF-66945C629314}"/>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3</a:t>
            </a:fld>
            <a:endParaRPr lang="en-IR" dirty="0">
              <a:cs typeface="B Mitra" panose="00000400000000000000" pitchFamily="2" charset="-78"/>
            </a:endParaRPr>
          </a:p>
        </p:txBody>
      </p:sp>
      <p:cxnSp>
        <p:nvCxnSpPr>
          <p:cNvPr id="3" name="Straight Connector 2">
            <a:extLst>
              <a:ext uri="{FF2B5EF4-FFF2-40B4-BE49-F238E27FC236}">
                <a16:creationId xmlns:a16="http://schemas.microsoft.com/office/drawing/2014/main" id="{029DCBD4-5AB3-6FDD-9BB0-1DF3938A17A6}"/>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2845293-B9B9-9172-4ACB-3C9FD1D99E2D}"/>
              </a:ext>
            </a:extLst>
          </p:cNvPr>
          <p:cNvPicPr>
            <a:picLocks noChangeAspect="1"/>
          </p:cNvPicPr>
          <p:nvPr/>
        </p:nvPicPr>
        <p:blipFill>
          <a:blip r:embed="rId3"/>
          <a:stretch>
            <a:fillRect/>
          </a:stretch>
        </p:blipFill>
        <p:spPr>
          <a:xfrm>
            <a:off x="8050306" y="85750"/>
            <a:ext cx="821766" cy="895116"/>
          </a:xfrm>
          <a:prstGeom prst="rect">
            <a:avLst/>
          </a:prstGeom>
        </p:spPr>
      </p:pic>
    </p:spTree>
    <p:extLst>
      <p:ext uri="{BB962C8B-B14F-4D97-AF65-F5344CB8AC3E}">
        <p14:creationId xmlns:p14="http://schemas.microsoft.com/office/powerpoint/2010/main" val="232685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36E1E-01EB-D212-0391-7F5703D99B13}"/>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562C1DFE-F227-2880-341B-17CDB453C516}"/>
              </a:ext>
            </a:extLst>
          </p:cNvPr>
          <p:cNvSpPr/>
          <p:nvPr/>
        </p:nvSpPr>
        <p:spPr>
          <a:xfrm>
            <a:off x="2805000" y="295197"/>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7" name="Rounded Rectangle 16">
            <a:extLst>
              <a:ext uri="{FF2B5EF4-FFF2-40B4-BE49-F238E27FC236}">
                <a16:creationId xmlns:a16="http://schemas.microsoft.com/office/drawing/2014/main" id="{CA5F5917-5188-E044-3558-72AFDB43353E}"/>
              </a:ext>
            </a:extLst>
          </p:cNvPr>
          <p:cNvSpPr/>
          <p:nvPr/>
        </p:nvSpPr>
        <p:spPr>
          <a:xfrm>
            <a:off x="21278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9" name="Rounded Rectangle 8">
            <a:extLst>
              <a:ext uri="{FF2B5EF4-FFF2-40B4-BE49-F238E27FC236}">
                <a16:creationId xmlns:a16="http://schemas.microsoft.com/office/drawing/2014/main" id="{36AEF6F7-083D-DCC3-8552-583D21C81B6D}"/>
              </a:ext>
            </a:extLst>
          </p:cNvPr>
          <p:cNvSpPr/>
          <p:nvPr/>
        </p:nvSpPr>
        <p:spPr>
          <a:xfrm>
            <a:off x="535912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bg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16" name="TextBox 15">
            <a:extLst>
              <a:ext uri="{FF2B5EF4-FFF2-40B4-BE49-F238E27FC236}">
                <a16:creationId xmlns:a16="http://schemas.microsoft.com/office/drawing/2014/main" id="{0CFEE6AA-A8CA-823A-D57F-587E61CFE08E}"/>
              </a:ext>
            </a:extLst>
          </p:cNvPr>
          <p:cNvSpPr txBox="1"/>
          <p:nvPr/>
        </p:nvSpPr>
        <p:spPr>
          <a:xfrm>
            <a:off x="654756" y="1311722"/>
            <a:ext cx="7828590" cy="2031325"/>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الهدف الرئيسي من هذا القسم هو إقناع الجمهور المستهدف بأهمية الموضوع، ويتضمن شرحاً موجزاً لما يلي: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توضيح الموضوع وضرورة معالجته (بالاعتماد على إحصائيات واستدلالات مناسبة)،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تعريف المشكلة السياساتية (السؤال المراد الإجابة عليه)،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الخلفية السياساتية مع مراجعة مختصرة للتجارب السابقة،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وأهداف وآفاق حل المشكلة.</a:t>
            </a:r>
          </a:p>
        </p:txBody>
      </p:sp>
      <p:sp>
        <p:nvSpPr>
          <p:cNvPr id="33" name="Slide Number Placeholder 5">
            <a:extLst>
              <a:ext uri="{FF2B5EF4-FFF2-40B4-BE49-F238E27FC236}">
                <a16:creationId xmlns:a16="http://schemas.microsoft.com/office/drawing/2014/main" id="{10D2929C-B7B3-FA52-10A8-9B2D3DEDDB08}"/>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4</a:t>
            </a:fld>
            <a:endParaRPr lang="en-IR" dirty="0">
              <a:cs typeface="B Mitra" panose="00000400000000000000" pitchFamily="2" charset="-78"/>
            </a:endParaRPr>
          </a:p>
        </p:txBody>
      </p:sp>
      <p:cxnSp>
        <p:nvCxnSpPr>
          <p:cNvPr id="3" name="Straight Connector 2">
            <a:extLst>
              <a:ext uri="{FF2B5EF4-FFF2-40B4-BE49-F238E27FC236}">
                <a16:creationId xmlns:a16="http://schemas.microsoft.com/office/drawing/2014/main" id="{DB9BC290-4197-82C7-92DE-CC7441E8705B}"/>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4361AF7-BE35-0ADE-BCB1-6CAF4C8CF96C}"/>
              </a:ext>
            </a:extLst>
          </p:cNvPr>
          <p:cNvPicPr>
            <a:picLocks noChangeAspect="1"/>
          </p:cNvPicPr>
          <p:nvPr/>
        </p:nvPicPr>
        <p:blipFill>
          <a:blip r:embed="rId3"/>
          <a:stretch>
            <a:fillRect/>
          </a:stretch>
        </p:blipFill>
        <p:spPr>
          <a:xfrm>
            <a:off x="8050306" y="85750"/>
            <a:ext cx="821766" cy="895116"/>
          </a:xfrm>
          <a:prstGeom prst="rect">
            <a:avLst/>
          </a:prstGeom>
        </p:spPr>
      </p:pic>
    </p:spTree>
    <p:extLst>
      <p:ext uri="{BB962C8B-B14F-4D97-AF65-F5344CB8AC3E}">
        <p14:creationId xmlns:p14="http://schemas.microsoft.com/office/powerpoint/2010/main" val="10170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503B2B1C-4187-F742-B415-DF061F65FD40}"/>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5</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BEC84A8C-590E-DC47-BD23-9BF38BE92C63}"/>
              </a:ext>
            </a:extLst>
          </p:cNvPr>
          <p:cNvSpPr/>
          <p:nvPr/>
        </p:nvSpPr>
        <p:spPr>
          <a:xfrm>
            <a:off x="2805000" y="295197"/>
            <a:ext cx="2324126" cy="540000"/>
          </a:xfrm>
          <a:prstGeom prst="roundRect">
            <a:avLst>
              <a:gd name="adj" fmla="val 50000"/>
            </a:avLst>
          </a:prstGeom>
          <a:solidFill>
            <a:srgbClr val="204498"/>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chemeClr val="bg1"/>
                </a:solidFill>
                <a:latin typeface="DiodrumArabic-Medium" panose="00000600000000000000" pitchFamily="2" charset="-78"/>
                <a:cs typeface="DiodrumArabic-Medium" panose="00000600000000000000" pitchFamily="2" charset="-78"/>
              </a:rPr>
              <a:t>تحليل أبعاد المشكلة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4D54E1AE-035D-0F41-8452-145CAFED9875}"/>
              </a:ext>
            </a:extLst>
          </p:cNvPr>
          <p:cNvSpPr/>
          <p:nvPr/>
        </p:nvSpPr>
        <p:spPr>
          <a:xfrm>
            <a:off x="21278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1" name="Rounded Rectangle 10">
            <a:extLst>
              <a:ext uri="{FF2B5EF4-FFF2-40B4-BE49-F238E27FC236}">
                <a16:creationId xmlns:a16="http://schemas.microsoft.com/office/drawing/2014/main" id="{3742EF48-FC86-1048-907D-E56DFA5D238F}"/>
              </a:ext>
            </a:extLst>
          </p:cNvPr>
          <p:cNvSpPr/>
          <p:nvPr/>
        </p:nvSpPr>
        <p:spPr>
          <a:xfrm>
            <a:off x="535912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39EF9E87-FCDB-0388-E752-1F273A0EB6F5}"/>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C38E23A-B553-3385-AA0F-5C60D997BEB2}"/>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F3CB9A60-B7D2-72D3-27E2-65C0CDB54B8A}"/>
              </a:ext>
            </a:extLst>
          </p:cNvPr>
          <p:cNvSpPr txBox="1"/>
          <p:nvPr/>
        </p:nvSpPr>
        <p:spPr>
          <a:xfrm>
            <a:off x="654756" y="1311722"/>
            <a:ext cx="7828590" cy="2585323"/>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في هذا القسم، يجب تحديد أبعاد المشكلة والسؤال. يُتوقع أن يتضمن هذا القسم ما يلي: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طرح ادعاء (فرضية) الكاتب بخصوص 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نظرة عامة على السياسة قيد النقد وسبب عدم فعاليتها،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كيفية تدخل أصحاب المصلحة المختلفين في هذا الموضوع،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مدى وحجم تأثير 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الأدلة العلمية أو البيانات أو النماذج المرتبطة بالمشكلة،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الاتجاهات الإحصائية أو السياساتية أو السياسية أو التاريخية وتداعياتها،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استشراف المستقبل، وربما دراسات الحالة والدراسات المقارنة.</a:t>
            </a:r>
          </a:p>
        </p:txBody>
      </p:sp>
    </p:spTree>
    <p:extLst>
      <p:ext uri="{BB962C8B-B14F-4D97-AF65-F5344CB8AC3E}">
        <p14:creationId xmlns:p14="http://schemas.microsoft.com/office/powerpoint/2010/main" val="39441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8FA5-A03A-5276-14FD-881C30E779FE}"/>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9BE47585-CFD2-4F3A-1E0A-3DA97573BB95}"/>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6</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4DE8B960-3B76-F0D2-2E8C-EC00B62A624A}"/>
              </a:ext>
            </a:extLst>
          </p:cNvPr>
          <p:cNvSpPr/>
          <p:nvPr/>
        </p:nvSpPr>
        <p:spPr>
          <a:xfrm>
            <a:off x="2805000" y="295197"/>
            <a:ext cx="2324126" cy="540000"/>
          </a:xfrm>
          <a:prstGeom prst="roundRect">
            <a:avLst>
              <a:gd name="adj" fmla="val 50000"/>
            </a:avLst>
          </a:prstGeom>
          <a:solidFill>
            <a:srgbClr val="204498"/>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chemeClr val="bg1"/>
                </a:solidFill>
                <a:latin typeface="DiodrumArabic-Medium" panose="00000600000000000000" pitchFamily="2" charset="-78"/>
                <a:cs typeface="DiodrumArabic-Medium" panose="00000600000000000000" pitchFamily="2" charset="-78"/>
              </a:rPr>
              <a:t>تحليل أبعاد المشكلة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560B4057-1AD3-21F1-9E0D-529B7358767C}"/>
              </a:ext>
            </a:extLst>
          </p:cNvPr>
          <p:cNvSpPr/>
          <p:nvPr/>
        </p:nvSpPr>
        <p:spPr>
          <a:xfrm>
            <a:off x="21278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1" name="Rounded Rectangle 10">
            <a:extLst>
              <a:ext uri="{FF2B5EF4-FFF2-40B4-BE49-F238E27FC236}">
                <a16:creationId xmlns:a16="http://schemas.microsoft.com/office/drawing/2014/main" id="{2B818053-B960-4511-18C6-6122E1CE3E10}"/>
              </a:ext>
            </a:extLst>
          </p:cNvPr>
          <p:cNvSpPr/>
          <p:nvPr/>
        </p:nvSpPr>
        <p:spPr>
          <a:xfrm>
            <a:off x="535912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FAADA3A3-20F9-CD59-F3F0-63B07AF6FA59}"/>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E18BE1-1EEE-84D4-80E0-63C7A73218E3}"/>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73EFDDC0-B6F0-5067-5137-14399595F8B7}"/>
              </a:ext>
            </a:extLst>
          </p:cNvPr>
          <p:cNvSpPr txBox="1"/>
          <p:nvPr/>
        </p:nvSpPr>
        <p:spPr>
          <a:xfrm>
            <a:off x="654756" y="1311722"/>
            <a:ext cx="7828590" cy="2585323"/>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في هذا القسم، يجب تحديد أبعاد المشكلة والسؤال. يُتوقع أن يتضمن هذا القسم ما يلي: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طرح ادعاء (فرضية) الكاتب بخصوص 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نظرة عامة على السياسة قيد النقد وسبب عدم فعاليتها،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كيفية تدخل أصحاب المصلحة المختلفين في هذا الموضوع،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مدى وحجم تأثير 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الأدلة العلمية أو البيانات أو النماذج المرتبطة بالمشكلة،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الاتجاهات الإحصائية أو السياساتية أو السياسية أو التاريخية وتداعياتها،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استشراف المستقبل، وربما دراسات الحالة والدراسات المقارنة.</a:t>
            </a:r>
          </a:p>
        </p:txBody>
      </p:sp>
    </p:spTree>
    <p:extLst>
      <p:ext uri="{BB962C8B-B14F-4D97-AF65-F5344CB8AC3E}">
        <p14:creationId xmlns:p14="http://schemas.microsoft.com/office/powerpoint/2010/main" val="36351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B6C7-5DA6-61FE-0BB8-8A2FB4A48E79}"/>
            </a:ext>
          </a:extLst>
        </p:cNvPr>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636093E8-7688-53A7-0C72-CB6581946076}"/>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7</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34834235-EE85-F82B-3115-B6F3F84F377A}"/>
              </a:ext>
            </a:extLst>
          </p:cNvPr>
          <p:cNvSpPr/>
          <p:nvPr/>
        </p:nvSpPr>
        <p:spPr>
          <a:xfrm>
            <a:off x="2805000" y="295197"/>
            <a:ext cx="2324126" cy="540000"/>
          </a:xfrm>
          <a:prstGeom prst="roundRect">
            <a:avLst>
              <a:gd name="adj" fmla="val 50000"/>
            </a:avLst>
          </a:prstGeom>
          <a:solidFill>
            <a:srgbClr val="204498"/>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chemeClr val="bg1"/>
                </a:solidFill>
                <a:latin typeface="DiodrumArabic-Medium" panose="00000600000000000000" pitchFamily="2" charset="-78"/>
                <a:cs typeface="DiodrumArabic-Medium" panose="00000600000000000000" pitchFamily="2" charset="-78"/>
              </a:rPr>
              <a:t>تحليل أبعاد المشكلة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0D2C7863-AB27-C477-A443-49CE68398EF3}"/>
              </a:ext>
            </a:extLst>
          </p:cNvPr>
          <p:cNvSpPr/>
          <p:nvPr/>
        </p:nvSpPr>
        <p:spPr>
          <a:xfrm>
            <a:off x="212780" y="293314"/>
            <a:ext cx="2324126" cy="540000"/>
          </a:xfrm>
          <a:prstGeom prst="roundRect">
            <a:avLst>
              <a:gd name="adj" fmla="val 50000"/>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11" name="Rounded Rectangle 10">
            <a:extLst>
              <a:ext uri="{FF2B5EF4-FFF2-40B4-BE49-F238E27FC236}">
                <a16:creationId xmlns:a16="http://schemas.microsoft.com/office/drawing/2014/main" id="{C317AEE2-25E4-D4A0-ECA2-5A92FC524676}"/>
              </a:ext>
            </a:extLst>
          </p:cNvPr>
          <p:cNvSpPr/>
          <p:nvPr/>
        </p:nvSpPr>
        <p:spPr>
          <a:xfrm>
            <a:off x="535912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19949ADE-C584-4EC7-895B-505AEEC2BCE5}"/>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62E9B0C-9582-23B2-9A9E-1F61BBEA7F88}"/>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9AB62536-12A7-7F05-AD77-C15BCB6740E8}"/>
              </a:ext>
            </a:extLst>
          </p:cNvPr>
          <p:cNvSpPr txBox="1"/>
          <p:nvPr/>
        </p:nvSpPr>
        <p:spPr>
          <a:xfrm>
            <a:off x="654756" y="1311722"/>
            <a:ext cx="7828590" cy="2585323"/>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في هذا القسم، يجب تحديد أبعاد المشكلة والسؤال. يُتوقع أن يتضمن هذا القسم ما يلي: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طرح ادعاء (فرضية) الكاتب بخصوص 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نظرة عامة على السياسة قيد النقد وسبب عدم فعاليتها،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كيفية تدخل أصحاب المصلحة المختلفين في هذا الموضوع،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مدى وحجم تأثير 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الأدلة العلمية أو البيانات أو النماذج المرتبطة بالمشكلة،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الاتجاهات الإحصائية أو السياساتية أو السياسية أو التاريخية وتداعياتها، </a:t>
            </a:r>
            <a:endParaRPr lang="en-GB" dirty="0">
              <a:latin typeface="DiodrumArabic-Light" panose="00000400000000000000" pitchFamily="2" charset="-78"/>
              <a:cs typeface="DiodrumArabic-Light" panose="00000400000000000000" pitchFamily="2" charset="-78"/>
            </a:endParaRPr>
          </a:p>
          <a:p>
            <a:pPr marL="285750" indent="-285750" algn="just" rtl="1">
              <a:buFont typeface="Arial" panose="020B0604020202020204" pitchFamily="34" charset="0"/>
              <a:buChar char="•"/>
            </a:pPr>
            <a:r>
              <a:rPr lang="fa-IR" dirty="0">
                <a:latin typeface="DiodrumArabic-Light" panose="00000400000000000000" pitchFamily="2" charset="-78"/>
                <a:cs typeface="DiodrumArabic-Light" panose="00000400000000000000" pitchFamily="2" charset="-78"/>
              </a:rPr>
              <a:t>استشراف المستقبل، وربما دراسات الحالة والدراسات المقارنة.</a:t>
            </a:r>
          </a:p>
        </p:txBody>
      </p:sp>
    </p:spTree>
    <p:extLst>
      <p:ext uri="{BB962C8B-B14F-4D97-AF65-F5344CB8AC3E}">
        <p14:creationId xmlns:p14="http://schemas.microsoft.com/office/powerpoint/2010/main" val="143721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503B2B1C-4187-F742-B415-DF061F65FD40}"/>
              </a:ext>
            </a:extLst>
          </p:cNvPr>
          <p:cNvSpPr>
            <a:spLocks noGrp="1"/>
          </p:cNvSpPr>
          <p:nvPr>
            <p:ph type="sldNum" sz="quarter" idx="12"/>
          </p:nvPr>
        </p:nvSpPr>
        <p:spPr/>
        <p:txBody>
          <a:bodyPr/>
          <a:lstStyle/>
          <a:p>
            <a:fld id="{DFCAA4AF-953D-244E-A785-3E30E94DDEA1}" type="slidenum">
              <a:rPr lang="en-IR" smtClean="0">
                <a:cs typeface="B Mitra" panose="00000400000000000000" pitchFamily="2" charset="-78"/>
              </a:rPr>
              <a:t>8</a:t>
            </a:fld>
            <a:endParaRPr lang="en-IR" dirty="0">
              <a:cs typeface="B Mitra" panose="00000400000000000000" pitchFamily="2" charset="-78"/>
            </a:endParaRPr>
          </a:p>
        </p:txBody>
      </p:sp>
      <p:sp>
        <p:nvSpPr>
          <p:cNvPr id="7" name="Rounded Rectangle 6">
            <a:extLst>
              <a:ext uri="{FF2B5EF4-FFF2-40B4-BE49-F238E27FC236}">
                <a16:creationId xmlns:a16="http://schemas.microsoft.com/office/drawing/2014/main" id="{BEC84A8C-590E-DC47-BD23-9BF38BE92C63}"/>
              </a:ext>
            </a:extLst>
          </p:cNvPr>
          <p:cNvSpPr/>
          <p:nvPr/>
        </p:nvSpPr>
        <p:spPr>
          <a:xfrm>
            <a:off x="2805000" y="295197"/>
            <a:ext cx="2324126" cy="540000"/>
          </a:xfrm>
          <a:prstGeom prst="roundRect">
            <a:avLst>
              <a:gd name="adj" fmla="val 50000"/>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ysClr val="windowText" lastClr="000000"/>
                </a:solidFill>
                <a:latin typeface="DiodrumArabic-Medium" panose="00000600000000000000" pitchFamily="2" charset="-78"/>
                <a:cs typeface="DiodrumArabic-Medium" panose="00000600000000000000" pitchFamily="2" charset="-78"/>
              </a:rPr>
              <a:t>تحليل أبعاد المشكلة</a:t>
            </a:r>
            <a:endParaRPr lang="en-IR" sz="1600" b="1" dirty="0">
              <a:solidFill>
                <a:sysClr val="windowText" lastClr="000000"/>
              </a:solidFill>
              <a:latin typeface="DiodrumArabic-Medium" panose="00000600000000000000" pitchFamily="2" charset="-78"/>
              <a:cs typeface="DiodrumArabic-Medium" panose="00000600000000000000" pitchFamily="2" charset="-78"/>
            </a:endParaRPr>
          </a:p>
        </p:txBody>
      </p:sp>
      <p:sp>
        <p:nvSpPr>
          <p:cNvPr id="8" name="Rounded Rectangle 7">
            <a:extLst>
              <a:ext uri="{FF2B5EF4-FFF2-40B4-BE49-F238E27FC236}">
                <a16:creationId xmlns:a16="http://schemas.microsoft.com/office/drawing/2014/main" id="{4D54E1AE-035D-0F41-8452-145CAFED9875}"/>
              </a:ext>
            </a:extLst>
          </p:cNvPr>
          <p:cNvSpPr/>
          <p:nvPr/>
        </p:nvSpPr>
        <p:spPr>
          <a:xfrm>
            <a:off x="212780" y="293314"/>
            <a:ext cx="2324126" cy="540000"/>
          </a:xfrm>
          <a:prstGeom prst="roundRect">
            <a:avLst>
              <a:gd name="adj" fmla="val 50000"/>
            </a:avLst>
          </a:prstGeom>
          <a:solidFill>
            <a:srgbClr val="20449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b="1" dirty="0">
                <a:solidFill>
                  <a:schemeClr val="bg1"/>
                </a:solidFill>
                <a:latin typeface="DiodrumArabic-Medium" panose="00000600000000000000" pitchFamily="2" charset="-78"/>
                <a:cs typeface="DiodrumArabic-Medium" panose="00000600000000000000" pitchFamily="2" charset="-78"/>
              </a:rPr>
              <a:t>المقترحات السياساتية</a:t>
            </a:r>
            <a:endParaRPr lang="en-IR" sz="1600" b="1" dirty="0">
              <a:solidFill>
                <a:schemeClr val="bg1"/>
              </a:solidFill>
              <a:latin typeface="DiodrumArabic-Medium" panose="00000600000000000000" pitchFamily="2" charset="-78"/>
              <a:cs typeface="DiodrumArabic-Medium" panose="00000600000000000000" pitchFamily="2" charset="-78"/>
            </a:endParaRPr>
          </a:p>
        </p:txBody>
      </p:sp>
      <p:sp>
        <p:nvSpPr>
          <p:cNvPr id="12" name="Rounded Rectangle 11">
            <a:extLst>
              <a:ext uri="{FF2B5EF4-FFF2-40B4-BE49-F238E27FC236}">
                <a16:creationId xmlns:a16="http://schemas.microsoft.com/office/drawing/2014/main" id="{3742EF48-FC86-1048-907D-E56DFA5D238F}"/>
              </a:ext>
            </a:extLst>
          </p:cNvPr>
          <p:cNvSpPr/>
          <p:nvPr/>
        </p:nvSpPr>
        <p:spPr>
          <a:xfrm>
            <a:off x="5359120" y="293314"/>
            <a:ext cx="2324126" cy="54000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latin typeface="DiodrumArabic-Medium" panose="00000600000000000000" pitchFamily="2" charset="-78"/>
                <a:cs typeface="DiodrumArabic-Medium" panose="00000600000000000000" pitchFamily="2" charset="-78"/>
              </a:rPr>
              <a:t>المقدمة وبيان المشكلة</a:t>
            </a:r>
            <a:endParaRPr lang="en-IR" sz="1600" b="1" dirty="0">
              <a:solidFill>
                <a:schemeClr val="tx1"/>
              </a:solidFill>
              <a:latin typeface="DiodrumArabic-Medium" panose="00000600000000000000" pitchFamily="2" charset="-78"/>
              <a:cs typeface="DiodrumArabic-Medium" panose="00000600000000000000" pitchFamily="2" charset="-78"/>
            </a:endParaRPr>
          </a:p>
        </p:txBody>
      </p:sp>
      <p:cxnSp>
        <p:nvCxnSpPr>
          <p:cNvPr id="2" name="Straight Connector 1">
            <a:extLst>
              <a:ext uri="{FF2B5EF4-FFF2-40B4-BE49-F238E27FC236}">
                <a16:creationId xmlns:a16="http://schemas.microsoft.com/office/drawing/2014/main" id="{C8868876-589F-8225-812D-AC835979A31A}"/>
              </a:ext>
            </a:extLst>
          </p:cNvPr>
          <p:cNvCxnSpPr>
            <a:cxnSpLocks/>
          </p:cNvCxnSpPr>
          <p:nvPr/>
        </p:nvCxnSpPr>
        <p:spPr>
          <a:xfrm>
            <a:off x="212780" y="1066405"/>
            <a:ext cx="8662279" cy="0"/>
          </a:xfrm>
          <a:prstGeom prst="line">
            <a:avLst/>
          </a:prstGeom>
          <a:ln w="19050">
            <a:solidFill>
              <a:srgbClr val="8AB8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6C19DC-B790-9345-2394-9D5B5B655C5B}"/>
              </a:ext>
            </a:extLst>
          </p:cNvPr>
          <p:cNvPicPr>
            <a:picLocks noChangeAspect="1"/>
          </p:cNvPicPr>
          <p:nvPr/>
        </p:nvPicPr>
        <p:blipFill>
          <a:blip r:embed="rId3"/>
          <a:stretch>
            <a:fillRect/>
          </a:stretch>
        </p:blipFill>
        <p:spPr>
          <a:xfrm>
            <a:off x="8050306" y="85750"/>
            <a:ext cx="821766" cy="895116"/>
          </a:xfrm>
          <a:prstGeom prst="rect">
            <a:avLst/>
          </a:prstGeom>
        </p:spPr>
      </p:pic>
      <p:sp>
        <p:nvSpPr>
          <p:cNvPr id="3" name="TextBox 2">
            <a:extLst>
              <a:ext uri="{FF2B5EF4-FFF2-40B4-BE49-F238E27FC236}">
                <a16:creationId xmlns:a16="http://schemas.microsoft.com/office/drawing/2014/main" id="{15050E3B-4A9C-3054-3AC2-1A1B9B91AE84}"/>
              </a:ext>
            </a:extLst>
          </p:cNvPr>
          <p:cNvSpPr txBox="1"/>
          <p:nvPr/>
        </p:nvSpPr>
        <p:spPr>
          <a:xfrm>
            <a:off x="654756" y="1311722"/>
            <a:ext cx="7828590" cy="2308324"/>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يتضمن هذا القسم توصيات سياساتية لاتخاذ "إجراء محدد وذي أولوية" مع دليل قاطع على ضرورة التغيير، والذي يمكن أن يشمل تغيير القانون، اللائحة، التعليمات، العملية، التنفيذ، إلخ. في هذا القسم، يتم شرح الحلول السياساتية بتفاصيل وتعيين مناسب، ويجب أن تتوافق مع نتائج الأقسام السابقة. </a:t>
            </a:r>
            <a:endParaRPr lang="en-GB" dirty="0">
              <a:latin typeface="DiodrumArabic-Light" panose="00000400000000000000" pitchFamily="2" charset="-78"/>
              <a:cs typeface="DiodrumArabic-Light" panose="00000400000000000000" pitchFamily="2" charset="-78"/>
            </a:endParaRPr>
          </a:p>
          <a:p>
            <a:pPr algn="just" rtl="1"/>
            <a:r>
              <a:rPr lang="fa-IR" dirty="0">
                <a:latin typeface="DiodrumArabic-Light" panose="00000400000000000000" pitchFamily="2" charset="-78"/>
                <a:cs typeface="DiodrumArabic-Light" panose="00000400000000000000" pitchFamily="2" charset="-78"/>
              </a:rPr>
              <a:t>كما يوضح هذا القسم ما هي المؤسسات أو الأشخاص الذين لهم دور في صياغة التوصيات السياساتية والمصادقة عليها وتنفيذها ومراقبتها ومراجعتها، وفي حال وجودها، يتم أيضاً تقديم الخطوات والمراحل الزمنية أو شروط وظروف اختيار الحل الفعال.</a:t>
            </a:r>
          </a:p>
        </p:txBody>
      </p:sp>
      <p:sp>
        <p:nvSpPr>
          <p:cNvPr id="5" name="TextBox 4">
            <a:extLst>
              <a:ext uri="{FF2B5EF4-FFF2-40B4-BE49-F238E27FC236}">
                <a16:creationId xmlns:a16="http://schemas.microsoft.com/office/drawing/2014/main" id="{3822F457-BA09-57E0-90EE-3265CBCA4F04}"/>
              </a:ext>
            </a:extLst>
          </p:cNvPr>
          <p:cNvSpPr txBox="1"/>
          <p:nvPr/>
        </p:nvSpPr>
        <p:spPr>
          <a:xfrm>
            <a:off x="629624" y="3865362"/>
            <a:ext cx="7828590" cy="369332"/>
          </a:xfrm>
          <a:prstGeom prst="rect">
            <a:avLst/>
          </a:prstGeom>
          <a:noFill/>
        </p:spPr>
        <p:txBody>
          <a:bodyPr wrap="square" rtlCol="0">
            <a:spAutoFit/>
          </a:bodyPr>
          <a:lstStyle/>
          <a:p>
            <a:pPr algn="just" rtl="1"/>
            <a:r>
              <a:rPr lang="fa-IR" dirty="0">
                <a:latin typeface="DiodrumArabic-Light" panose="00000400000000000000" pitchFamily="2" charset="-78"/>
                <a:cs typeface="DiodrumArabic-Light" panose="00000400000000000000" pitchFamily="2" charset="-78"/>
              </a:rPr>
              <a:t>ملاحظة: يُنصح بإعداد ورقة السياسات في 10 شرائح عرض كحد أقصى.</a:t>
            </a:r>
          </a:p>
        </p:txBody>
      </p:sp>
    </p:spTree>
    <p:extLst>
      <p:ext uri="{BB962C8B-B14F-4D97-AF65-F5344CB8AC3E}">
        <p14:creationId xmlns:p14="http://schemas.microsoft.com/office/powerpoint/2010/main" val="344840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5313</TotalTime>
  <Words>834</Words>
  <Application>Microsoft Office PowerPoint</Application>
  <PresentationFormat>On-screen Show (4:3)</PresentationFormat>
  <Paragraphs>103</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Wingdings</vt:lpstr>
      <vt:lpstr>Calibri</vt:lpstr>
      <vt:lpstr>Arial</vt:lpstr>
      <vt:lpstr>Rockwell</vt:lpstr>
      <vt:lpstr>B Mitra</vt:lpstr>
      <vt:lpstr>Rockwell Condensed</vt:lpstr>
      <vt:lpstr>DiodrumArabic-Semibold</vt:lpstr>
      <vt:lpstr>DiodrumArabic-Medium</vt:lpstr>
      <vt:lpstr>IRANYekan ExtraBold</vt:lpstr>
      <vt:lpstr>DiodrumArabic-Light</vt:lpstr>
      <vt:lpstr>Wood Type</vt:lpstr>
      <vt:lpstr>عنوان ورقة السياسات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 الشكر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10th_Policy-Plan-Format</dc:title>
  <dc:creator>Microsoft Office User</dc:creator>
  <cp:lastModifiedBy>hasan mahfouzy</cp:lastModifiedBy>
  <cp:revision>177</cp:revision>
  <dcterms:created xsi:type="dcterms:W3CDTF">2022-01-09T10:04:46Z</dcterms:created>
  <dcterms:modified xsi:type="dcterms:W3CDTF">2025-11-17T10:02:38Z</dcterms:modified>
</cp:coreProperties>
</file>