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877" r:id="rId1"/>
  </p:sldMasterIdLst>
  <p:notesMasterIdLst>
    <p:notesMasterId r:id="rId14"/>
  </p:notesMasterIdLst>
  <p:sldIdLst>
    <p:sldId id="340" r:id="rId2"/>
    <p:sldId id="280" r:id="rId3"/>
    <p:sldId id="349" r:id="rId4"/>
    <p:sldId id="350" r:id="rId5"/>
    <p:sldId id="351" r:id="rId6"/>
    <p:sldId id="313" r:id="rId7"/>
    <p:sldId id="352" r:id="rId8"/>
    <p:sldId id="353" r:id="rId9"/>
    <p:sldId id="339" r:id="rId10"/>
    <p:sldId id="354" r:id="rId11"/>
    <p:sldId id="355" r:id="rId12"/>
    <p:sldId id="341" r:id="rId13"/>
  </p:sldIdLst>
  <p:sldSz cx="9144000" cy="6858000" type="screen4x3"/>
  <p:notesSz cx="6858000" cy="9144000"/>
  <p:embeddedFontLst>
    <p:embeddedFont>
      <p:font typeface="B Mitra" panose="00000400000000000000" pitchFamily="2" charset="-78"/>
      <p:regular r:id="rId15"/>
      <p:bold r:id="rId16"/>
    </p:embeddedFont>
    <p:embeddedFont>
      <p:font typeface="DiodrumArabic-Light" panose="00000400000000000000" pitchFamily="2" charset="-78"/>
      <p:regular r:id="rId17"/>
    </p:embeddedFont>
    <p:embeddedFont>
      <p:font typeface="DiodrumArabic-Medium" panose="00000600000000000000" pitchFamily="2" charset="-78"/>
      <p:regular r:id="rId18"/>
    </p:embeddedFont>
    <p:embeddedFont>
      <p:font typeface="DiodrumArabic-Semibold" panose="00000700000000000000" pitchFamily="2" charset="-78"/>
      <p:regular r:id="rId19"/>
    </p:embeddedFont>
    <p:embeddedFont>
      <p:font typeface="IRANYekan ExtraBold" panose="020B0604020202020204" charset="-78"/>
      <p:bold r:id="rId20"/>
    </p:embeddedFont>
    <p:embeddedFont>
      <p:font typeface="Rockwell" panose="02060603020205020403" pitchFamily="18" charset="0"/>
      <p:regular r:id="rId21"/>
      <p:bold r:id="rId22"/>
      <p:italic r:id="rId23"/>
      <p:boldItalic r:id="rId24"/>
    </p:embeddedFont>
    <p:embeddedFont>
      <p:font typeface="Rockwell Condensed" panose="02060603050405020104" pitchFamily="18" charset="0"/>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97"/>
    <a:srgbClr val="204497"/>
    <a:srgbClr val="204498"/>
    <a:srgbClr val="FFFFFF"/>
    <a:srgbClr val="8AB833"/>
    <a:srgbClr val="00B150"/>
    <a:srgbClr val="FF3555"/>
    <a:srgbClr val="FF9300"/>
    <a:srgbClr val="7A81FF"/>
    <a:srgbClr val="FFC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9"/>
    <p:restoredTop sz="94671"/>
  </p:normalViewPr>
  <p:slideViewPr>
    <p:cSldViewPr snapToGrid="0" snapToObjects="1">
      <p:cViewPr varScale="1">
        <p:scale>
          <a:sx n="79" d="100"/>
          <a:sy n="79" d="100"/>
        </p:scale>
        <p:origin x="13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0AABE-478C-6648-9966-E650BC060A93}" type="datetimeFigureOut">
              <a:rPr lang="en-IR" smtClean="0"/>
              <a:t>11/17/2025</a:t>
            </a:fld>
            <a:endParaRPr lang="en-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2D83-2F5D-D94B-A40A-DAF1714E6A6E}" type="slidenum">
              <a:rPr lang="en-IR" smtClean="0"/>
              <a:t>‹#›</a:t>
            </a:fld>
            <a:endParaRPr lang="en-IR"/>
          </a:p>
        </p:txBody>
      </p:sp>
    </p:spTree>
    <p:extLst>
      <p:ext uri="{BB962C8B-B14F-4D97-AF65-F5344CB8AC3E}">
        <p14:creationId xmlns:p14="http://schemas.microsoft.com/office/powerpoint/2010/main" val="293930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1</a:t>
            </a:fld>
            <a:endParaRPr lang="en-IR"/>
          </a:p>
        </p:txBody>
      </p:sp>
    </p:spTree>
    <p:extLst>
      <p:ext uri="{BB962C8B-B14F-4D97-AF65-F5344CB8AC3E}">
        <p14:creationId xmlns:p14="http://schemas.microsoft.com/office/powerpoint/2010/main" val="371084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5AF2-5765-C594-5399-FB534488A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8506C-7B26-8A0D-6ACE-3287ECE18A0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45F292A-38FC-3C73-568F-594C5E87E6D6}"/>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49CD9E6E-0F0F-B0FE-0079-7384F2D5ECF5}"/>
              </a:ext>
            </a:extLst>
          </p:cNvPr>
          <p:cNvSpPr>
            <a:spLocks noGrp="1"/>
          </p:cNvSpPr>
          <p:nvPr>
            <p:ph type="sldNum" sz="quarter" idx="5"/>
          </p:nvPr>
        </p:nvSpPr>
        <p:spPr/>
        <p:txBody>
          <a:bodyPr/>
          <a:lstStyle/>
          <a:p>
            <a:fld id="{6A01129C-5943-4B43-A2C1-522ADA9236D1}" type="slidenum">
              <a:rPr lang="en-IR" smtClean="0"/>
              <a:t>10</a:t>
            </a:fld>
            <a:endParaRPr lang="en-IR"/>
          </a:p>
        </p:txBody>
      </p:sp>
    </p:spTree>
    <p:extLst>
      <p:ext uri="{BB962C8B-B14F-4D97-AF65-F5344CB8AC3E}">
        <p14:creationId xmlns:p14="http://schemas.microsoft.com/office/powerpoint/2010/main" val="30143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8383-9067-272F-20B2-539643513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0C71D-FC28-0C89-B9B5-A52D4B54BD6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36455AA-5C32-E88B-A3F6-2EF9C706FBCA}"/>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081D2527-AC9D-5F42-BC05-97FB644F47AB}"/>
              </a:ext>
            </a:extLst>
          </p:cNvPr>
          <p:cNvSpPr>
            <a:spLocks noGrp="1"/>
          </p:cNvSpPr>
          <p:nvPr>
            <p:ph type="sldNum" sz="quarter" idx="5"/>
          </p:nvPr>
        </p:nvSpPr>
        <p:spPr/>
        <p:txBody>
          <a:bodyPr/>
          <a:lstStyle/>
          <a:p>
            <a:fld id="{6A01129C-5943-4B43-A2C1-522ADA9236D1}" type="slidenum">
              <a:rPr lang="en-IR" smtClean="0"/>
              <a:t>2</a:t>
            </a:fld>
            <a:endParaRPr lang="en-IR"/>
          </a:p>
        </p:txBody>
      </p:sp>
    </p:spTree>
    <p:extLst>
      <p:ext uri="{BB962C8B-B14F-4D97-AF65-F5344CB8AC3E}">
        <p14:creationId xmlns:p14="http://schemas.microsoft.com/office/powerpoint/2010/main" val="126447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56EC-6B2B-87D7-682A-17E206225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46223-A04C-8A0D-0318-8010ACAC6CC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4CE495D-D68F-8DFF-8EB3-69025BE74A7C}"/>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F81A367C-984D-648D-F48F-C036B932B969}"/>
              </a:ext>
            </a:extLst>
          </p:cNvPr>
          <p:cNvSpPr>
            <a:spLocks noGrp="1"/>
          </p:cNvSpPr>
          <p:nvPr>
            <p:ph type="sldNum" sz="quarter" idx="5"/>
          </p:nvPr>
        </p:nvSpPr>
        <p:spPr/>
        <p:txBody>
          <a:bodyPr/>
          <a:lstStyle/>
          <a:p>
            <a:fld id="{6A01129C-5943-4B43-A2C1-522ADA9236D1}" type="slidenum">
              <a:rPr lang="en-IR" smtClean="0"/>
              <a:t>3</a:t>
            </a:fld>
            <a:endParaRPr lang="en-IR"/>
          </a:p>
        </p:txBody>
      </p:sp>
    </p:spTree>
    <p:extLst>
      <p:ext uri="{BB962C8B-B14F-4D97-AF65-F5344CB8AC3E}">
        <p14:creationId xmlns:p14="http://schemas.microsoft.com/office/powerpoint/2010/main" val="193323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1680-65E0-284A-2D22-2E86E3E34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AF98B-C0B2-7350-507E-A961C073AA2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19F2027-F8FC-D64C-CE4D-CFBDC1959909}"/>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02746294-3BC7-DC6E-EF47-19D5244B7C6B}"/>
              </a:ext>
            </a:extLst>
          </p:cNvPr>
          <p:cNvSpPr>
            <a:spLocks noGrp="1"/>
          </p:cNvSpPr>
          <p:nvPr>
            <p:ph type="sldNum" sz="quarter" idx="5"/>
          </p:nvPr>
        </p:nvSpPr>
        <p:spPr/>
        <p:txBody>
          <a:bodyPr/>
          <a:lstStyle/>
          <a:p>
            <a:fld id="{6A01129C-5943-4B43-A2C1-522ADA9236D1}" type="slidenum">
              <a:rPr lang="en-IR" smtClean="0"/>
              <a:t>4</a:t>
            </a:fld>
            <a:endParaRPr lang="en-IR"/>
          </a:p>
        </p:txBody>
      </p:sp>
    </p:spTree>
    <p:extLst>
      <p:ext uri="{BB962C8B-B14F-4D97-AF65-F5344CB8AC3E}">
        <p14:creationId xmlns:p14="http://schemas.microsoft.com/office/powerpoint/2010/main" val="384121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5</a:t>
            </a:fld>
            <a:endParaRPr lang="en-IR"/>
          </a:p>
        </p:txBody>
      </p:sp>
    </p:spTree>
    <p:extLst>
      <p:ext uri="{BB962C8B-B14F-4D97-AF65-F5344CB8AC3E}">
        <p14:creationId xmlns:p14="http://schemas.microsoft.com/office/powerpoint/2010/main" val="247594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8E88-270A-0624-4D2F-AEE5CC1A2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A8116-EEB7-C8D7-83EB-101AA72C6F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3916203-534E-80E8-A267-413B5DE29338}"/>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608FA77C-73B9-6272-CA5A-FB51FA4BED0F}"/>
              </a:ext>
            </a:extLst>
          </p:cNvPr>
          <p:cNvSpPr>
            <a:spLocks noGrp="1"/>
          </p:cNvSpPr>
          <p:nvPr>
            <p:ph type="sldNum" sz="quarter" idx="5"/>
          </p:nvPr>
        </p:nvSpPr>
        <p:spPr/>
        <p:txBody>
          <a:bodyPr/>
          <a:lstStyle/>
          <a:p>
            <a:fld id="{6A01129C-5943-4B43-A2C1-522ADA9236D1}" type="slidenum">
              <a:rPr lang="en-IR" smtClean="0"/>
              <a:t>6</a:t>
            </a:fld>
            <a:endParaRPr lang="en-IR"/>
          </a:p>
        </p:txBody>
      </p:sp>
    </p:spTree>
    <p:extLst>
      <p:ext uri="{BB962C8B-B14F-4D97-AF65-F5344CB8AC3E}">
        <p14:creationId xmlns:p14="http://schemas.microsoft.com/office/powerpoint/2010/main" val="34372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5A7EA-E013-3325-C122-EB3A849A7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7B487-39C2-F7D7-2672-2B133E621E7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CB75BDA-8DB3-2104-3E0D-CE78D06B36AB}"/>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6B4D2352-F0C9-8B26-522C-767A7B1557B7}"/>
              </a:ext>
            </a:extLst>
          </p:cNvPr>
          <p:cNvSpPr>
            <a:spLocks noGrp="1"/>
          </p:cNvSpPr>
          <p:nvPr>
            <p:ph type="sldNum" sz="quarter" idx="5"/>
          </p:nvPr>
        </p:nvSpPr>
        <p:spPr/>
        <p:txBody>
          <a:bodyPr/>
          <a:lstStyle/>
          <a:p>
            <a:fld id="{6A01129C-5943-4B43-A2C1-522ADA9236D1}" type="slidenum">
              <a:rPr lang="en-IR" smtClean="0"/>
              <a:t>7</a:t>
            </a:fld>
            <a:endParaRPr lang="en-IR"/>
          </a:p>
        </p:txBody>
      </p:sp>
    </p:spTree>
    <p:extLst>
      <p:ext uri="{BB962C8B-B14F-4D97-AF65-F5344CB8AC3E}">
        <p14:creationId xmlns:p14="http://schemas.microsoft.com/office/powerpoint/2010/main" val="225751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8</a:t>
            </a:fld>
            <a:endParaRPr lang="en-IR"/>
          </a:p>
        </p:txBody>
      </p:sp>
    </p:spTree>
    <p:extLst>
      <p:ext uri="{BB962C8B-B14F-4D97-AF65-F5344CB8AC3E}">
        <p14:creationId xmlns:p14="http://schemas.microsoft.com/office/powerpoint/2010/main" val="246841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91557-4EF3-63ED-9087-8133F7601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D23F7-72EA-101F-0FD1-D83C8E87434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691DFD1-05C4-1465-6A49-CA6EAFF2CB7C}"/>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6474730B-740D-4EB7-4F5E-945BE4820A2E}"/>
              </a:ext>
            </a:extLst>
          </p:cNvPr>
          <p:cNvSpPr>
            <a:spLocks noGrp="1"/>
          </p:cNvSpPr>
          <p:nvPr>
            <p:ph type="sldNum" sz="quarter" idx="5"/>
          </p:nvPr>
        </p:nvSpPr>
        <p:spPr/>
        <p:txBody>
          <a:bodyPr/>
          <a:lstStyle/>
          <a:p>
            <a:fld id="{6A01129C-5943-4B43-A2C1-522ADA9236D1}" type="slidenum">
              <a:rPr lang="en-IR" smtClean="0"/>
              <a:t>9</a:t>
            </a:fld>
            <a:endParaRPr lang="en-IR"/>
          </a:p>
        </p:txBody>
      </p:sp>
    </p:spTree>
    <p:extLst>
      <p:ext uri="{BB962C8B-B14F-4D97-AF65-F5344CB8AC3E}">
        <p14:creationId xmlns:p14="http://schemas.microsoft.com/office/powerpoint/2010/main" val="1356701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9"/>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5"/>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A954E-5247-EC43-BF5E-C219BF3BEA04}" type="datetime1">
              <a:rPr lang="en-US" smtClean="0"/>
              <a:t>17-Nov-25</a:t>
            </a:fld>
            <a:endParaRPr lang="en-IR"/>
          </a:p>
        </p:txBody>
      </p:sp>
      <p:sp>
        <p:nvSpPr>
          <p:cNvPr id="5" name="Footer Placeholder 4"/>
          <p:cNvSpPr>
            <a:spLocks noGrp="1"/>
          </p:cNvSpPr>
          <p:nvPr>
            <p:ph type="ftr" sz="quarter" idx="11"/>
          </p:nvPr>
        </p:nvSpPr>
        <p:spPr>
          <a:xfrm>
            <a:off x="812805" y="6272787"/>
            <a:ext cx="4745736" cy="365125"/>
          </a:xfrm>
        </p:spPr>
        <p:txBody>
          <a:bodyPr/>
          <a:lstStyle/>
          <a:p>
            <a:endParaRPr lang="en-IR"/>
          </a:p>
        </p:txBody>
      </p:sp>
      <p:sp>
        <p:nvSpPr>
          <p:cNvPr id="6" name="Slide Number Placeholder 5"/>
          <p:cNvSpPr>
            <a:spLocks noGrp="1"/>
          </p:cNvSpPr>
          <p:nvPr>
            <p:ph type="sldNum" sz="quarter" idx="12"/>
          </p:nvPr>
        </p:nvSpPr>
        <p:spPr>
          <a:xfrm>
            <a:off x="7244281" y="4227195"/>
            <a:ext cx="895401" cy="640080"/>
          </a:xfrm>
          <a:prstGeom prst="rect">
            <a:avLst/>
          </a:prstGeom>
        </p:spPr>
        <p:txBody>
          <a:bodyPr/>
          <a:lstStyle>
            <a:lvl1pPr>
              <a:defRPr sz="2800" b="1"/>
            </a:lvl1pPr>
          </a:lstStyle>
          <a:p>
            <a:fld id="{DFCAA4AF-953D-244E-A785-3E30E94DDEA1}" type="slidenum">
              <a:rPr lang="en-IR" smtClean="0"/>
              <a:t>‹#›</a:t>
            </a:fld>
            <a:endParaRPr lang="en-IR" dirty="0"/>
          </a:p>
        </p:txBody>
      </p:sp>
    </p:spTree>
    <p:extLst>
      <p:ext uri="{BB962C8B-B14F-4D97-AF65-F5344CB8AC3E}">
        <p14:creationId xmlns:p14="http://schemas.microsoft.com/office/powerpoint/2010/main" val="306703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3257402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1"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2323608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7"/>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83346" y="6272789"/>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5891010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9667418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7"/>
            <a:ext cx="1983232" cy="365125"/>
          </a:xfrm>
        </p:spPr>
        <p:txBody>
          <a:bodyPr/>
          <a:lstStyle>
            <a:lvl1pPr>
              <a:defRPr>
                <a:solidFill>
                  <a:schemeClr val="accent1">
                    <a:lumMod val="50000"/>
                  </a:schemeClr>
                </a:solidFill>
              </a:defRPr>
            </a:lvl1pPr>
          </a:lstStyle>
          <a:p>
            <a:fld id="{85C67283-2AA5-CA42-A96E-66C67AF4F74A}" type="datetime1">
              <a:rPr lang="en-US" smtClean="0"/>
              <a:t>17-Nov-25</a:t>
            </a:fld>
            <a:endParaRPr lang="en-IR"/>
          </a:p>
        </p:txBody>
      </p:sp>
      <p:sp>
        <p:nvSpPr>
          <p:cNvPr id="5" name="Footer Placeholder 4"/>
          <p:cNvSpPr>
            <a:spLocks noGrp="1"/>
          </p:cNvSpPr>
          <p:nvPr>
            <p:ph type="ftr" sz="quarter" idx="11"/>
          </p:nvPr>
        </p:nvSpPr>
        <p:spPr>
          <a:xfrm>
            <a:off x="1636099" y="6272786"/>
            <a:ext cx="4745736" cy="365125"/>
          </a:xfrm>
        </p:spPr>
        <p:txBody>
          <a:bodyPr/>
          <a:lstStyle>
            <a:lvl1pPr>
              <a:defRPr>
                <a:solidFill>
                  <a:schemeClr val="accent1">
                    <a:lumMod val="50000"/>
                  </a:schemeClr>
                </a:solidFill>
              </a:defRPr>
            </a:lvl1pPr>
          </a:lstStyle>
          <a:p>
            <a:endParaRPr lang="en-I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1" y="2508607"/>
            <a:ext cx="891224" cy="720332"/>
          </a:xfrm>
          <a:prstGeom prst="rect">
            <a:avLst/>
          </a:prstGeom>
        </p:spPr>
        <p:txBody>
          <a:bodyPr/>
          <a:lstStyle>
            <a:lvl1pPr>
              <a:defRPr sz="2800"/>
            </a:lvl1pPr>
          </a:lstStyle>
          <a:p>
            <a:fld id="{DFCAA4AF-953D-244E-A785-3E30E94DDEA1}" type="slidenum">
              <a:rPr lang="en-IR" smtClean="0"/>
              <a:t>‹#›</a:t>
            </a:fld>
            <a:endParaRPr lang="en-IR" dirty="0"/>
          </a:p>
        </p:txBody>
      </p:sp>
    </p:spTree>
    <p:extLst>
      <p:ext uri="{BB962C8B-B14F-4D97-AF65-F5344CB8AC3E}">
        <p14:creationId xmlns:p14="http://schemas.microsoft.com/office/powerpoint/2010/main" val="367674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4248807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40856014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7B5F63F-98CA-1D41-8742-FD038FF002F0}" type="datetime1">
              <a:rPr lang="en-US" smtClean="0"/>
              <a:t>17-Nov-25</a:t>
            </a:fld>
            <a:endParaRPr lang="en-I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R"/>
          </a:p>
        </p:txBody>
      </p:sp>
      <p:sp>
        <p:nvSpPr>
          <p:cNvPr id="5" name="Slide Number Placeholder 4"/>
          <p:cNvSpPr>
            <a:spLocks noGrp="1"/>
          </p:cNvSpPr>
          <p:nvPr>
            <p:ph type="sldNum" sz="quarter" idx="12"/>
          </p:nvPr>
        </p:nvSpPr>
        <p:spPr>
          <a:xfrm>
            <a:off x="8483346" y="6272787"/>
            <a:ext cx="48006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86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7508-C37C-E149-9DBA-7B59FFC94BE4}" type="datetime1">
              <a:rPr lang="en-US" smtClean="0"/>
              <a:t>17-Nov-25</a:t>
            </a:fld>
            <a:endParaRPr lang="en-IR"/>
          </a:p>
        </p:txBody>
      </p:sp>
      <p:sp>
        <p:nvSpPr>
          <p:cNvPr id="3" name="Footer Placeholder 2"/>
          <p:cNvSpPr>
            <a:spLocks noGrp="1"/>
          </p:cNvSpPr>
          <p:nvPr>
            <p:ph type="ftr" sz="quarter" idx="11"/>
          </p:nvPr>
        </p:nvSpPr>
        <p:spPr/>
        <p:txBody>
          <a:bodyPr/>
          <a:lstStyle/>
          <a:p>
            <a:endParaRPr lang="en-IR"/>
          </a:p>
        </p:txBody>
      </p:sp>
      <p:sp>
        <p:nvSpPr>
          <p:cNvPr id="4" name="Slide Number Placeholder 3"/>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t>‹#›</a:t>
            </a:fld>
            <a:endParaRPr lang="en-IR"/>
          </a:p>
        </p:txBody>
      </p:sp>
    </p:spTree>
    <p:extLst>
      <p:ext uri="{BB962C8B-B14F-4D97-AF65-F5344CB8AC3E}">
        <p14:creationId xmlns:p14="http://schemas.microsoft.com/office/powerpoint/2010/main" val="391915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2150325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91E427E-F6E1-3E4B-826C-D8AB3E8AED67}" type="datetime1">
              <a:rPr lang="en-US" smtClean="0"/>
              <a:t>17-Nov-25</a:t>
            </a:fld>
            <a:endParaRPr lang="en-IR"/>
          </a:p>
        </p:txBody>
      </p:sp>
      <p:sp>
        <p:nvSpPr>
          <p:cNvPr id="10" name="Slide Number Placeholder 9"/>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t>‹#›</a:t>
            </a:fld>
            <a:endParaRPr lang="en-IR"/>
          </a:p>
        </p:txBody>
      </p:sp>
    </p:spTree>
    <p:extLst>
      <p:ext uri="{BB962C8B-B14F-4D97-AF65-F5344CB8AC3E}">
        <p14:creationId xmlns:p14="http://schemas.microsoft.com/office/powerpoint/2010/main" val="31281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userDrawn="1"/>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7"/>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61BEF0D-F0BB-DE4B-95CE-6DB70DBA9567}" type="datetimeFigureOut">
              <a:rPr lang="en-US" smtClean="0"/>
              <a:pPr/>
              <a:t>17-Nov-25</a:t>
            </a:fld>
            <a:endParaRPr lang="en-US" dirty="0"/>
          </a:p>
        </p:txBody>
      </p:sp>
      <p:sp>
        <p:nvSpPr>
          <p:cNvPr id="5" name="Footer Placeholder 4"/>
          <p:cNvSpPr>
            <a:spLocks noGrp="1"/>
          </p:cNvSpPr>
          <p:nvPr>
            <p:ph type="ftr" sz="quarter" idx="3"/>
          </p:nvPr>
        </p:nvSpPr>
        <p:spPr>
          <a:xfrm>
            <a:off x="685800" y="6272787"/>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7"/>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FCAA4AF-953D-244E-A785-3E30E94DDEA1}" type="slidenum">
              <a:rPr lang="en-IR" smtClean="0"/>
              <a:pPr/>
              <a:t>‹#›</a:t>
            </a:fld>
            <a:endParaRPr lang="en-IR" dirty="0"/>
          </a:p>
        </p:txBody>
      </p:sp>
    </p:spTree>
    <p:extLst>
      <p:ext uri="{BB962C8B-B14F-4D97-AF65-F5344CB8AC3E}">
        <p14:creationId xmlns:p14="http://schemas.microsoft.com/office/powerpoint/2010/main" val="63575151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60" r:id="rId12"/>
  </p:sldLayoutIdLst>
  <p:hf hdr="0" ftr="0" dt="0"/>
  <p:txStyles>
    <p:titleStyle>
      <a:lvl1pPr algn="l" defTabSz="914400" rtl="1"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D25-2DC0-B145-8CDC-1305C74C1636}"/>
              </a:ext>
            </a:extLst>
          </p:cNvPr>
          <p:cNvSpPr>
            <a:spLocks noGrp="1"/>
          </p:cNvSpPr>
          <p:nvPr>
            <p:ph type="ctrTitle"/>
          </p:nvPr>
        </p:nvSpPr>
        <p:spPr>
          <a:xfrm>
            <a:off x="846667" y="1785674"/>
            <a:ext cx="4984461" cy="2001839"/>
          </a:xfrm>
        </p:spPr>
        <p:txBody>
          <a:bodyPr anchor="ctr">
            <a:normAutofit/>
          </a:bodyPr>
          <a:lstStyle/>
          <a:p>
            <a:pPr algn="l" rtl="0"/>
            <a:r>
              <a:rPr lang="en-US" sz="3600" b="1" dirty="0">
                <a:latin typeface="DiodrumArabic-Semibold" panose="00000700000000000000" pitchFamily="2" charset="-78"/>
                <a:cs typeface="DiodrumArabic-Semibold" panose="00000700000000000000" pitchFamily="2" charset="-78"/>
              </a:rPr>
              <a:t>Policy Brief Title</a:t>
            </a:r>
            <a:endParaRPr lang="fa-IR" sz="3600" b="1" dirty="0">
              <a:latin typeface="DiodrumArabic-Semibold" panose="00000700000000000000" pitchFamily="2" charset="-78"/>
              <a:cs typeface="DiodrumArabic-Semibold" panose="00000700000000000000" pitchFamily="2" charset="-78"/>
            </a:endParaRPr>
          </a:p>
        </p:txBody>
      </p:sp>
      <p:sp>
        <p:nvSpPr>
          <p:cNvPr id="3" name="Subtitle 2">
            <a:extLst>
              <a:ext uri="{FF2B5EF4-FFF2-40B4-BE49-F238E27FC236}">
                <a16:creationId xmlns:a16="http://schemas.microsoft.com/office/drawing/2014/main" id="{1BF6B021-3F5D-0643-BA4C-71F40E9F5B6F}"/>
              </a:ext>
            </a:extLst>
          </p:cNvPr>
          <p:cNvSpPr>
            <a:spLocks noGrp="1"/>
          </p:cNvSpPr>
          <p:nvPr>
            <p:ph type="subTitle" idx="1"/>
          </p:nvPr>
        </p:nvSpPr>
        <p:spPr>
          <a:xfrm>
            <a:off x="846667" y="4487648"/>
            <a:ext cx="6718530" cy="1631798"/>
          </a:xfrm>
        </p:spPr>
        <p:txBody>
          <a:bodyPr>
            <a:normAutofit/>
          </a:bodyPr>
          <a:lstStyle/>
          <a:p>
            <a:pPr algn="ctr">
              <a:spcBef>
                <a:spcPts val="1000"/>
              </a:spcBef>
            </a:pPr>
            <a:r>
              <a:rPr lang="en-US" sz="2000" dirty="0">
                <a:solidFill>
                  <a:srgbClr val="1F4497"/>
                </a:solidFill>
                <a:latin typeface="DiodrumArabic-Medium" panose="00000600000000000000" pitchFamily="2" charset="-78"/>
                <a:cs typeface="DiodrumArabic-Medium" panose="00000600000000000000" pitchFamily="2" charset="-78"/>
              </a:rPr>
              <a:t>Author(s) Full Name(s) and Academic/Professional Affiliations</a:t>
            </a:r>
            <a:endParaRPr lang="fa-IR" sz="2000" dirty="0">
              <a:solidFill>
                <a:srgbClr val="1F4497"/>
              </a:solidFill>
              <a:latin typeface="DiodrumArabic-Medium" panose="00000600000000000000" pitchFamily="2" charset="-78"/>
              <a:cs typeface="DiodrumArabic-Medium" panose="00000600000000000000" pitchFamily="2" charset="-78"/>
            </a:endParaRPr>
          </a:p>
          <a:p>
            <a:pPr algn="ctr">
              <a:spcBef>
                <a:spcPts val="1000"/>
              </a:spcBef>
            </a:pPr>
            <a:r>
              <a:rPr lang="en-US" sz="2000" dirty="0">
                <a:solidFill>
                  <a:srgbClr val="1F4497"/>
                </a:solidFill>
                <a:latin typeface="DiodrumArabic-Medium" panose="00000600000000000000" pitchFamily="2" charset="-78"/>
                <a:cs typeface="DiodrumArabic-Medium" panose="00000600000000000000" pitchFamily="2" charset="-78"/>
              </a:rPr>
              <a:t>Organization / Institution Name</a:t>
            </a:r>
            <a:endParaRPr lang="en-IR" sz="2000" dirty="0">
              <a:solidFill>
                <a:srgbClr val="1F4497"/>
              </a:solidFill>
              <a:latin typeface="DiodrumArabic-Medium" panose="00000600000000000000" pitchFamily="2" charset="-78"/>
              <a:cs typeface="DiodrumArabic-Medium" panose="00000600000000000000" pitchFamily="2" charset="-78"/>
            </a:endParaRPr>
          </a:p>
        </p:txBody>
      </p:sp>
      <p:pic>
        <p:nvPicPr>
          <p:cNvPr id="4" name="Picture 3">
            <a:extLst>
              <a:ext uri="{FF2B5EF4-FFF2-40B4-BE49-F238E27FC236}">
                <a16:creationId xmlns:a16="http://schemas.microsoft.com/office/drawing/2014/main" id="{919E5219-1E3A-DC35-DD33-B64A63134DD7}"/>
              </a:ext>
            </a:extLst>
          </p:cNvPr>
          <p:cNvPicPr>
            <a:picLocks noChangeAspect="1"/>
          </p:cNvPicPr>
          <p:nvPr/>
        </p:nvPicPr>
        <p:blipFill>
          <a:blip r:embed="rId2"/>
          <a:stretch>
            <a:fillRect/>
          </a:stretch>
        </p:blipFill>
        <p:spPr>
          <a:xfrm>
            <a:off x="2680856" y="554530"/>
            <a:ext cx="3782291" cy="505691"/>
          </a:xfrm>
          <a:prstGeom prst="rect">
            <a:avLst/>
          </a:prstGeom>
        </p:spPr>
      </p:pic>
      <p:pic>
        <p:nvPicPr>
          <p:cNvPr id="7" name="Picture 6">
            <a:extLst>
              <a:ext uri="{FF2B5EF4-FFF2-40B4-BE49-F238E27FC236}">
                <a16:creationId xmlns:a16="http://schemas.microsoft.com/office/drawing/2014/main" id="{E90C306D-453F-426E-947B-C1EB46B24D3E}"/>
              </a:ext>
            </a:extLst>
          </p:cNvPr>
          <p:cNvPicPr>
            <a:picLocks noChangeAspect="1"/>
          </p:cNvPicPr>
          <p:nvPr/>
        </p:nvPicPr>
        <p:blipFill>
          <a:blip r:embed="rId3"/>
          <a:srcRect/>
          <a:stretch/>
        </p:blipFill>
        <p:spPr>
          <a:xfrm>
            <a:off x="5831128" y="1494884"/>
            <a:ext cx="2466205" cy="2711356"/>
          </a:xfrm>
          <a:prstGeom prst="rect">
            <a:avLst/>
          </a:prstGeom>
        </p:spPr>
      </p:pic>
    </p:spTree>
    <p:extLst>
      <p:ext uri="{BB962C8B-B14F-4D97-AF65-F5344CB8AC3E}">
        <p14:creationId xmlns:p14="http://schemas.microsoft.com/office/powerpoint/2010/main" val="9182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AB36-CA96-3655-C16B-79EBD52F777A}"/>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CD80A6EE-6255-F59C-A8DB-F7FF0384D0CF}"/>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9</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FC368D1F-4115-5E69-A89C-232D29465FB6}"/>
              </a:ext>
            </a:extLst>
          </p:cNvPr>
          <p:cNvSpPr/>
          <p:nvPr/>
        </p:nvSpPr>
        <p:spPr>
          <a:xfrm>
            <a:off x="2644993" y="295197"/>
            <a:ext cx="2606040"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tx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tx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234E97BC-83AD-8ACA-C0F4-0E82ABF7A608}"/>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Policy Recommendations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B8527B26-D254-7B46-D29E-4828AA66EF8E}"/>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D6FD1F43-1802-FFAE-AC2A-1E608EFEC7B5}"/>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CCCC73C-2AF6-65A7-DC25-44CC660EF31C}"/>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6054DD97-BF20-EB84-3829-6516B4B51660}"/>
              </a:ext>
            </a:extLst>
          </p:cNvPr>
          <p:cNvSpPr txBox="1"/>
          <p:nvPr/>
        </p:nvSpPr>
        <p:spPr>
          <a:xfrm>
            <a:off x="654756" y="1311722"/>
            <a:ext cx="7828590" cy="2862322"/>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This section includes policy recommendations for taking "specific, prioritized action," supported by a strong justification for change. This may involve changes to laws, regulations, guidelines, processes, implementation, etc. In this section, policy solutions are detailed with appropriate specificity and must be consistent with the findings from previous sections. This section also identifies which institutions or individuals are involved in the formulation, approval, implementation, monitoring, and review of the policy recommendations. If applicable, the steps, timelines, or conditions for selecting an effective solution are also presented.</a:t>
            </a:r>
            <a:endParaRPr lang="fa-IR" dirty="0">
              <a:latin typeface="DiodrumArabic-Light" panose="00000400000000000000" pitchFamily="2" charset="-78"/>
              <a:cs typeface="DiodrumArabic-Light" panose="00000400000000000000" pitchFamily="2" charset="-78"/>
            </a:endParaRPr>
          </a:p>
        </p:txBody>
      </p:sp>
      <p:sp>
        <p:nvSpPr>
          <p:cNvPr id="5" name="TextBox 4">
            <a:extLst>
              <a:ext uri="{FF2B5EF4-FFF2-40B4-BE49-F238E27FC236}">
                <a16:creationId xmlns:a16="http://schemas.microsoft.com/office/drawing/2014/main" id="{8A81ECE0-8D86-C358-D680-82888C651CB8}"/>
              </a:ext>
            </a:extLst>
          </p:cNvPr>
          <p:cNvSpPr txBox="1"/>
          <p:nvPr/>
        </p:nvSpPr>
        <p:spPr>
          <a:xfrm>
            <a:off x="629624" y="4419360"/>
            <a:ext cx="7828590" cy="64633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Note: It is recommended that the policy brief be prepared in a maximum of 10 slides.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87279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1C4DF-CEFC-422F-8713-2F78A97DAAFE}"/>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928E2199-F3F9-ECA6-CABD-16B249CEE29B}"/>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10</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31CAE733-934D-EDC3-86AD-2D4CB7719176}"/>
              </a:ext>
            </a:extLst>
          </p:cNvPr>
          <p:cNvSpPr/>
          <p:nvPr/>
        </p:nvSpPr>
        <p:spPr>
          <a:xfrm>
            <a:off x="2644993" y="295197"/>
            <a:ext cx="2606040"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tx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tx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A7D96389-CE24-9FF9-6874-962B96385AED}"/>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Policy Recommendations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07142811-EE41-3010-FE1A-F3627128B93B}"/>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42A7351D-4FCC-23FF-F918-A43EF79CF2E2}"/>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C6280DE-8EC9-3E83-AE28-C22AAC84C0FD}"/>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12D58FC4-5450-4A89-1232-2F0EC163CAA6}"/>
              </a:ext>
            </a:extLst>
          </p:cNvPr>
          <p:cNvSpPr txBox="1"/>
          <p:nvPr/>
        </p:nvSpPr>
        <p:spPr>
          <a:xfrm>
            <a:off x="654756" y="1311722"/>
            <a:ext cx="7828590" cy="2862322"/>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This section includes policy recommendations for taking "specific, prioritized action," supported by a strong justification for change. This may involve changes to laws, regulations, guidelines, processes, implementation, etc. In this section, policy solutions are detailed with appropriate specificity and must be consistent with the findings from previous sections. This section also identifies which institutions or individuals are involved in the formulation, approval, implementation, monitoring, and review of the policy recommendations. If applicable, the steps, timelines, or conditions for selecting an effective solution are also presented.</a:t>
            </a:r>
            <a:endParaRPr lang="fa-IR" dirty="0">
              <a:latin typeface="DiodrumArabic-Light" panose="00000400000000000000" pitchFamily="2" charset="-78"/>
              <a:cs typeface="DiodrumArabic-Light" panose="00000400000000000000" pitchFamily="2" charset="-78"/>
            </a:endParaRPr>
          </a:p>
        </p:txBody>
      </p:sp>
      <p:sp>
        <p:nvSpPr>
          <p:cNvPr id="5" name="TextBox 4">
            <a:extLst>
              <a:ext uri="{FF2B5EF4-FFF2-40B4-BE49-F238E27FC236}">
                <a16:creationId xmlns:a16="http://schemas.microsoft.com/office/drawing/2014/main" id="{9F236077-1D7D-7CCB-390A-30EC7551E394}"/>
              </a:ext>
            </a:extLst>
          </p:cNvPr>
          <p:cNvSpPr txBox="1"/>
          <p:nvPr/>
        </p:nvSpPr>
        <p:spPr>
          <a:xfrm>
            <a:off x="629624" y="4419360"/>
            <a:ext cx="7828590" cy="64633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Note: It is recommended that the policy brief be prepared in a maximum of 10 slides.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632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A393-5357-D84D-856B-477DA6B7F6BC}"/>
              </a:ext>
            </a:extLst>
          </p:cNvPr>
          <p:cNvSpPr>
            <a:spLocks noGrp="1"/>
          </p:cNvSpPr>
          <p:nvPr>
            <p:ph type="title"/>
          </p:nvPr>
        </p:nvSpPr>
        <p:spPr>
          <a:xfrm>
            <a:off x="628651" y="2766221"/>
            <a:ext cx="7886700" cy="1325563"/>
          </a:xfrm>
        </p:spPr>
        <p:txBody>
          <a:bodyPr vert="horz" lIns="91440" tIns="45720" rIns="91440" bIns="45720" rtlCol="0" anchor="ctr">
            <a:normAutofit/>
          </a:bodyPr>
          <a:lstStyle/>
          <a:p>
            <a:pPr algn="ctr" rtl="1"/>
            <a:r>
              <a:rPr lang="en-US" b="1" dirty="0">
                <a:latin typeface="IRANYekan ExtraBold" panose="020B0506030804020204" pitchFamily="34" charset="-78"/>
                <a:cs typeface="B Mitra" panose="00000400000000000000" pitchFamily="2" charset="-78"/>
              </a:rPr>
              <a:t>Thank you</a:t>
            </a:r>
            <a:endParaRPr lang="en-IR" b="1" dirty="0">
              <a:latin typeface="IRANYekan ExtraBold" panose="020B0506030804020204" pitchFamily="34" charset="-78"/>
              <a:cs typeface="B Mitra" panose="00000400000000000000" pitchFamily="2" charset="-78"/>
            </a:endParaRPr>
          </a:p>
        </p:txBody>
      </p:sp>
    </p:spTree>
    <p:extLst>
      <p:ext uri="{BB962C8B-B14F-4D97-AF65-F5344CB8AC3E}">
        <p14:creationId xmlns:p14="http://schemas.microsoft.com/office/powerpoint/2010/main" val="18404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EC84A8C-590E-DC47-BD23-9BF38BE92C63}"/>
              </a:ext>
            </a:extLst>
          </p:cNvPr>
          <p:cNvSpPr/>
          <p:nvPr/>
        </p:nvSpPr>
        <p:spPr>
          <a:xfrm>
            <a:off x="2267063" y="3393877"/>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ysClr val="windowText" lastClr="000000"/>
                </a:solidFill>
                <a:latin typeface="DiodrumArabic-Medium" panose="00000600000000000000" pitchFamily="2" charset="-78"/>
                <a:cs typeface="DiodrumArabic-Medium" panose="00000600000000000000" pitchFamily="2" charset="-78"/>
              </a:rPr>
              <a:t>Analysis of the Problem's Dimensions</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4D54E1AE-035D-0F41-8452-145CAFED9875}"/>
              </a:ext>
            </a:extLst>
          </p:cNvPr>
          <p:cNvSpPr/>
          <p:nvPr/>
        </p:nvSpPr>
        <p:spPr>
          <a:xfrm>
            <a:off x="2267063" y="4844653"/>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3742EF48-FC86-1048-907D-E56DFA5D238F}"/>
              </a:ext>
            </a:extLst>
          </p:cNvPr>
          <p:cNvSpPr/>
          <p:nvPr/>
        </p:nvSpPr>
        <p:spPr>
          <a:xfrm>
            <a:off x="2267063" y="1943101"/>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DiodrumArabic-Medium" panose="00000600000000000000" pitchFamily="2" charset="-78"/>
                <a:cs typeface="DiodrumArabic-Medium" panose="00000600000000000000" pitchFamily="2" charset="-78"/>
              </a:rPr>
              <a:t>Introduction and Problem Statement</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2" name="TextBox 1">
            <a:extLst>
              <a:ext uri="{FF2B5EF4-FFF2-40B4-BE49-F238E27FC236}">
                <a16:creationId xmlns:a16="http://schemas.microsoft.com/office/drawing/2014/main" id="{B9EF2EA7-C626-A34D-9447-CB7CC006892D}"/>
              </a:ext>
            </a:extLst>
          </p:cNvPr>
          <p:cNvSpPr txBox="1"/>
          <p:nvPr/>
        </p:nvSpPr>
        <p:spPr>
          <a:xfrm>
            <a:off x="1845425" y="740639"/>
            <a:ext cx="5453150" cy="707886"/>
          </a:xfrm>
          <a:prstGeom prst="rect">
            <a:avLst/>
          </a:prstGeom>
          <a:noFill/>
        </p:spPr>
        <p:txBody>
          <a:bodyPr wrap="square" rtlCol="0">
            <a:spAutoFit/>
          </a:bodyPr>
          <a:lstStyle/>
          <a:p>
            <a:pPr algn="ctr" rtl="1"/>
            <a:r>
              <a:rPr lang="en-US" sz="4000" b="1" dirty="0">
                <a:solidFill>
                  <a:srgbClr val="204497"/>
                </a:solidFill>
                <a:latin typeface="DiodrumArabic-Semibold" panose="00000700000000000000" pitchFamily="2" charset="-78"/>
                <a:cs typeface="DiodrumArabic-Semibold" panose="00000700000000000000" pitchFamily="2" charset="-78"/>
              </a:rPr>
              <a:t>Table of Contents</a:t>
            </a:r>
            <a:endParaRPr lang="en-IR" sz="4000" b="1" dirty="0">
              <a:solidFill>
                <a:srgbClr val="204497"/>
              </a:solidFill>
              <a:latin typeface="DiodrumArabic-Semibold" panose="00000700000000000000" pitchFamily="2" charset="-78"/>
              <a:cs typeface="DiodrumArabic-Semibold" panose="00000700000000000000" pitchFamily="2" charset="-78"/>
            </a:endParaRPr>
          </a:p>
        </p:txBody>
      </p:sp>
      <p:sp>
        <p:nvSpPr>
          <p:cNvPr id="4" name="Slide Number Placeholder 3">
            <a:extLst>
              <a:ext uri="{FF2B5EF4-FFF2-40B4-BE49-F238E27FC236}">
                <a16:creationId xmlns:a16="http://schemas.microsoft.com/office/drawing/2014/main" id="{41210AA0-632C-0D47-9332-BC982D94B561}"/>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1</a:t>
            </a:fld>
            <a:endParaRPr lang="en-IR" dirty="0">
              <a:cs typeface="B Mitra" panose="00000400000000000000" pitchFamily="2" charset="-78"/>
            </a:endParaRPr>
          </a:p>
        </p:txBody>
      </p:sp>
    </p:spTree>
    <p:extLst>
      <p:ext uri="{BB962C8B-B14F-4D97-AF65-F5344CB8AC3E}">
        <p14:creationId xmlns:p14="http://schemas.microsoft.com/office/powerpoint/2010/main" val="3482023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07AE6-AD3D-E175-DCB2-B4C474F9F23E}"/>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932D755-1DCE-B18D-6A28-060983C80A5B}"/>
              </a:ext>
            </a:extLst>
          </p:cNvPr>
          <p:cNvSpPr txBox="1"/>
          <p:nvPr/>
        </p:nvSpPr>
        <p:spPr>
          <a:xfrm>
            <a:off x="654756" y="1311722"/>
            <a:ext cx="7828590" cy="2031325"/>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The main purpose of this section is to convince the target audience of the topic's importance. It includes a brief description of the following:</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explaining the issue and the necessity of addressing it (supported by appropriate statistics and reasoning),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defining the policy problem (the question to be answered),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 brief review of the policy background and previous experiences,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and the objectives and vision for resolving the problem.</a:t>
            </a:r>
            <a:endParaRPr lang="fa-IR" dirty="0">
              <a:latin typeface="DiodrumArabic-Light" panose="00000400000000000000" pitchFamily="2" charset="-78"/>
              <a:cs typeface="DiodrumArabic-Light" panose="00000400000000000000" pitchFamily="2" charset="-78"/>
            </a:endParaRPr>
          </a:p>
        </p:txBody>
      </p:sp>
      <p:sp>
        <p:nvSpPr>
          <p:cNvPr id="10" name="Rounded Rectangle 9">
            <a:extLst>
              <a:ext uri="{FF2B5EF4-FFF2-40B4-BE49-F238E27FC236}">
                <a16:creationId xmlns:a16="http://schemas.microsoft.com/office/drawing/2014/main" id="{F0CAE722-83C7-0575-06E7-01067EC3DFE1}"/>
              </a:ext>
            </a:extLst>
          </p:cNvPr>
          <p:cNvSpPr/>
          <p:nvPr/>
        </p:nvSpPr>
        <p:spPr>
          <a:xfrm>
            <a:off x="2644993" y="295197"/>
            <a:ext cx="2606040"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Analysis of the Problem's Dimensions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C306B3FD-6697-4678-5F7C-1A5075455609}"/>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E257B1F5-DC91-A2B7-299E-A36FB3A19493}"/>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33" name="Slide Number Placeholder 5">
            <a:extLst>
              <a:ext uri="{FF2B5EF4-FFF2-40B4-BE49-F238E27FC236}">
                <a16:creationId xmlns:a16="http://schemas.microsoft.com/office/drawing/2014/main" id="{1CFBA25A-D939-958D-FF0A-05990B4A74A1}"/>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2</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5C7950F3-4C0A-EFB2-0471-4CA05CB626C7}"/>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67F578D-0E55-BFFF-F880-C27213FB1CB9}"/>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218863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0DEB8-2F2F-2384-4B9A-1374D43B48E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A5006C47-BDD1-780C-9CE4-DF0477D5A0EE}"/>
              </a:ext>
            </a:extLst>
          </p:cNvPr>
          <p:cNvSpPr txBox="1"/>
          <p:nvPr/>
        </p:nvSpPr>
        <p:spPr>
          <a:xfrm>
            <a:off x="654756" y="1311722"/>
            <a:ext cx="7828590" cy="2031325"/>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The main purpose of this section is to convince the target audience of the topic's importance. It includes a brief description of the following:</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explaining the issue and the necessity of addressing it (supported by appropriate statistics and reasoning),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defining the policy problem (the question to be answered),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 brief review of the policy background and previous experiences,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and the objectives and vision for resolving the problem.</a:t>
            </a:r>
            <a:endParaRPr lang="fa-IR" dirty="0">
              <a:latin typeface="DiodrumArabic-Light" panose="00000400000000000000" pitchFamily="2" charset="-78"/>
              <a:cs typeface="DiodrumArabic-Light" panose="00000400000000000000" pitchFamily="2" charset="-78"/>
            </a:endParaRPr>
          </a:p>
        </p:txBody>
      </p:sp>
      <p:sp>
        <p:nvSpPr>
          <p:cNvPr id="10" name="Rounded Rectangle 9">
            <a:extLst>
              <a:ext uri="{FF2B5EF4-FFF2-40B4-BE49-F238E27FC236}">
                <a16:creationId xmlns:a16="http://schemas.microsoft.com/office/drawing/2014/main" id="{B79C6A7B-BC4E-233D-26F2-6683C3464C10}"/>
              </a:ext>
            </a:extLst>
          </p:cNvPr>
          <p:cNvSpPr/>
          <p:nvPr/>
        </p:nvSpPr>
        <p:spPr>
          <a:xfrm>
            <a:off x="2644993" y="295197"/>
            <a:ext cx="2606040"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Analysis of the Problem's Dimensions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0FB33B3A-D048-AA76-EC37-5081C34277AF}"/>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B95EEB97-C93B-055A-B4CE-A483A4CA9182}"/>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33" name="Slide Number Placeholder 5">
            <a:extLst>
              <a:ext uri="{FF2B5EF4-FFF2-40B4-BE49-F238E27FC236}">
                <a16:creationId xmlns:a16="http://schemas.microsoft.com/office/drawing/2014/main" id="{E6E28B96-7A39-B6DD-95E9-B29B4AC22D18}"/>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3</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24843E5C-F3D9-1470-2409-480D6B589045}"/>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D88A7E-8746-4CFA-CCF9-55C91BB58214}"/>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2554274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8577-3A7A-0E89-746C-8BD13DB1B50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96650666-5159-CA6A-D721-85E8D49165F4}"/>
              </a:ext>
            </a:extLst>
          </p:cNvPr>
          <p:cNvSpPr txBox="1"/>
          <p:nvPr/>
        </p:nvSpPr>
        <p:spPr>
          <a:xfrm>
            <a:off x="654756" y="1311722"/>
            <a:ext cx="7828590" cy="2031325"/>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The main purpose of this section is to convince the target audience of the topic's importance. It includes a brief description of the following:</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explaining the issue and the necessity of addressing it (supported by appropriate statistics and reasoning),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defining the policy problem (the question to be answered),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 brief review of the policy background and previous experiences,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and the objectives and vision for resolving the problem.</a:t>
            </a:r>
            <a:endParaRPr lang="fa-IR" dirty="0">
              <a:latin typeface="DiodrumArabic-Light" panose="00000400000000000000" pitchFamily="2" charset="-78"/>
              <a:cs typeface="DiodrumArabic-Light" panose="00000400000000000000" pitchFamily="2" charset="-78"/>
            </a:endParaRPr>
          </a:p>
        </p:txBody>
      </p:sp>
      <p:sp>
        <p:nvSpPr>
          <p:cNvPr id="10" name="Rounded Rectangle 9">
            <a:extLst>
              <a:ext uri="{FF2B5EF4-FFF2-40B4-BE49-F238E27FC236}">
                <a16:creationId xmlns:a16="http://schemas.microsoft.com/office/drawing/2014/main" id="{5FF44E00-2E79-1176-8A81-2D659B3C7483}"/>
              </a:ext>
            </a:extLst>
          </p:cNvPr>
          <p:cNvSpPr/>
          <p:nvPr/>
        </p:nvSpPr>
        <p:spPr>
          <a:xfrm>
            <a:off x="2644993" y="295197"/>
            <a:ext cx="2606040"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Analysis of the Problem's Dimensions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C150429F-7C11-9C6A-9B67-AED076BEF868}"/>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0BE5FA64-A2E1-9340-1015-0F929ACB0A85}"/>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33" name="Slide Number Placeholder 5">
            <a:extLst>
              <a:ext uri="{FF2B5EF4-FFF2-40B4-BE49-F238E27FC236}">
                <a16:creationId xmlns:a16="http://schemas.microsoft.com/office/drawing/2014/main" id="{B2B4A476-B5F5-E03E-A9AA-615CBA8D6E4B}"/>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4</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7684B508-0398-808A-85A9-F08DC45B776A}"/>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F408A1-D05B-D05A-82CB-04F3941AD4CA}"/>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611532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503B2B1C-4187-F742-B415-DF061F65FD40}"/>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5</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BEC84A8C-590E-DC47-BD23-9BF38BE92C63}"/>
              </a:ext>
            </a:extLst>
          </p:cNvPr>
          <p:cNvSpPr/>
          <p:nvPr/>
        </p:nvSpPr>
        <p:spPr>
          <a:xfrm>
            <a:off x="2644993" y="295197"/>
            <a:ext cx="2606040"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4D54E1AE-035D-0F41-8452-145CAFED9875}"/>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3742EF48-FC86-1048-907D-E56DFA5D238F}"/>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39EF9E87-FCDB-0388-E752-1F273A0EB6F5}"/>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38E23A-B553-3385-AA0F-5C60D997BEB2}"/>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F3CB9A60-B7D2-72D3-27E2-65C0CDB54B8A}"/>
              </a:ext>
            </a:extLst>
          </p:cNvPr>
          <p:cNvSpPr txBox="1"/>
          <p:nvPr/>
        </p:nvSpPr>
        <p:spPr>
          <a:xfrm>
            <a:off x="654756" y="1311722"/>
            <a:ext cx="7828590" cy="313932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In this section, the dimensions of the problem and the specific question must be clarified. This section is expected to include the following: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author's claim (hypothesis) regarding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 overview of the policy being critiqued and the reasons for its ineffectiveness,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how various stakeholders are involved in the issue,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scope and scale of the problem's impact,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scientific evidence, data, or modeling related to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relevant statistical, policy, political, or historical trends and their implications,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foresight, and potentially case studies or comparative analysis.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39441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3F5AE-ADEF-3B21-6DBC-F65E62B5A856}"/>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8D2D7A06-3332-2129-0189-648013C40BF2}"/>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6</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35DEF049-8E95-F4D0-7DFD-46A9B6948D5D}"/>
              </a:ext>
            </a:extLst>
          </p:cNvPr>
          <p:cNvSpPr/>
          <p:nvPr/>
        </p:nvSpPr>
        <p:spPr>
          <a:xfrm>
            <a:off x="2644993" y="295197"/>
            <a:ext cx="2606040"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6BB13BD0-CB73-2151-8A40-BC797EA88DE0}"/>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E2A45697-E67D-0AF7-6CBC-0CBA6B602DEC}"/>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94CFDC37-83ED-24F9-75C0-E0AB6AD50E80}"/>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0C240B2-38D7-C643-A31F-5871B2F92DB6}"/>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1C83BB43-A714-EEEE-6BED-0CB9725A1638}"/>
              </a:ext>
            </a:extLst>
          </p:cNvPr>
          <p:cNvSpPr txBox="1"/>
          <p:nvPr/>
        </p:nvSpPr>
        <p:spPr>
          <a:xfrm>
            <a:off x="654756" y="1311722"/>
            <a:ext cx="7828590" cy="313932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In this section, the dimensions of the problem and the specific question must be clarified. This section is expected to include the following: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author's claim (hypothesis) regarding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 overview of the policy being critiqued and the reasons for its ineffectiveness,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how various stakeholders are involved in the issue,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scope and scale of the problem's impact,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scientific evidence, data, or modeling related to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relevant statistical, policy, political, or historical trends and their implications,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foresight, and potentially case studies or comparative analysis.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14780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4047-73E0-58E6-5850-E162B0125EAD}"/>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88A4E609-61AF-6019-5D95-9E4316B7E05E}"/>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7</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9A2E1C04-9635-C7D1-EBE3-907ACC5DB6B5}"/>
              </a:ext>
            </a:extLst>
          </p:cNvPr>
          <p:cNvSpPr/>
          <p:nvPr/>
        </p:nvSpPr>
        <p:spPr>
          <a:xfrm>
            <a:off x="2644993" y="295197"/>
            <a:ext cx="2606040"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5677A70A-948E-AF9C-3952-3B0CD66ACC8D}"/>
              </a:ext>
            </a:extLst>
          </p:cNvPr>
          <p:cNvSpPr/>
          <p:nvPr/>
        </p:nvSpPr>
        <p:spPr>
          <a:xfrm>
            <a:off x="535912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ysClr val="windowText" lastClr="000000"/>
                </a:solidFill>
                <a:latin typeface="DiodrumArabic-Medium" panose="00000600000000000000" pitchFamily="2" charset="-78"/>
                <a:cs typeface="DiodrumArabic-Medium" panose="00000600000000000000" pitchFamily="2" charset="-78"/>
              </a:rPr>
              <a:t>Policy Recommendations</a:t>
            </a:r>
            <a:endParaRPr lang="en-IR" sz="1600"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1B12D039-28BF-05CC-2978-EC5E8CA48A8B}"/>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49BB8181-6FE6-A1C2-B979-A08400D51150}"/>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CC8C306-9D0F-AF97-AEF4-3C846EBF8DF5}"/>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5B35F082-38B4-2BA5-6B6F-F9367B38BA78}"/>
              </a:ext>
            </a:extLst>
          </p:cNvPr>
          <p:cNvSpPr txBox="1"/>
          <p:nvPr/>
        </p:nvSpPr>
        <p:spPr>
          <a:xfrm>
            <a:off x="654756" y="1311722"/>
            <a:ext cx="7828590" cy="313932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In this section, the dimensions of the problem and the specific question must be clarified. This section is expected to include the following: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author's claim (hypothesis) regarding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an overview of the policy being critiqued and the reasons for its ineffectiveness,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how various stakeholders are involved in the issue,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the scope and scale of the problem's impact,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scientific evidence, data, or modeling related to the problem,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relevant statistical, policy, political, or historical trends and their implications, </a:t>
            </a:r>
            <a:endParaRPr lang="fa-IR" dirty="0">
              <a:latin typeface="DiodrumArabic-Light" panose="00000400000000000000" pitchFamily="2" charset="-78"/>
              <a:cs typeface="DiodrumArabic-Light" panose="00000400000000000000" pitchFamily="2" charset="-78"/>
            </a:endParaRPr>
          </a:p>
          <a:p>
            <a:pPr marL="285750" indent="-285750" algn="just">
              <a:buFont typeface="Arial" panose="020B0604020202020204" pitchFamily="34" charset="0"/>
              <a:buChar char="•"/>
            </a:pPr>
            <a:r>
              <a:rPr lang="en-US" dirty="0">
                <a:latin typeface="DiodrumArabic-Light" panose="00000400000000000000" pitchFamily="2" charset="-78"/>
                <a:cs typeface="DiodrumArabic-Light" panose="00000400000000000000" pitchFamily="2" charset="-78"/>
              </a:rPr>
              <a:t>foresight, and potentially case studies or comparative analysis.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26076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503B2B1C-4187-F742-B415-DF061F65FD40}"/>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8</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BEC84A8C-590E-DC47-BD23-9BF38BE92C63}"/>
              </a:ext>
            </a:extLst>
          </p:cNvPr>
          <p:cNvSpPr/>
          <p:nvPr/>
        </p:nvSpPr>
        <p:spPr>
          <a:xfrm>
            <a:off x="2644993" y="295197"/>
            <a:ext cx="2606040"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tx1"/>
                </a:solidFill>
                <a:latin typeface="DiodrumArabic-Medium" panose="00000600000000000000" pitchFamily="2" charset="-78"/>
                <a:cs typeface="DiodrumArabic-Medium" panose="00000600000000000000" pitchFamily="2" charset="-78"/>
              </a:rPr>
              <a:t>Analysis of the Problem's Dimensions</a:t>
            </a:r>
            <a:endParaRPr lang="en-IR" sz="1600" dirty="0">
              <a:solidFill>
                <a:schemeClr val="tx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4D54E1AE-035D-0F41-8452-145CAFED9875}"/>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chemeClr val="bg1"/>
                </a:solidFill>
                <a:latin typeface="DiodrumArabic-Medium" panose="00000600000000000000" pitchFamily="2" charset="-78"/>
                <a:cs typeface="DiodrumArabic-Medium" panose="00000600000000000000" pitchFamily="2" charset="-78"/>
              </a:rPr>
              <a:t>Policy Recommendations</a:t>
            </a:r>
            <a:endParaRPr lang="en-IR" sz="1600"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3742EF48-FC86-1048-907D-E56DFA5D238F}"/>
              </a:ext>
            </a:extLst>
          </p:cNvPr>
          <p:cNvSpPr/>
          <p:nvPr/>
        </p:nvSpPr>
        <p:spPr>
          <a:xfrm>
            <a:off x="21278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iodrumArabic-Medium" panose="00000600000000000000" pitchFamily="2" charset="-78"/>
                <a:cs typeface="DiodrumArabic-Medium" panose="00000600000000000000" pitchFamily="2" charset="-78"/>
              </a:rPr>
              <a:t>Introduction and Problem Statement</a:t>
            </a:r>
            <a:endParaRPr lang="en-IR" sz="1600"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C8868876-589F-8225-812D-AC835979A31A}"/>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6C19DC-B790-9345-2394-9D5B5B655C5B}"/>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15050E3B-4A9C-3054-3AC2-1A1B9B91AE84}"/>
              </a:ext>
            </a:extLst>
          </p:cNvPr>
          <p:cNvSpPr txBox="1"/>
          <p:nvPr/>
        </p:nvSpPr>
        <p:spPr>
          <a:xfrm>
            <a:off x="654756" y="1311722"/>
            <a:ext cx="7828590" cy="2862322"/>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This section includes policy recommendations for taking "specific, prioritized action," supported by a strong justification for change. This may involve changes to laws, regulations, guidelines, processes, implementation, etc. In this section, policy solutions are detailed with appropriate specificity and must be consistent with the findings from previous sections. This section also identifies which institutions or individuals are involved in the formulation, approval, implementation, monitoring, and review of the policy recommendations. If applicable, the steps, timelines, or conditions for selecting an effective solution are also presented.</a:t>
            </a:r>
            <a:endParaRPr lang="fa-IR" dirty="0">
              <a:latin typeface="DiodrumArabic-Light" panose="00000400000000000000" pitchFamily="2" charset="-78"/>
              <a:cs typeface="DiodrumArabic-Light" panose="00000400000000000000" pitchFamily="2" charset="-78"/>
            </a:endParaRPr>
          </a:p>
        </p:txBody>
      </p:sp>
      <p:sp>
        <p:nvSpPr>
          <p:cNvPr id="5" name="TextBox 4">
            <a:extLst>
              <a:ext uri="{FF2B5EF4-FFF2-40B4-BE49-F238E27FC236}">
                <a16:creationId xmlns:a16="http://schemas.microsoft.com/office/drawing/2014/main" id="{3822F457-BA09-57E0-90EE-3265CBCA4F04}"/>
              </a:ext>
            </a:extLst>
          </p:cNvPr>
          <p:cNvSpPr txBox="1"/>
          <p:nvPr/>
        </p:nvSpPr>
        <p:spPr>
          <a:xfrm>
            <a:off x="629624" y="4419360"/>
            <a:ext cx="7828590" cy="646331"/>
          </a:xfrm>
          <a:prstGeom prst="rect">
            <a:avLst/>
          </a:prstGeom>
          <a:noFill/>
        </p:spPr>
        <p:txBody>
          <a:bodyPr wrap="square" rtlCol="0">
            <a:spAutoFit/>
          </a:bodyPr>
          <a:lstStyle/>
          <a:p>
            <a:pPr algn="just"/>
            <a:r>
              <a:rPr lang="en-US" dirty="0">
                <a:latin typeface="DiodrumArabic-Light" panose="00000400000000000000" pitchFamily="2" charset="-78"/>
                <a:cs typeface="DiodrumArabic-Light" panose="00000400000000000000" pitchFamily="2" charset="-78"/>
              </a:rPr>
              <a:t>Note: It is recommended that the policy brief be prepared in a maximum of 10 slides.</a:t>
            </a:r>
            <a:endParaRPr lang="fa-IR" dirty="0">
              <a:latin typeface="DiodrumArabic-Light" panose="00000400000000000000" pitchFamily="2" charset="-78"/>
              <a:cs typeface="DiodrumArabic-Light" panose="00000400000000000000" pitchFamily="2" charset="-78"/>
            </a:endParaRPr>
          </a:p>
        </p:txBody>
      </p:sp>
    </p:spTree>
    <p:extLst>
      <p:ext uri="{BB962C8B-B14F-4D97-AF65-F5344CB8AC3E}">
        <p14:creationId xmlns:p14="http://schemas.microsoft.com/office/powerpoint/2010/main" val="344840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5326</TotalTime>
  <Words>1065</Words>
  <Application>Microsoft Office PowerPoint</Application>
  <PresentationFormat>On-screen Show (4:3)</PresentationFormat>
  <Paragraphs>100</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Wingdings</vt:lpstr>
      <vt:lpstr>Calibri</vt:lpstr>
      <vt:lpstr>Arial</vt:lpstr>
      <vt:lpstr>Rockwell</vt:lpstr>
      <vt:lpstr>B Mitra</vt:lpstr>
      <vt:lpstr>Rockwell Condensed</vt:lpstr>
      <vt:lpstr>DiodrumArabic-Semibold</vt:lpstr>
      <vt:lpstr>DiodrumArabic-Medium</vt:lpstr>
      <vt:lpstr>IRANYekan ExtraBold</vt:lpstr>
      <vt:lpstr>DiodrumArabic-Light</vt:lpstr>
      <vt:lpstr>Wood Type</vt:lpstr>
      <vt:lpstr>Policy Brief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10th_Policy-Plan-Format</dc:title>
  <dc:creator>Microsoft Office User</dc:creator>
  <cp:lastModifiedBy>hasan mahfouzy</cp:lastModifiedBy>
  <cp:revision>178</cp:revision>
  <dcterms:created xsi:type="dcterms:W3CDTF">2022-01-09T10:04:46Z</dcterms:created>
  <dcterms:modified xsi:type="dcterms:W3CDTF">2025-11-17T10:16:27Z</dcterms:modified>
</cp:coreProperties>
</file>