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877" r:id="rId1"/>
  </p:sldMasterIdLst>
  <p:notesMasterIdLst>
    <p:notesMasterId r:id="rId8"/>
  </p:notesMasterIdLst>
  <p:sldIdLst>
    <p:sldId id="340" r:id="rId2"/>
    <p:sldId id="280" r:id="rId3"/>
    <p:sldId id="281" r:id="rId4"/>
    <p:sldId id="313" r:id="rId5"/>
    <p:sldId id="339" r:id="rId6"/>
    <p:sldId id="34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Yekan" panose="020B0604020202020204" charset="-78"/>
      <p:regular r:id="rId13"/>
      <p:bold r:id="rId14"/>
    </p:embeddedFont>
    <p:embeddedFont>
      <p:font typeface="IRANYekan ExtraBold" panose="020B0604020202020204" charset="-78"/>
      <p:bold r:id="rId15"/>
    </p:embeddedFont>
    <p:embeddedFont>
      <p:font typeface="IRANYekan Light" panose="020B0604020202020204" charset="-78"/>
      <p:regular r:id="rId16"/>
    </p:embeddedFont>
    <p:embeddedFont>
      <p:font typeface="IRANYekanFN" panose="020B0604020202020204" charset="-78"/>
      <p:regular r:id="rId17"/>
      <p:bold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497"/>
    <a:srgbClr val="204497"/>
    <a:srgbClr val="204498"/>
    <a:srgbClr val="FFFFFF"/>
    <a:srgbClr val="8AB833"/>
    <a:srgbClr val="00B150"/>
    <a:srgbClr val="FF3555"/>
    <a:srgbClr val="FF9300"/>
    <a:srgbClr val="7A81FF"/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9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AABE-478C-6648-9966-E650BC060A93}" type="datetimeFigureOut">
              <a:rPr lang="en-IR" smtClean="0"/>
              <a:t>11/07/2025</a:t>
            </a:fld>
            <a:endParaRPr lang="en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2D83-2F5D-D94B-A40A-DAF1714E6A6E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393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1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71084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2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0150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3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759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4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6841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9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5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54E-5247-EC43-BF5E-C219BF3BEA04}" type="datetime1">
              <a:rPr lang="en-US" smtClean="0"/>
              <a:t>11/7/2025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7"/>
            <a:ext cx="4745736" cy="365125"/>
          </a:xfrm>
        </p:spPr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4227195"/>
            <a:ext cx="895401" cy="64008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06703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3257402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323608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89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5891010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9667418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7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C67283-2AA5-CA42-A96E-66C67AF4F74A}" type="datetime1">
              <a:rPr lang="en-US" smtClean="0"/>
              <a:t>11/7/2025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6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1" y="2508607"/>
            <a:ext cx="891224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6767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248807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0856014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B5F63F-98CA-1D41-8742-FD038FF002F0}" type="datetime1">
              <a:rPr lang="en-US" smtClean="0"/>
              <a:t>11/7/2025</a:t>
            </a:fld>
            <a:endParaRPr lang="en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508-C37C-E149-9DBA-7B59FFC94BE4}" type="datetime1">
              <a:rPr lang="en-US" smtClean="0"/>
              <a:t>11/7/2025</a:t>
            </a:fld>
            <a:endParaRPr lang="en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91915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150325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427E-F6E1-3E4B-826C-D8AB3E8AED67}" type="datetime1">
              <a:rPr lang="en-US" smtClean="0"/>
              <a:t>11/7/2025</a:t>
            </a:fld>
            <a:endParaRPr lang="en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281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7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7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FCAA4AF-953D-244E-A785-3E30E94DDEA1}" type="slidenum">
              <a:rPr lang="en-IR" smtClean="0"/>
              <a:pPr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6357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60" r:id="rId12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3D25-2DC0-B145-8CDC-1305C74C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674"/>
            <a:ext cx="8297333" cy="2001839"/>
          </a:xfrm>
        </p:spPr>
        <p:txBody>
          <a:bodyPr anchor="ctr">
            <a:normAutofit/>
          </a:bodyPr>
          <a:lstStyle/>
          <a:p>
            <a:pPr algn="r"/>
            <a:r>
              <a:rPr lang="fa-IR" sz="3600" b="1" dirty="0">
                <a:cs typeface="B Mitra" panose="00000400000000000000" pitchFamily="2" charset="-78"/>
              </a:rPr>
              <a:t>عنوان طرح سیاستی</a:t>
            </a:r>
            <a:endParaRPr lang="fa-IR" sz="3600" b="1" dirty="0"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B021-3F5D-0643-BA4C-71F40E9F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87648"/>
            <a:ext cx="6858000" cy="1631798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fa-IR" sz="2500" dirty="0">
                <a:solidFill>
                  <a:srgbClr val="1F4497"/>
                </a:solidFill>
                <a:latin typeface="IRANYekan Light" panose="020B0506030804020204" pitchFamily="34" charset="-78"/>
                <a:cs typeface="B Mitra" panose="00000400000000000000" pitchFamily="2" charset="-78"/>
              </a:rPr>
              <a:t>نام و نام خانوادگی تهیه کنندگان و تحصیلات آنها</a:t>
            </a:r>
          </a:p>
          <a:p>
            <a:pPr algn="ctr">
              <a:spcBef>
                <a:spcPts val="1000"/>
              </a:spcBef>
            </a:pPr>
            <a:r>
              <a:rPr lang="fa-IR" sz="2500" dirty="0">
                <a:solidFill>
                  <a:srgbClr val="1F4497"/>
                </a:solidFill>
                <a:latin typeface="IRANYekan Light" panose="020B0506030804020204" pitchFamily="34" charset="-78"/>
                <a:cs typeface="B Mitra" panose="00000400000000000000" pitchFamily="2" charset="-78"/>
              </a:rPr>
              <a:t>نام مجموعه کاری</a:t>
            </a:r>
            <a:endParaRPr lang="en-IR" sz="2500" dirty="0">
              <a:solidFill>
                <a:srgbClr val="1F4497"/>
              </a:solidFill>
              <a:latin typeface="IRANYekan Light" panose="020B0506030804020204" pitchFamily="34" charset="-78"/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E5219-1E3A-DC35-DD33-B64A6313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6" y="554530"/>
            <a:ext cx="3782291" cy="505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C306D-453F-426E-947B-C1EB46B2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31" y="1732220"/>
            <a:ext cx="1996158" cy="21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267063" y="3393877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267063" y="4844653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2267063" y="1943101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F2EA7-C626-A34D-9447-CB7CC006892D}"/>
              </a:ext>
            </a:extLst>
          </p:cNvPr>
          <p:cNvSpPr txBox="1"/>
          <p:nvPr/>
        </p:nvSpPr>
        <p:spPr>
          <a:xfrm>
            <a:off x="2514600" y="74063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rgbClr val="204497"/>
                </a:solidFill>
                <a:latin typeface="IRANYekan ExtraBold" panose="020B0506030804020204" pitchFamily="34" charset="-78"/>
                <a:cs typeface="B Mitra" panose="00000400000000000000" pitchFamily="2" charset="-78"/>
              </a:rPr>
              <a:t>فهرست مطالب</a:t>
            </a:r>
            <a:endParaRPr lang="en-IR" sz="4000" b="1" dirty="0">
              <a:solidFill>
                <a:srgbClr val="204497"/>
              </a:solidFill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0AA0-632C-0D47-9332-BC982D94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1</a:t>
            </a:fld>
            <a:endParaRPr lang="en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20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7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7DC72-36D8-DC40-B9BB-21E1884CFD6A}"/>
              </a:ext>
            </a:extLst>
          </p:cNvPr>
          <p:cNvSpPr txBox="1"/>
          <p:nvPr/>
        </p:nvSpPr>
        <p:spPr>
          <a:xfrm>
            <a:off x="654756" y="1311722"/>
            <a:ext cx="7828590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مقصود اصلی این بخش متقاعد کردن مخاطبان هدف در مورد اهمیت موضوع بوده و شامل شرح مختصری از موارد زیر است: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تبیین موضوع و ضرورت پرداختن به آن (با تکیه بر آمار و استدلال مناسب)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تعریف مسئله سیاستی (سوالی که قرار است به آن پاسخ داده شود)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پیشینه سیاستی با مروری کوتاه بر تجارب قبلی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اهداف و دورنمای حل مسئله</a:t>
            </a:r>
            <a:endParaRPr lang="en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2</a:t>
            </a:fld>
            <a:endParaRPr lang="en-IR" dirty="0">
              <a:cs typeface="B Mitra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F62F97-3DB0-0642-DF51-6A41CBCB6C73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875641-01C5-78B9-633E-97F5A449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3</a:t>
            </a:fld>
            <a:endParaRPr lang="en-IR" dirty="0">
              <a:cs typeface="B Mitra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B543-54F1-4C37-A39F-D78FED2DCD57}"/>
              </a:ext>
            </a:extLst>
          </p:cNvPr>
          <p:cNvSpPr txBox="1"/>
          <p:nvPr/>
        </p:nvSpPr>
        <p:spPr>
          <a:xfrm>
            <a:off x="1120583" y="1187375"/>
            <a:ext cx="7362763" cy="352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در این بخش باید ابعاد مسئله و سوال مشخص شود. انتظار می‌رود این بخش شامل موارد زیر باشد: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طرح ادعا (فرضیه) نگارنده در خصوص مسئله 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نمای کلی از سیاست مورد نقد و دلیل ناکارآمد بودن آن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چگونگی دخالت ذینفعان مختلف در این موضوع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گستردگی و مقیاس تأثیر مسئله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شواهد علمی، داده‌ها و یا مدل سازی مرتبط با مسئله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روندهای آماری، سیاستی، سیاسی یا تاریخی و پیامدهای آن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آینده‌نگاری و احیاناً مطالعات موردی و تطبیقی (موردکاوی)</a:t>
            </a:r>
            <a:endParaRPr lang="en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8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chemeClr val="bg1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EF9E87-FCDB-0388-E752-1F273A0EB6F5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38E23A-B553-3385-AA0F-5C60D997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4</a:t>
            </a:fld>
            <a:endParaRPr lang="en-IR" dirty="0">
              <a:cs typeface="B Mitr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AF201-794E-49A1-B366-29C2E4217ACA}"/>
              </a:ext>
            </a:extLst>
          </p:cNvPr>
          <p:cNvSpPr txBox="1"/>
          <p:nvPr/>
        </p:nvSpPr>
        <p:spPr>
          <a:xfrm>
            <a:off x="857250" y="1256170"/>
            <a:ext cx="748489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این بخش شامل توصیه‌هایی سیاستی جهت انجام «اقدام اولویت‌دار و مشخص» با دلیل محکم برای تغییر است که می‌تواند شامل تغییر قانون، آیین‌نامه، دستورالعمل، فرآیند، اجرا و... باشد. در این بخش راهکارهای سیاستی با جزئیات و تعیّن مناسب تشریح می‌شود که باید با یافته‌های بخش‌های قبل همخوانی داشته باشد.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این بخش همچنین نشان می‌دهد که چه نهادها یا اشخاصی در تدوین، تصویب، اجرا، نظارت و بازبینی توصیه‌های سیاستی نقش دارند و در صورت وجود، گام‌ها و مراحل زمانی یا شروط و شرایط انتخاب یک راهکار موثر نیز ارائه می‌شود. </a:t>
            </a:r>
          </a:p>
          <a:p>
            <a:pPr algn="just" rtl="1">
              <a:lnSpc>
                <a:spcPct val="300000"/>
              </a:lnSpc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توجه: توصیه می‌شود طرح سیاستی حداکثر در 10 اسلاید تهیه شود.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7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chemeClr val="bg1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2">
                    <a:lumMod val="10000"/>
                  </a:schemeClr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868876-589F-8225-812D-AC835979A31A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36C19DC-B790-9345-2394-9D5B5B65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A393-5357-D84D-856B-477DA6B7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66221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b="1" dirty="0">
                <a:latin typeface="IRANYekan ExtraBold" panose="020B0506030804020204" pitchFamily="34" charset="-78"/>
                <a:cs typeface="B Mitra" panose="00000400000000000000" pitchFamily="2" charset="-78"/>
              </a:rPr>
              <a:t>بــا تشکر</a:t>
            </a:r>
            <a:endParaRPr lang="en-IR" b="1" dirty="0"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4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328</Words>
  <Application>Microsoft Office PowerPoint</Application>
  <PresentationFormat>On-screen Show (4:3)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IRANYekan Light</vt:lpstr>
      <vt:lpstr>Calibri</vt:lpstr>
      <vt:lpstr>IRANYekan ExtraBold</vt:lpstr>
      <vt:lpstr>Rockwell</vt:lpstr>
      <vt:lpstr>Wingdings</vt:lpstr>
      <vt:lpstr>IRANYekan</vt:lpstr>
      <vt:lpstr>IRANYekanFN</vt:lpstr>
      <vt:lpstr>Arial</vt:lpstr>
      <vt:lpstr>Rockwell Condensed</vt:lpstr>
      <vt:lpstr>Wood Type</vt:lpstr>
      <vt:lpstr>عنوان طرح سیاستی</vt:lpstr>
      <vt:lpstr>PowerPoint Presentation</vt:lpstr>
      <vt:lpstr>PowerPoint Presentation</vt:lpstr>
      <vt:lpstr>PowerPoint Presentation</vt:lpstr>
      <vt:lpstr>PowerPoint Presentation</vt:lpstr>
      <vt:lpstr>بــا تشکر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10th_Policy-Plan-Format</dc:title>
  <dc:creator>Microsoft Office User</dc:creator>
  <cp:lastModifiedBy>Mahdi Tajik</cp:lastModifiedBy>
  <cp:revision>176</cp:revision>
  <dcterms:created xsi:type="dcterms:W3CDTF">2022-01-09T10:04:46Z</dcterms:created>
  <dcterms:modified xsi:type="dcterms:W3CDTF">2025-11-07T09:58:30Z</dcterms:modified>
</cp:coreProperties>
</file>