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5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6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11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embedTrueTypeFonts="1" autoCompressPictures="0">
  <p:sldMasterIdLst>
    <p:sldMasterId id="2147483877" r:id="rId1"/>
  </p:sldMasterIdLst>
  <p:notesMasterIdLst>
    <p:notesMasterId r:id="rId20"/>
  </p:notesMasterIdLst>
  <p:sldIdLst>
    <p:sldId id="340" r:id="rId2"/>
    <p:sldId id="280" r:id="rId3"/>
    <p:sldId id="281" r:id="rId4"/>
    <p:sldId id="343" r:id="rId5"/>
    <p:sldId id="342" r:id="rId6"/>
    <p:sldId id="313" r:id="rId7"/>
    <p:sldId id="344" r:id="rId8"/>
    <p:sldId id="345" r:id="rId9"/>
    <p:sldId id="346" r:id="rId10"/>
    <p:sldId id="348" r:id="rId11"/>
    <p:sldId id="347" r:id="rId12"/>
    <p:sldId id="339" r:id="rId13"/>
    <p:sldId id="350" r:id="rId14"/>
    <p:sldId id="351" r:id="rId15"/>
    <p:sldId id="352" r:id="rId16"/>
    <p:sldId id="353" r:id="rId17"/>
    <p:sldId id="354" r:id="rId18"/>
    <p:sldId id="341" r:id="rId19"/>
  </p:sldIdLst>
  <p:sldSz cx="9144000" cy="6858000" type="screen4x3"/>
  <p:notesSz cx="6858000" cy="9144000"/>
  <p:embeddedFontLst>
    <p:embeddedFont>
      <p:font typeface="B Mitra" panose="00000400000000000000" pitchFamily="2" charset="-78"/>
      <p:regular r:id="rId21"/>
      <p:bold r:id="rId22"/>
    </p:embeddedFont>
    <p:embeddedFont>
      <p:font typeface="B Nazanin" panose="00000400000000000000" pitchFamily="2" charset="-78"/>
      <p:regular r:id="rId23"/>
      <p:bold r:id="rId24"/>
    </p:embeddedFont>
    <p:embeddedFont>
      <p:font typeface="B Titr" panose="00000700000000000000" pitchFamily="2" charset="-78"/>
      <p:bold r:id="rId25"/>
    </p:embeddedFont>
    <p:embeddedFont>
      <p:font typeface="IRANYekan" panose="020B0604020202020204" charset="-78"/>
      <p:regular r:id="rId26"/>
      <p:bold r:id="rId27"/>
    </p:embeddedFont>
    <p:embeddedFont>
      <p:font typeface="IRANYekan ExtraBold" panose="020B0604020202020204" charset="-78"/>
      <p:bold r:id="rId28"/>
    </p:embeddedFont>
    <p:embeddedFont>
      <p:font typeface="IRANYekan Light" panose="020B0604020202020204" charset="-78"/>
      <p:regular r:id="rId29"/>
    </p:embeddedFont>
    <p:embeddedFont>
      <p:font typeface="IRANYekanFN" panose="020B0604020202020204" charset="-78"/>
      <p:regular r:id="rId30"/>
      <p:bold r:id="rId31"/>
    </p:embeddedFont>
    <p:embeddedFont>
      <p:font typeface="Rockwell" panose="02060603020205020403" pitchFamily="18" charset="0"/>
      <p:regular r:id="rId32"/>
      <p:bold r:id="rId33"/>
      <p:italic r:id="rId34"/>
      <p:boldItalic r:id="rId35"/>
    </p:embeddedFont>
    <p:embeddedFont>
      <p:font typeface="Rockwell Condensed" panose="02060603050405020104" pitchFamily="18" charset="0"/>
      <p:regular r:id="rId36"/>
      <p:bold r:id="rId37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F4497"/>
    <a:srgbClr val="204497"/>
    <a:srgbClr val="204498"/>
    <a:srgbClr val="FFFFFF"/>
    <a:srgbClr val="8AB833"/>
    <a:srgbClr val="00B150"/>
    <a:srgbClr val="FF3555"/>
    <a:srgbClr val="FF9300"/>
    <a:srgbClr val="7A81FF"/>
    <a:srgbClr val="FFC0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389"/>
    <p:restoredTop sz="94671"/>
  </p:normalViewPr>
  <p:slideViewPr>
    <p:cSldViewPr snapToGrid="0" snapToObjects="1">
      <p:cViewPr>
        <p:scale>
          <a:sx n="70" d="100"/>
          <a:sy n="70" d="100"/>
        </p:scale>
        <p:origin x="1546" y="2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9" Type="http://schemas.openxmlformats.org/officeDocument/2006/relationships/viewProps" Target="viewProps.xml"/><Relationship Id="rId21" Type="http://schemas.openxmlformats.org/officeDocument/2006/relationships/font" Target="fonts/font1.fntdata"/><Relationship Id="rId34" Type="http://schemas.openxmlformats.org/officeDocument/2006/relationships/font" Target="fonts/font14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29" Type="http://schemas.openxmlformats.org/officeDocument/2006/relationships/font" Target="fonts/font9.fntdata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32" Type="http://schemas.openxmlformats.org/officeDocument/2006/relationships/font" Target="fonts/font12.fntdata"/><Relationship Id="rId37" Type="http://schemas.openxmlformats.org/officeDocument/2006/relationships/font" Target="fonts/font17.fntdata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36" Type="http://schemas.openxmlformats.org/officeDocument/2006/relationships/font" Target="fonts/font1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font" Target="fonts/font10.fntdata"/><Relationship Id="rId35" Type="http://schemas.openxmlformats.org/officeDocument/2006/relationships/font" Target="fonts/font15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33" Type="http://schemas.openxmlformats.org/officeDocument/2006/relationships/font" Target="fonts/font13.fntdata"/><Relationship Id="rId38" Type="http://schemas.openxmlformats.org/officeDocument/2006/relationships/presProps" Target="presProps.xml"/></Relationships>
</file>

<file path=ppt/diagram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_rels/drawing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_rels/drawing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_rels/drawing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686F991-8E76-4CD2-8744-C969E54B94EA}" type="doc">
      <dgm:prSet loTypeId="urn:microsoft.com/office/officeart/2005/8/layout/arrow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C842A45-9E88-466D-A0A3-30086791DE85}">
      <dgm:prSet phldrT="[Text]"/>
      <dgm:spPr/>
      <dgm:t>
        <a:bodyPr/>
        <a:lstStyle/>
        <a:p>
          <a:r>
            <a:rPr lang="fa-IR" b="1" dirty="0">
              <a:cs typeface="B Nazanin" panose="00000400000000000000" pitchFamily="2" charset="-78"/>
            </a:rPr>
            <a:t>بنادر هوشمند</a:t>
          </a:r>
          <a:endParaRPr lang="en-US" b="1" dirty="0">
            <a:cs typeface="B Nazanin" panose="00000400000000000000" pitchFamily="2" charset="-78"/>
          </a:endParaRPr>
        </a:p>
      </dgm:t>
    </dgm:pt>
    <dgm:pt modelId="{2AD79540-AF07-44EB-82BE-30C45D8A7503}" type="parTrans" cxnId="{7140460E-E1B5-4932-9D17-0E1A2A9FD3B4}">
      <dgm:prSet/>
      <dgm:spPr/>
      <dgm:t>
        <a:bodyPr/>
        <a:lstStyle/>
        <a:p>
          <a:endParaRPr lang="en-US" b="1">
            <a:cs typeface="B Nazanin" panose="00000400000000000000" pitchFamily="2" charset="-78"/>
          </a:endParaRPr>
        </a:p>
      </dgm:t>
    </dgm:pt>
    <dgm:pt modelId="{FE27CB97-31ED-438B-8BD2-A30521E8EDF0}" type="sibTrans" cxnId="{7140460E-E1B5-4932-9D17-0E1A2A9FD3B4}">
      <dgm:prSet/>
      <dgm:spPr/>
      <dgm:t>
        <a:bodyPr/>
        <a:lstStyle/>
        <a:p>
          <a:endParaRPr lang="en-US" b="1">
            <a:cs typeface="B Nazanin" panose="00000400000000000000" pitchFamily="2" charset="-78"/>
          </a:endParaRPr>
        </a:p>
      </dgm:t>
    </dgm:pt>
    <dgm:pt modelId="{0D86E284-5357-4C01-BD4D-2B815023C9B9}">
      <dgm:prSet phldrT="[Text]"/>
      <dgm:spPr/>
      <dgm:t>
        <a:bodyPr/>
        <a:lstStyle/>
        <a:p>
          <a:r>
            <a:rPr lang="fa-IR" b="1" dirty="0">
              <a:cs typeface="B Nazanin" panose="00000400000000000000" pitchFamily="2" charset="-78"/>
            </a:rPr>
            <a:t>کمتر از 2 روز</a:t>
          </a:r>
          <a:endParaRPr lang="en-US" b="1" dirty="0">
            <a:cs typeface="B Nazanin" panose="00000400000000000000" pitchFamily="2" charset="-78"/>
          </a:endParaRPr>
        </a:p>
      </dgm:t>
    </dgm:pt>
    <dgm:pt modelId="{49D15E4E-25A9-46A3-A47B-DA67F23374BA}" type="parTrans" cxnId="{20D3477A-3DBA-4202-B3B8-50EFC8252512}">
      <dgm:prSet/>
      <dgm:spPr/>
      <dgm:t>
        <a:bodyPr/>
        <a:lstStyle/>
        <a:p>
          <a:endParaRPr lang="en-US" b="1">
            <a:cs typeface="B Nazanin" panose="00000400000000000000" pitchFamily="2" charset="-78"/>
          </a:endParaRPr>
        </a:p>
      </dgm:t>
    </dgm:pt>
    <dgm:pt modelId="{C0CA68B0-E076-4BFC-B19D-9E4E165B127D}" type="sibTrans" cxnId="{20D3477A-3DBA-4202-B3B8-50EFC8252512}">
      <dgm:prSet/>
      <dgm:spPr/>
      <dgm:t>
        <a:bodyPr/>
        <a:lstStyle/>
        <a:p>
          <a:endParaRPr lang="en-US" b="1">
            <a:cs typeface="B Nazanin" panose="00000400000000000000" pitchFamily="2" charset="-78"/>
          </a:endParaRPr>
        </a:p>
      </dgm:t>
    </dgm:pt>
    <dgm:pt modelId="{25DE083B-5823-4100-8E35-EA402FA575AA}" type="pres">
      <dgm:prSet presAssocID="{5686F991-8E76-4CD2-8744-C969E54B94EA}" presName="compositeShape" presStyleCnt="0">
        <dgm:presLayoutVars>
          <dgm:chMax val="2"/>
          <dgm:dir/>
          <dgm:resizeHandles val="exact"/>
        </dgm:presLayoutVars>
      </dgm:prSet>
      <dgm:spPr/>
    </dgm:pt>
    <dgm:pt modelId="{2DC6AB99-03A3-4E8C-9293-4793DB2E2535}" type="pres">
      <dgm:prSet presAssocID="{5686F991-8E76-4CD2-8744-C969E54B94EA}" presName="divider" presStyleLbl="fgShp" presStyleIdx="0" presStyleCnt="1"/>
      <dgm:spPr/>
    </dgm:pt>
    <dgm:pt modelId="{949E5A77-FA5E-4B81-B1A0-81BC148A5ECF}" type="pres">
      <dgm:prSet presAssocID="{3C842A45-9E88-466D-A0A3-30086791DE85}" presName="downArrow" presStyleLbl="node1" presStyleIdx="0" presStyleCnt="2"/>
      <dgm:spPr/>
    </dgm:pt>
    <dgm:pt modelId="{6D604BEF-586F-4EB2-B3B4-E7150D5E1FA8}" type="pres">
      <dgm:prSet presAssocID="{3C842A45-9E88-466D-A0A3-30086791DE85}" presName="downArrowText" presStyleLbl="revTx" presStyleIdx="0" presStyleCnt="2">
        <dgm:presLayoutVars>
          <dgm:bulletEnabled val="1"/>
        </dgm:presLayoutVars>
      </dgm:prSet>
      <dgm:spPr/>
    </dgm:pt>
    <dgm:pt modelId="{70DB2DDE-759C-41CF-86E8-0BD97967D7C3}" type="pres">
      <dgm:prSet presAssocID="{0D86E284-5357-4C01-BD4D-2B815023C9B9}" presName="upArrow" presStyleLbl="node1" presStyleIdx="1" presStyleCnt="2"/>
      <dgm:spPr/>
    </dgm:pt>
    <dgm:pt modelId="{90E9BD4E-C746-4740-B99D-0AE6A80B4A1A}" type="pres">
      <dgm:prSet presAssocID="{0D86E284-5357-4C01-BD4D-2B815023C9B9}" presName="upArrowText" presStyleLbl="revTx" presStyleIdx="1" presStyleCnt="2">
        <dgm:presLayoutVars>
          <dgm:bulletEnabled val="1"/>
        </dgm:presLayoutVars>
      </dgm:prSet>
      <dgm:spPr/>
    </dgm:pt>
  </dgm:ptLst>
  <dgm:cxnLst>
    <dgm:cxn modelId="{7140460E-E1B5-4932-9D17-0E1A2A9FD3B4}" srcId="{5686F991-8E76-4CD2-8744-C969E54B94EA}" destId="{3C842A45-9E88-466D-A0A3-30086791DE85}" srcOrd="0" destOrd="0" parTransId="{2AD79540-AF07-44EB-82BE-30C45D8A7503}" sibTransId="{FE27CB97-31ED-438B-8BD2-A30521E8EDF0}"/>
    <dgm:cxn modelId="{201B0322-838F-4D69-9749-059B3124573A}" type="presOf" srcId="{5686F991-8E76-4CD2-8744-C969E54B94EA}" destId="{25DE083B-5823-4100-8E35-EA402FA575AA}" srcOrd="0" destOrd="0" presId="urn:microsoft.com/office/officeart/2005/8/layout/arrow3"/>
    <dgm:cxn modelId="{20D3477A-3DBA-4202-B3B8-50EFC8252512}" srcId="{5686F991-8E76-4CD2-8744-C969E54B94EA}" destId="{0D86E284-5357-4C01-BD4D-2B815023C9B9}" srcOrd="1" destOrd="0" parTransId="{49D15E4E-25A9-46A3-A47B-DA67F23374BA}" sibTransId="{C0CA68B0-E076-4BFC-B19D-9E4E165B127D}"/>
    <dgm:cxn modelId="{1596F991-3ED9-4F0C-9DB1-B1AB2227E4F1}" type="presOf" srcId="{3C842A45-9E88-466D-A0A3-30086791DE85}" destId="{6D604BEF-586F-4EB2-B3B4-E7150D5E1FA8}" srcOrd="0" destOrd="0" presId="urn:microsoft.com/office/officeart/2005/8/layout/arrow3"/>
    <dgm:cxn modelId="{2086C6ED-047B-4CAB-B13D-973A1BB651B8}" type="presOf" srcId="{0D86E284-5357-4C01-BD4D-2B815023C9B9}" destId="{90E9BD4E-C746-4740-B99D-0AE6A80B4A1A}" srcOrd="0" destOrd="0" presId="urn:microsoft.com/office/officeart/2005/8/layout/arrow3"/>
    <dgm:cxn modelId="{80631A61-78EE-4A69-BE0F-47816684CD78}" type="presParOf" srcId="{25DE083B-5823-4100-8E35-EA402FA575AA}" destId="{2DC6AB99-03A3-4E8C-9293-4793DB2E2535}" srcOrd="0" destOrd="0" presId="urn:microsoft.com/office/officeart/2005/8/layout/arrow3"/>
    <dgm:cxn modelId="{7587151D-0AF7-4952-9FC4-4F79A4CA359E}" type="presParOf" srcId="{25DE083B-5823-4100-8E35-EA402FA575AA}" destId="{949E5A77-FA5E-4B81-B1A0-81BC148A5ECF}" srcOrd="1" destOrd="0" presId="urn:microsoft.com/office/officeart/2005/8/layout/arrow3"/>
    <dgm:cxn modelId="{BD78FF33-04EC-487E-B1E3-1F3127F0D503}" type="presParOf" srcId="{25DE083B-5823-4100-8E35-EA402FA575AA}" destId="{6D604BEF-586F-4EB2-B3B4-E7150D5E1FA8}" srcOrd="2" destOrd="0" presId="urn:microsoft.com/office/officeart/2005/8/layout/arrow3"/>
    <dgm:cxn modelId="{54E9AC39-11D5-42FC-89DB-962F5E88007E}" type="presParOf" srcId="{25DE083B-5823-4100-8E35-EA402FA575AA}" destId="{70DB2DDE-759C-41CF-86E8-0BD97967D7C3}" srcOrd="3" destOrd="0" presId="urn:microsoft.com/office/officeart/2005/8/layout/arrow3"/>
    <dgm:cxn modelId="{6B16E4F8-209C-45BB-B84D-1351DC1BE82D}" type="presParOf" srcId="{25DE083B-5823-4100-8E35-EA402FA575AA}" destId="{90E9BD4E-C746-4740-B99D-0AE6A80B4A1A}" srcOrd="4" destOrd="0" presId="urn:microsoft.com/office/officeart/2005/8/layout/arrow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686F991-8E76-4CD2-8744-C969E54B94EA}" type="doc">
      <dgm:prSet loTypeId="urn:microsoft.com/office/officeart/2005/8/layout/arrow3" loCatId="relationship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en-US"/>
        </a:p>
      </dgm:t>
    </dgm:pt>
    <dgm:pt modelId="{3C842A45-9E88-466D-A0A3-30086791DE85}">
      <dgm:prSet phldrT="[Text]"/>
      <dgm:spPr/>
      <dgm:t>
        <a:bodyPr/>
        <a:lstStyle/>
        <a:p>
          <a:r>
            <a:rPr lang="fa-IR" b="1" dirty="0">
              <a:cs typeface="B Nazanin" panose="00000400000000000000" pitchFamily="2" charset="-78"/>
            </a:rPr>
            <a:t>بنادر اصلی ایران</a:t>
          </a:r>
          <a:endParaRPr lang="en-US" b="1" dirty="0">
            <a:cs typeface="B Nazanin" panose="00000400000000000000" pitchFamily="2" charset="-78"/>
          </a:endParaRPr>
        </a:p>
      </dgm:t>
    </dgm:pt>
    <dgm:pt modelId="{2AD79540-AF07-44EB-82BE-30C45D8A7503}" type="parTrans" cxnId="{7140460E-E1B5-4932-9D17-0E1A2A9FD3B4}">
      <dgm:prSet/>
      <dgm:spPr/>
      <dgm:t>
        <a:bodyPr/>
        <a:lstStyle/>
        <a:p>
          <a:endParaRPr lang="en-US" b="1">
            <a:cs typeface="B Nazanin" panose="00000400000000000000" pitchFamily="2" charset="-78"/>
          </a:endParaRPr>
        </a:p>
      </dgm:t>
    </dgm:pt>
    <dgm:pt modelId="{FE27CB97-31ED-438B-8BD2-A30521E8EDF0}" type="sibTrans" cxnId="{7140460E-E1B5-4932-9D17-0E1A2A9FD3B4}">
      <dgm:prSet/>
      <dgm:spPr/>
      <dgm:t>
        <a:bodyPr/>
        <a:lstStyle/>
        <a:p>
          <a:endParaRPr lang="en-US" b="1">
            <a:cs typeface="B Nazanin" panose="00000400000000000000" pitchFamily="2" charset="-78"/>
          </a:endParaRPr>
        </a:p>
      </dgm:t>
    </dgm:pt>
    <dgm:pt modelId="{0D86E284-5357-4C01-BD4D-2B815023C9B9}">
      <dgm:prSet phldrT="[Text]"/>
      <dgm:spPr/>
      <dgm:t>
        <a:bodyPr/>
        <a:lstStyle/>
        <a:p>
          <a:r>
            <a:rPr lang="fa-IR" b="1" dirty="0">
              <a:cs typeface="B Nazanin" panose="00000400000000000000" pitchFamily="2" charset="-78"/>
            </a:rPr>
            <a:t>حداقل 7 تا 15 روز</a:t>
          </a:r>
          <a:endParaRPr lang="en-US" b="1" dirty="0">
            <a:cs typeface="B Nazanin" panose="00000400000000000000" pitchFamily="2" charset="-78"/>
          </a:endParaRPr>
        </a:p>
      </dgm:t>
    </dgm:pt>
    <dgm:pt modelId="{49D15E4E-25A9-46A3-A47B-DA67F23374BA}" type="parTrans" cxnId="{20D3477A-3DBA-4202-B3B8-50EFC8252512}">
      <dgm:prSet/>
      <dgm:spPr/>
      <dgm:t>
        <a:bodyPr/>
        <a:lstStyle/>
        <a:p>
          <a:endParaRPr lang="en-US" b="1">
            <a:cs typeface="B Nazanin" panose="00000400000000000000" pitchFamily="2" charset="-78"/>
          </a:endParaRPr>
        </a:p>
      </dgm:t>
    </dgm:pt>
    <dgm:pt modelId="{C0CA68B0-E076-4BFC-B19D-9E4E165B127D}" type="sibTrans" cxnId="{20D3477A-3DBA-4202-B3B8-50EFC8252512}">
      <dgm:prSet/>
      <dgm:spPr/>
      <dgm:t>
        <a:bodyPr/>
        <a:lstStyle/>
        <a:p>
          <a:endParaRPr lang="en-US" b="1">
            <a:cs typeface="B Nazanin" panose="00000400000000000000" pitchFamily="2" charset="-78"/>
          </a:endParaRPr>
        </a:p>
      </dgm:t>
    </dgm:pt>
    <dgm:pt modelId="{25DE083B-5823-4100-8E35-EA402FA575AA}" type="pres">
      <dgm:prSet presAssocID="{5686F991-8E76-4CD2-8744-C969E54B94EA}" presName="compositeShape" presStyleCnt="0">
        <dgm:presLayoutVars>
          <dgm:chMax val="2"/>
          <dgm:dir/>
          <dgm:resizeHandles val="exact"/>
        </dgm:presLayoutVars>
      </dgm:prSet>
      <dgm:spPr/>
    </dgm:pt>
    <dgm:pt modelId="{2DC6AB99-03A3-4E8C-9293-4793DB2E2535}" type="pres">
      <dgm:prSet presAssocID="{5686F991-8E76-4CD2-8744-C969E54B94EA}" presName="divider" presStyleLbl="fgShp" presStyleIdx="0" presStyleCnt="1"/>
      <dgm:spPr/>
    </dgm:pt>
    <dgm:pt modelId="{949E5A77-FA5E-4B81-B1A0-81BC148A5ECF}" type="pres">
      <dgm:prSet presAssocID="{3C842A45-9E88-466D-A0A3-30086791DE85}" presName="downArrow" presStyleLbl="node1" presStyleIdx="0" presStyleCnt="2"/>
      <dgm:spPr/>
    </dgm:pt>
    <dgm:pt modelId="{6D604BEF-586F-4EB2-B3B4-E7150D5E1FA8}" type="pres">
      <dgm:prSet presAssocID="{3C842A45-9E88-466D-A0A3-30086791DE85}" presName="downArrowText" presStyleLbl="revTx" presStyleIdx="0" presStyleCnt="2" custScaleX="134680">
        <dgm:presLayoutVars>
          <dgm:bulletEnabled val="1"/>
        </dgm:presLayoutVars>
      </dgm:prSet>
      <dgm:spPr/>
    </dgm:pt>
    <dgm:pt modelId="{70DB2DDE-759C-41CF-86E8-0BD97967D7C3}" type="pres">
      <dgm:prSet presAssocID="{0D86E284-5357-4C01-BD4D-2B815023C9B9}" presName="upArrow" presStyleLbl="node1" presStyleIdx="1" presStyleCnt="2"/>
      <dgm:spPr/>
    </dgm:pt>
    <dgm:pt modelId="{90E9BD4E-C746-4740-B99D-0AE6A80B4A1A}" type="pres">
      <dgm:prSet presAssocID="{0D86E284-5357-4C01-BD4D-2B815023C9B9}" presName="upArrowText" presStyleLbl="revTx" presStyleIdx="1" presStyleCnt="2" custScaleX="164056">
        <dgm:presLayoutVars>
          <dgm:bulletEnabled val="1"/>
        </dgm:presLayoutVars>
      </dgm:prSet>
      <dgm:spPr/>
    </dgm:pt>
  </dgm:ptLst>
  <dgm:cxnLst>
    <dgm:cxn modelId="{7140460E-E1B5-4932-9D17-0E1A2A9FD3B4}" srcId="{5686F991-8E76-4CD2-8744-C969E54B94EA}" destId="{3C842A45-9E88-466D-A0A3-30086791DE85}" srcOrd="0" destOrd="0" parTransId="{2AD79540-AF07-44EB-82BE-30C45D8A7503}" sibTransId="{FE27CB97-31ED-438B-8BD2-A30521E8EDF0}"/>
    <dgm:cxn modelId="{201B0322-838F-4D69-9749-059B3124573A}" type="presOf" srcId="{5686F991-8E76-4CD2-8744-C969E54B94EA}" destId="{25DE083B-5823-4100-8E35-EA402FA575AA}" srcOrd="0" destOrd="0" presId="urn:microsoft.com/office/officeart/2005/8/layout/arrow3"/>
    <dgm:cxn modelId="{20D3477A-3DBA-4202-B3B8-50EFC8252512}" srcId="{5686F991-8E76-4CD2-8744-C969E54B94EA}" destId="{0D86E284-5357-4C01-BD4D-2B815023C9B9}" srcOrd="1" destOrd="0" parTransId="{49D15E4E-25A9-46A3-A47B-DA67F23374BA}" sibTransId="{C0CA68B0-E076-4BFC-B19D-9E4E165B127D}"/>
    <dgm:cxn modelId="{1596F991-3ED9-4F0C-9DB1-B1AB2227E4F1}" type="presOf" srcId="{3C842A45-9E88-466D-A0A3-30086791DE85}" destId="{6D604BEF-586F-4EB2-B3B4-E7150D5E1FA8}" srcOrd="0" destOrd="0" presId="urn:microsoft.com/office/officeart/2005/8/layout/arrow3"/>
    <dgm:cxn modelId="{2086C6ED-047B-4CAB-B13D-973A1BB651B8}" type="presOf" srcId="{0D86E284-5357-4C01-BD4D-2B815023C9B9}" destId="{90E9BD4E-C746-4740-B99D-0AE6A80B4A1A}" srcOrd="0" destOrd="0" presId="urn:microsoft.com/office/officeart/2005/8/layout/arrow3"/>
    <dgm:cxn modelId="{80631A61-78EE-4A69-BE0F-47816684CD78}" type="presParOf" srcId="{25DE083B-5823-4100-8E35-EA402FA575AA}" destId="{2DC6AB99-03A3-4E8C-9293-4793DB2E2535}" srcOrd="0" destOrd="0" presId="urn:microsoft.com/office/officeart/2005/8/layout/arrow3"/>
    <dgm:cxn modelId="{7587151D-0AF7-4952-9FC4-4F79A4CA359E}" type="presParOf" srcId="{25DE083B-5823-4100-8E35-EA402FA575AA}" destId="{949E5A77-FA5E-4B81-B1A0-81BC148A5ECF}" srcOrd="1" destOrd="0" presId="urn:microsoft.com/office/officeart/2005/8/layout/arrow3"/>
    <dgm:cxn modelId="{BD78FF33-04EC-487E-B1E3-1F3127F0D503}" type="presParOf" srcId="{25DE083B-5823-4100-8E35-EA402FA575AA}" destId="{6D604BEF-586F-4EB2-B3B4-E7150D5E1FA8}" srcOrd="2" destOrd="0" presId="urn:microsoft.com/office/officeart/2005/8/layout/arrow3"/>
    <dgm:cxn modelId="{54E9AC39-11D5-42FC-89DB-962F5E88007E}" type="presParOf" srcId="{25DE083B-5823-4100-8E35-EA402FA575AA}" destId="{70DB2DDE-759C-41CF-86E8-0BD97967D7C3}" srcOrd="3" destOrd="0" presId="urn:microsoft.com/office/officeart/2005/8/layout/arrow3"/>
    <dgm:cxn modelId="{6B16E4F8-209C-45BB-B84D-1351DC1BE82D}" type="presParOf" srcId="{25DE083B-5823-4100-8E35-EA402FA575AA}" destId="{90E9BD4E-C746-4740-B99D-0AE6A80B4A1A}" srcOrd="4" destOrd="0" presId="urn:microsoft.com/office/officeart/2005/8/layout/arrow3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B449EC5-4B05-474D-AE6A-163A931889D3}" type="doc">
      <dgm:prSet loTypeId="urn:microsoft.com/office/officeart/2005/8/layout/hProcess7" loCatId="process" qsTypeId="urn:microsoft.com/office/officeart/2005/8/quickstyle/simple5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6C7F63E5-36CC-434C-BB12-20F9CC7ED135}">
      <dgm:prSet phldrT="[Text]" custT="1"/>
      <dgm:spPr/>
      <dgm:t>
        <a:bodyPr anchor="ctr"/>
        <a:lstStyle/>
        <a:p>
          <a:pPr algn="ctr"/>
          <a:r>
            <a:rPr lang="fa-IR" sz="2000" b="1" dirty="0">
              <a:cs typeface="B Nazanin" panose="00000400000000000000" pitchFamily="2" charset="-78"/>
            </a:rPr>
            <a:t>هدف سیاستی کلان</a:t>
          </a:r>
          <a:endParaRPr lang="en-US" sz="2000" b="1" dirty="0">
            <a:cs typeface="B Nazanin" panose="00000400000000000000" pitchFamily="2" charset="-78"/>
          </a:endParaRPr>
        </a:p>
      </dgm:t>
    </dgm:pt>
    <dgm:pt modelId="{AD569A2E-1E60-49D7-906B-A56BFB2DC981}" type="parTrans" cxnId="{09D6560F-CC09-4DE8-97F6-7032D6D97D2A}">
      <dgm:prSet/>
      <dgm:spPr/>
      <dgm:t>
        <a:bodyPr/>
        <a:lstStyle/>
        <a:p>
          <a:endParaRPr lang="en-US" sz="2800" b="1">
            <a:cs typeface="B Nazanin" panose="00000400000000000000" pitchFamily="2" charset="-78"/>
          </a:endParaRPr>
        </a:p>
      </dgm:t>
    </dgm:pt>
    <dgm:pt modelId="{3EE1FF80-F8BB-4780-91C6-B65B17DFB094}" type="sibTrans" cxnId="{09D6560F-CC09-4DE8-97F6-7032D6D97D2A}">
      <dgm:prSet/>
      <dgm:spPr/>
      <dgm:t>
        <a:bodyPr/>
        <a:lstStyle/>
        <a:p>
          <a:endParaRPr lang="en-US" sz="2800" b="1">
            <a:cs typeface="B Nazanin" panose="00000400000000000000" pitchFamily="2" charset="-78"/>
          </a:endParaRPr>
        </a:p>
      </dgm:t>
    </dgm:pt>
    <dgm:pt modelId="{670B8B5E-8CF0-4D35-AACE-44CF71E432BE}">
      <dgm:prSet phldrT="[Text]" custT="1"/>
      <dgm:spPr/>
      <dgm:t>
        <a:bodyPr/>
        <a:lstStyle/>
        <a:p>
          <a:r>
            <a:rPr lang="fa-IR" sz="2800" b="1" dirty="0">
              <a:cs typeface="B Nazanin" panose="00000400000000000000" pitchFamily="2" charset="-78"/>
            </a:rPr>
            <a:t> </a:t>
          </a:r>
          <a:endParaRPr lang="en-US" sz="2800" b="1" dirty="0">
            <a:cs typeface="B Nazanin" panose="00000400000000000000" pitchFamily="2" charset="-78"/>
          </a:endParaRPr>
        </a:p>
      </dgm:t>
    </dgm:pt>
    <dgm:pt modelId="{5B979290-FD0D-4D66-919E-29423E432A89}" type="parTrans" cxnId="{6DA199FD-010C-4F9A-9E87-35DBBF227A81}">
      <dgm:prSet/>
      <dgm:spPr/>
      <dgm:t>
        <a:bodyPr/>
        <a:lstStyle/>
        <a:p>
          <a:endParaRPr lang="en-US" sz="2800" b="1">
            <a:cs typeface="B Nazanin" panose="00000400000000000000" pitchFamily="2" charset="-78"/>
          </a:endParaRPr>
        </a:p>
      </dgm:t>
    </dgm:pt>
    <dgm:pt modelId="{A6172703-5EEF-40E1-912D-BC7C4549091F}" type="sibTrans" cxnId="{6DA199FD-010C-4F9A-9E87-35DBBF227A81}">
      <dgm:prSet/>
      <dgm:spPr/>
      <dgm:t>
        <a:bodyPr/>
        <a:lstStyle/>
        <a:p>
          <a:endParaRPr lang="en-US" sz="2800" b="1">
            <a:cs typeface="B Nazanin" panose="00000400000000000000" pitchFamily="2" charset="-78"/>
          </a:endParaRPr>
        </a:p>
      </dgm:t>
    </dgm:pt>
    <dgm:pt modelId="{D9C61D13-4BC0-49C1-8CDE-767BFE13A501}">
      <dgm:prSet phldrT="[Text]" custT="1"/>
      <dgm:spPr/>
      <dgm:t>
        <a:bodyPr anchor="ctr"/>
        <a:lstStyle/>
        <a:p>
          <a:pPr algn="ctr"/>
          <a:r>
            <a:rPr lang="fa-IR" sz="2000" b="1" dirty="0">
              <a:cs typeface="B Nazanin" panose="00000400000000000000" pitchFamily="2" charset="-78"/>
            </a:rPr>
            <a:t>پیشران قدرت ترانزیتی و تاب‌آوری اقتصادی</a:t>
          </a:r>
          <a:endParaRPr lang="en-US" sz="2000" b="1" dirty="0">
            <a:cs typeface="B Nazanin" panose="00000400000000000000" pitchFamily="2" charset="-78"/>
          </a:endParaRPr>
        </a:p>
      </dgm:t>
    </dgm:pt>
    <dgm:pt modelId="{24C9BA3D-8652-4408-A3F0-3F2A7D5E0C6E}" type="sibTrans" cxnId="{65ACF1BB-1E2D-4B63-806E-7247615D0912}">
      <dgm:prSet/>
      <dgm:spPr/>
      <dgm:t>
        <a:bodyPr/>
        <a:lstStyle/>
        <a:p>
          <a:endParaRPr lang="en-US" sz="2800" b="1">
            <a:cs typeface="B Nazanin" panose="00000400000000000000" pitchFamily="2" charset="-78"/>
          </a:endParaRPr>
        </a:p>
      </dgm:t>
    </dgm:pt>
    <dgm:pt modelId="{CAAFD5B4-B21C-48FE-871E-411057316F6E}" type="parTrans" cxnId="{65ACF1BB-1E2D-4B63-806E-7247615D0912}">
      <dgm:prSet/>
      <dgm:spPr/>
      <dgm:t>
        <a:bodyPr/>
        <a:lstStyle/>
        <a:p>
          <a:endParaRPr lang="en-US" sz="2800" b="1">
            <a:cs typeface="B Nazanin" panose="00000400000000000000" pitchFamily="2" charset="-78"/>
          </a:endParaRPr>
        </a:p>
      </dgm:t>
    </dgm:pt>
    <dgm:pt modelId="{FB23FCFE-2808-4DFE-90AD-02103016D7FA}">
      <dgm:prSet phldrT="[Text]" custT="1"/>
      <dgm:spPr/>
      <dgm:t>
        <a:bodyPr/>
        <a:lstStyle/>
        <a:p>
          <a:r>
            <a:rPr lang="fa-IR" sz="2800" b="1" dirty="0">
              <a:cs typeface="B Nazanin" panose="00000400000000000000" pitchFamily="2" charset="-78"/>
            </a:rPr>
            <a:t> </a:t>
          </a:r>
          <a:endParaRPr lang="en-US" sz="2800" b="1" dirty="0">
            <a:cs typeface="B Nazanin" panose="00000400000000000000" pitchFamily="2" charset="-78"/>
          </a:endParaRPr>
        </a:p>
      </dgm:t>
    </dgm:pt>
    <dgm:pt modelId="{B0D6361B-AE06-46E6-B824-AB44F79D9FC4}" type="sibTrans" cxnId="{E06782C5-BC79-4C93-85B8-5ABE199B509E}">
      <dgm:prSet/>
      <dgm:spPr/>
      <dgm:t>
        <a:bodyPr/>
        <a:lstStyle/>
        <a:p>
          <a:endParaRPr lang="en-US" sz="2800" b="1">
            <a:cs typeface="B Nazanin" panose="00000400000000000000" pitchFamily="2" charset="-78"/>
          </a:endParaRPr>
        </a:p>
      </dgm:t>
    </dgm:pt>
    <dgm:pt modelId="{F7056967-AE92-46CC-BDBC-C87241840497}" type="parTrans" cxnId="{E06782C5-BC79-4C93-85B8-5ABE199B509E}">
      <dgm:prSet/>
      <dgm:spPr/>
      <dgm:t>
        <a:bodyPr/>
        <a:lstStyle/>
        <a:p>
          <a:endParaRPr lang="en-US" sz="2800" b="1">
            <a:cs typeface="B Nazanin" panose="00000400000000000000" pitchFamily="2" charset="-78"/>
          </a:endParaRPr>
        </a:p>
      </dgm:t>
    </dgm:pt>
    <dgm:pt modelId="{FCBAEFFE-0B64-41A8-A584-91BA39738919}" type="pres">
      <dgm:prSet presAssocID="{3B449EC5-4B05-474D-AE6A-163A931889D3}" presName="Name0" presStyleCnt="0">
        <dgm:presLayoutVars>
          <dgm:dir/>
          <dgm:animLvl val="lvl"/>
          <dgm:resizeHandles val="exact"/>
        </dgm:presLayoutVars>
      </dgm:prSet>
      <dgm:spPr/>
    </dgm:pt>
    <dgm:pt modelId="{0D9A1DAB-CFBE-4580-9B0E-A998ECE82849}" type="pres">
      <dgm:prSet presAssocID="{FB23FCFE-2808-4DFE-90AD-02103016D7FA}" presName="compositeNode" presStyleCnt="0">
        <dgm:presLayoutVars>
          <dgm:bulletEnabled val="1"/>
        </dgm:presLayoutVars>
      </dgm:prSet>
      <dgm:spPr/>
    </dgm:pt>
    <dgm:pt modelId="{76BE0FCE-78CE-441F-8F5C-B40C44D50B96}" type="pres">
      <dgm:prSet presAssocID="{FB23FCFE-2808-4DFE-90AD-02103016D7FA}" presName="bgRect" presStyleLbl="node1" presStyleIdx="0" presStyleCnt="2" custScaleX="72739"/>
      <dgm:spPr/>
    </dgm:pt>
    <dgm:pt modelId="{BC62BA5C-FE47-4E7F-9DA1-A54F4BB14BC5}" type="pres">
      <dgm:prSet presAssocID="{FB23FCFE-2808-4DFE-90AD-02103016D7FA}" presName="parentNode" presStyleLbl="node1" presStyleIdx="0" presStyleCnt="2">
        <dgm:presLayoutVars>
          <dgm:chMax val="0"/>
          <dgm:bulletEnabled val="1"/>
        </dgm:presLayoutVars>
      </dgm:prSet>
      <dgm:spPr/>
    </dgm:pt>
    <dgm:pt modelId="{90BEF9B5-F7C3-41D1-B871-32CF0C73D999}" type="pres">
      <dgm:prSet presAssocID="{FB23FCFE-2808-4DFE-90AD-02103016D7FA}" presName="childNode" presStyleLbl="node1" presStyleIdx="0" presStyleCnt="2">
        <dgm:presLayoutVars>
          <dgm:bulletEnabled val="1"/>
        </dgm:presLayoutVars>
      </dgm:prSet>
      <dgm:spPr/>
    </dgm:pt>
    <dgm:pt modelId="{30C39698-8C24-457E-90B1-FA0ACD2404A6}" type="pres">
      <dgm:prSet presAssocID="{B0D6361B-AE06-46E6-B824-AB44F79D9FC4}" presName="hSp" presStyleCnt="0"/>
      <dgm:spPr/>
    </dgm:pt>
    <dgm:pt modelId="{4D9399E0-D472-4732-9BFC-77B8AC48313A}" type="pres">
      <dgm:prSet presAssocID="{B0D6361B-AE06-46E6-B824-AB44F79D9FC4}" presName="vProcSp" presStyleCnt="0"/>
      <dgm:spPr/>
    </dgm:pt>
    <dgm:pt modelId="{0E20FD99-DFEB-43FB-B24A-14A379BFC979}" type="pres">
      <dgm:prSet presAssocID="{B0D6361B-AE06-46E6-B824-AB44F79D9FC4}" presName="vSp1" presStyleCnt="0"/>
      <dgm:spPr/>
    </dgm:pt>
    <dgm:pt modelId="{83C7250B-58C4-4046-992F-5F5B8C1EDAFE}" type="pres">
      <dgm:prSet presAssocID="{B0D6361B-AE06-46E6-B824-AB44F79D9FC4}" presName="simulatedConn" presStyleLbl="solidFgAcc1" presStyleIdx="0" presStyleCnt="1" custScaleX="187597" custScaleY="225877" custLinFactNeighborY="-19466"/>
      <dgm:spPr>
        <a:solidFill>
          <a:schemeClr val="accent5">
            <a:lumMod val="60000"/>
            <a:lumOff val="40000"/>
          </a:schemeClr>
        </a:solidFill>
      </dgm:spPr>
    </dgm:pt>
    <dgm:pt modelId="{ACF9E8BF-4131-4B16-94EC-96251AB5FCA2}" type="pres">
      <dgm:prSet presAssocID="{B0D6361B-AE06-46E6-B824-AB44F79D9FC4}" presName="vSp2" presStyleCnt="0"/>
      <dgm:spPr/>
    </dgm:pt>
    <dgm:pt modelId="{A8B11D3A-168B-4318-9C14-277AC189B536}" type="pres">
      <dgm:prSet presAssocID="{B0D6361B-AE06-46E6-B824-AB44F79D9FC4}" presName="sibTrans" presStyleCnt="0"/>
      <dgm:spPr/>
    </dgm:pt>
    <dgm:pt modelId="{5BD558EB-9826-4914-8B27-3801E7A6B242}" type="pres">
      <dgm:prSet presAssocID="{670B8B5E-8CF0-4D35-AACE-44CF71E432BE}" presName="compositeNode" presStyleCnt="0">
        <dgm:presLayoutVars>
          <dgm:bulletEnabled val="1"/>
        </dgm:presLayoutVars>
      </dgm:prSet>
      <dgm:spPr/>
    </dgm:pt>
    <dgm:pt modelId="{EA42C06C-6086-4BC7-89D7-1DF498499812}" type="pres">
      <dgm:prSet presAssocID="{670B8B5E-8CF0-4D35-AACE-44CF71E432BE}" presName="bgRect" presStyleLbl="node1" presStyleIdx="1" presStyleCnt="2"/>
      <dgm:spPr/>
    </dgm:pt>
    <dgm:pt modelId="{88360A55-0A9B-44A4-AD45-7B94CA615144}" type="pres">
      <dgm:prSet presAssocID="{670B8B5E-8CF0-4D35-AACE-44CF71E432BE}" presName="parentNode" presStyleLbl="node1" presStyleIdx="1" presStyleCnt="2">
        <dgm:presLayoutVars>
          <dgm:chMax val="0"/>
          <dgm:bulletEnabled val="1"/>
        </dgm:presLayoutVars>
      </dgm:prSet>
      <dgm:spPr/>
    </dgm:pt>
    <dgm:pt modelId="{0D9EEB85-4B04-4CE1-B6BB-85737D954439}" type="pres">
      <dgm:prSet presAssocID="{670B8B5E-8CF0-4D35-AACE-44CF71E432BE}" presName="childNode" presStyleLbl="node1" presStyleIdx="1" presStyleCnt="2">
        <dgm:presLayoutVars>
          <dgm:bulletEnabled val="1"/>
        </dgm:presLayoutVars>
      </dgm:prSet>
      <dgm:spPr/>
    </dgm:pt>
  </dgm:ptLst>
  <dgm:cxnLst>
    <dgm:cxn modelId="{09D6560F-CC09-4DE8-97F6-7032D6D97D2A}" srcId="{FB23FCFE-2808-4DFE-90AD-02103016D7FA}" destId="{6C7F63E5-36CC-434C-BB12-20F9CC7ED135}" srcOrd="0" destOrd="0" parTransId="{AD569A2E-1E60-49D7-906B-A56BFB2DC981}" sibTransId="{3EE1FF80-F8BB-4780-91C6-B65B17DFB094}"/>
    <dgm:cxn modelId="{18CF0745-A459-472E-A6C3-2A6F7A970334}" type="presOf" srcId="{FB23FCFE-2808-4DFE-90AD-02103016D7FA}" destId="{BC62BA5C-FE47-4E7F-9DA1-A54F4BB14BC5}" srcOrd="1" destOrd="0" presId="urn:microsoft.com/office/officeart/2005/8/layout/hProcess7"/>
    <dgm:cxn modelId="{A1C7F16F-79CD-4582-80EB-2C712036A56B}" type="presOf" srcId="{670B8B5E-8CF0-4D35-AACE-44CF71E432BE}" destId="{EA42C06C-6086-4BC7-89D7-1DF498499812}" srcOrd="0" destOrd="0" presId="urn:microsoft.com/office/officeart/2005/8/layout/hProcess7"/>
    <dgm:cxn modelId="{88FD94AE-CB83-45B4-BA9D-90BD7956FBE0}" type="presOf" srcId="{6C7F63E5-36CC-434C-BB12-20F9CC7ED135}" destId="{90BEF9B5-F7C3-41D1-B871-32CF0C73D999}" srcOrd="0" destOrd="0" presId="urn:microsoft.com/office/officeart/2005/8/layout/hProcess7"/>
    <dgm:cxn modelId="{D75C8CBA-2624-4A85-AFDC-25E14BE39114}" type="presOf" srcId="{D9C61D13-4BC0-49C1-8CDE-767BFE13A501}" destId="{0D9EEB85-4B04-4CE1-B6BB-85737D954439}" srcOrd="0" destOrd="0" presId="urn:microsoft.com/office/officeart/2005/8/layout/hProcess7"/>
    <dgm:cxn modelId="{65ACF1BB-1E2D-4B63-806E-7247615D0912}" srcId="{670B8B5E-8CF0-4D35-AACE-44CF71E432BE}" destId="{D9C61D13-4BC0-49C1-8CDE-767BFE13A501}" srcOrd="0" destOrd="0" parTransId="{CAAFD5B4-B21C-48FE-871E-411057316F6E}" sibTransId="{24C9BA3D-8652-4408-A3F0-3F2A7D5E0C6E}"/>
    <dgm:cxn modelId="{E06782C5-BC79-4C93-85B8-5ABE199B509E}" srcId="{3B449EC5-4B05-474D-AE6A-163A931889D3}" destId="{FB23FCFE-2808-4DFE-90AD-02103016D7FA}" srcOrd="0" destOrd="0" parTransId="{F7056967-AE92-46CC-BDBC-C87241840497}" sibTransId="{B0D6361B-AE06-46E6-B824-AB44F79D9FC4}"/>
    <dgm:cxn modelId="{B79ECECD-8D28-4900-9435-0AA581EF1026}" type="presOf" srcId="{FB23FCFE-2808-4DFE-90AD-02103016D7FA}" destId="{76BE0FCE-78CE-441F-8F5C-B40C44D50B96}" srcOrd="0" destOrd="0" presId="urn:microsoft.com/office/officeart/2005/8/layout/hProcess7"/>
    <dgm:cxn modelId="{B5D6BED3-D643-409B-A876-1947DF4236CC}" type="presOf" srcId="{670B8B5E-8CF0-4D35-AACE-44CF71E432BE}" destId="{88360A55-0A9B-44A4-AD45-7B94CA615144}" srcOrd="1" destOrd="0" presId="urn:microsoft.com/office/officeart/2005/8/layout/hProcess7"/>
    <dgm:cxn modelId="{C5DDC4F7-124F-441D-A514-1F0896632B0A}" type="presOf" srcId="{3B449EC5-4B05-474D-AE6A-163A931889D3}" destId="{FCBAEFFE-0B64-41A8-A584-91BA39738919}" srcOrd="0" destOrd="0" presId="urn:microsoft.com/office/officeart/2005/8/layout/hProcess7"/>
    <dgm:cxn modelId="{6DA199FD-010C-4F9A-9E87-35DBBF227A81}" srcId="{3B449EC5-4B05-474D-AE6A-163A931889D3}" destId="{670B8B5E-8CF0-4D35-AACE-44CF71E432BE}" srcOrd="1" destOrd="0" parTransId="{5B979290-FD0D-4D66-919E-29423E432A89}" sibTransId="{A6172703-5EEF-40E1-912D-BC7C4549091F}"/>
    <dgm:cxn modelId="{47B7EB7B-FD74-4819-BC9A-03B14CC3D2DE}" type="presParOf" srcId="{FCBAEFFE-0B64-41A8-A584-91BA39738919}" destId="{0D9A1DAB-CFBE-4580-9B0E-A998ECE82849}" srcOrd="0" destOrd="0" presId="urn:microsoft.com/office/officeart/2005/8/layout/hProcess7"/>
    <dgm:cxn modelId="{633470D5-5615-4BDB-8228-633620B284DB}" type="presParOf" srcId="{0D9A1DAB-CFBE-4580-9B0E-A998ECE82849}" destId="{76BE0FCE-78CE-441F-8F5C-B40C44D50B96}" srcOrd="0" destOrd="0" presId="urn:microsoft.com/office/officeart/2005/8/layout/hProcess7"/>
    <dgm:cxn modelId="{3DA6C52D-0239-439E-97C7-13DB982B6F2B}" type="presParOf" srcId="{0D9A1DAB-CFBE-4580-9B0E-A998ECE82849}" destId="{BC62BA5C-FE47-4E7F-9DA1-A54F4BB14BC5}" srcOrd="1" destOrd="0" presId="urn:microsoft.com/office/officeart/2005/8/layout/hProcess7"/>
    <dgm:cxn modelId="{DE82D551-23C1-436E-B6D2-EB4B540A367D}" type="presParOf" srcId="{0D9A1DAB-CFBE-4580-9B0E-A998ECE82849}" destId="{90BEF9B5-F7C3-41D1-B871-32CF0C73D999}" srcOrd="2" destOrd="0" presId="urn:microsoft.com/office/officeart/2005/8/layout/hProcess7"/>
    <dgm:cxn modelId="{C1C379A6-4686-495E-A735-5E7AB39065E0}" type="presParOf" srcId="{FCBAEFFE-0B64-41A8-A584-91BA39738919}" destId="{30C39698-8C24-457E-90B1-FA0ACD2404A6}" srcOrd="1" destOrd="0" presId="urn:microsoft.com/office/officeart/2005/8/layout/hProcess7"/>
    <dgm:cxn modelId="{2122D8F8-14B4-4AAE-8FCD-8801E5DBAA2E}" type="presParOf" srcId="{FCBAEFFE-0B64-41A8-A584-91BA39738919}" destId="{4D9399E0-D472-4732-9BFC-77B8AC48313A}" srcOrd="2" destOrd="0" presId="urn:microsoft.com/office/officeart/2005/8/layout/hProcess7"/>
    <dgm:cxn modelId="{C4EF9915-45BE-4F78-8665-311E76218A4A}" type="presParOf" srcId="{4D9399E0-D472-4732-9BFC-77B8AC48313A}" destId="{0E20FD99-DFEB-43FB-B24A-14A379BFC979}" srcOrd="0" destOrd="0" presId="urn:microsoft.com/office/officeart/2005/8/layout/hProcess7"/>
    <dgm:cxn modelId="{8C788694-0D74-4C3A-9D59-FCFB03791524}" type="presParOf" srcId="{4D9399E0-D472-4732-9BFC-77B8AC48313A}" destId="{83C7250B-58C4-4046-992F-5F5B8C1EDAFE}" srcOrd="1" destOrd="0" presId="urn:microsoft.com/office/officeart/2005/8/layout/hProcess7"/>
    <dgm:cxn modelId="{FCA5EAC0-1275-425F-BCFB-22928D72BE1F}" type="presParOf" srcId="{4D9399E0-D472-4732-9BFC-77B8AC48313A}" destId="{ACF9E8BF-4131-4B16-94EC-96251AB5FCA2}" srcOrd="2" destOrd="0" presId="urn:microsoft.com/office/officeart/2005/8/layout/hProcess7"/>
    <dgm:cxn modelId="{34489CF8-A8C2-4CEB-95BB-90E949D7CFE0}" type="presParOf" srcId="{FCBAEFFE-0B64-41A8-A584-91BA39738919}" destId="{A8B11D3A-168B-4318-9C14-277AC189B536}" srcOrd="3" destOrd="0" presId="urn:microsoft.com/office/officeart/2005/8/layout/hProcess7"/>
    <dgm:cxn modelId="{71CE7BF9-2F7B-4EF1-8A1C-CE481FEA0A80}" type="presParOf" srcId="{FCBAEFFE-0B64-41A8-A584-91BA39738919}" destId="{5BD558EB-9826-4914-8B27-3801E7A6B242}" srcOrd="4" destOrd="0" presId="urn:microsoft.com/office/officeart/2005/8/layout/hProcess7"/>
    <dgm:cxn modelId="{9213E6FC-8D55-45AB-98E5-5382B600F6A4}" type="presParOf" srcId="{5BD558EB-9826-4914-8B27-3801E7A6B242}" destId="{EA42C06C-6086-4BC7-89D7-1DF498499812}" srcOrd="0" destOrd="0" presId="urn:microsoft.com/office/officeart/2005/8/layout/hProcess7"/>
    <dgm:cxn modelId="{9709E40D-7B9D-4E11-975D-DF13AC2C71A8}" type="presParOf" srcId="{5BD558EB-9826-4914-8B27-3801E7A6B242}" destId="{88360A55-0A9B-44A4-AD45-7B94CA615144}" srcOrd="1" destOrd="0" presId="urn:microsoft.com/office/officeart/2005/8/layout/hProcess7"/>
    <dgm:cxn modelId="{0A9948B5-BDD2-475E-A1DD-B51EACE5E241}" type="presParOf" srcId="{5BD558EB-9826-4914-8B27-3801E7A6B242}" destId="{0D9EEB85-4B04-4CE1-B6BB-85737D954439}" srcOrd="2" destOrd="0" presId="urn:microsoft.com/office/officeart/2005/8/layout/hProcess7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92CC367-C31C-48E8-A48F-5484FF40F1AF}" type="doc">
      <dgm:prSet loTypeId="urn:microsoft.com/office/officeart/2005/8/layout/cycle8" loCatId="cycle" qsTypeId="urn:microsoft.com/office/officeart/2005/8/quickstyle/simple1" qsCatId="simple" csTypeId="urn:microsoft.com/office/officeart/2005/8/colors/accent1_2" csCatId="accent1" phldr="1"/>
      <dgm:spPr/>
    </dgm:pt>
    <dgm:pt modelId="{624FF62C-1434-44F0-9B69-1D75C9A1D8C6}">
      <dgm:prSet phldrT="[Text]" custT="1"/>
      <dgm:spPr/>
      <dgm:t>
        <a:bodyPr/>
        <a:lstStyle/>
        <a:p>
          <a:r>
            <a:rPr kumimoji="0" lang="ar-SA" altLang="en-US" sz="1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B Nazanin" panose="00000400000000000000" pitchFamily="2" charset="-78"/>
            </a:rPr>
            <a:t>نگاه مقطعی به فناوری (سامانه‌های جزیره‌ای)</a:t>
          </a:r>
          <a:endParaRPr lang="en-US" sz="1600" b="1" dirty="0">
            <a:solidFill>
              <a:schemeClr val="tx1"/>
            </a:solidFill>
            <a:cs typeface="B Nazanin" panose="00000400000000000000" pitchFamily="2" charset="-78"/>
          </a:endParaRPr>
        </a:p>
      </dgm:t>
    </dgm:pt>
    <dgm:pt modelId="{4C40FB4E-C5BB-42EA-AA3E-4737B694CB0E}" type="parTrans" cxnId="{F1EFBAFC-1C7F-4643-800F-AA0675B17D16}">
      <dgm:prSet/>
      <dgm:spPr/>
      <dgm:t>
        <a:bodyPr/>
        <a:lstStyle/>
        <a:p>
          <a:endParaRPr lang="en-US" sz="1800" b="1">
            <a:solidFill>
              <a:schemeClr val="tx1"/>
            </a:solidFill>
            <a:cs typeface="B Nazanin" panose="00000400000000000000" pitchFamily="2" charset="-78"/>
          </a:endParaRPr>
        </a:p>
      </dgm:t>
    </dgm:pt>
    <dgm:pt modelId="{F266848B-C841-475E-809D-ABA3FE5507B1}" type="sibTrans" cxnId="{F1EFBAFC-1C7F-4643-800F-AA0675B17D16}">
      <dgm:prSet/>
      <dgm:spPr/>
      <dgm:t>
        <a:bodyPr/>
        <a:lstStyle/>
        <a:p>
          <a:endParaRPr lang="en-US" sz="1800" b="1">
            <a:solidFill>
              <a:schemeClr val="tx1"/>
            </a:solidFill>
            <a:cs typeface="B Nazanin" panose="00000400000000000000" pitchFamily="2" charset="-78"/>
          </a:endParaRPr>
        </a:p>
      </dgm:t>
    </dgm:pt>
    <dgm:pt modelId="{61B18501-6393-4D46-A03B-7D87FBD2B442}">
      <dgm:prSet phldrT="[Text]" custT="1"/>
      <dgm:spPr/>
      <dgm:t>
        <a:bodyPr/>
        <a:lstStyle/>
        <a:p>
          <a:r>
            <a:rPr lang="fa-IR" sz="1600" b="1" dirty="0">
              <a:solidFill>
                <a:schemeClr val="tx1"/>
              </a:solidFill>
              <a:cs typeface="B Nazanin" panose="00000400000000000000" pitchFamily="2" charset="-78"/>
            </a:rPr>
            <a:t>تعدد مراکز تصمیم‌گیر در بندر</a:t>
          </a:r>
          <a:endParaRPr lang="en-US" sz="1600" b="1" dirty="0">
            <a:solidFill>
              <a:schemeClr val="tx1"/>
            </a:solidFill>
            <a:cs typeface="B Nazanin" panose="00000400000000000000" pitchFamily="2" charset="-78"/>
          </a:endParaRPr>
        </a:p>
      </dgm:t>
    </dgm:pt>
    <dgm:pt modelId="{0E7E5049-25D8-4AF5-8B81-99693D99C2D1}" type="parTrans" cxnId="{8685E6F3-A901-43B3-9024-CDEA46043B5E}">
      <dgm:prSet/>
      <dgm:spPr/>
      <dgm:t>
        <a:bodyPr/>
        <a:lstStyle/>
        <a:p>
          <a:endParaRPr lang="en-US" sz="1800" b="1">
            <a:solidFill>
              <a:schemeClr val="tx1"/>
            </a:solidFill>
            <a:cs typeface="B Nazanin" panose="00000400000000000000" pitchFamily="2" charset="-78"/>
          </a:endParaRPr>
        </a:p>
      </dgm:t>
    </dgm:pt>
    <dgm:pt modelId="{52BD117D-AC6F-4B13-AB32-89F894508C51}" type="sibTrans" cxnId="{8685E6F3-A901-43B3-9024-CDEA46043B5E}">
      <dgm:prSet/>
      <dgm:spPr/>
      <dgm:t>
        <a:bodyPr/>
        <a:lstStyle/>
        <a:p>
          <a:endParaRPr lang="en-US" sz="1800" b="1">
            <a:solidFill>
              <a:schemeClr val="tx1"/>
            </a:solidFill>
            <a:cs typeface="B Nazanin" panose="00000400000000000000" pitchFamily="2" charset="-78"/>
          </a:endParaRPr>
        </a:p>
      </dgm:t>
    </dgm:pt>
    <dgm:pt modelId="{512C660A-1B10-4F8B-A9FA-5A0E7F987D0B}">
      <dgm:prSet phldrT="[Text]" custT="1"/>
      <dgm:spPr/>
      <dgm:t>
        <a:bodyPr/>
        <a:lstStyle/>
        <a:p>
          <a:pPr>
            <a:buClrTx/>
            <a:buSzTx/>
            <a:buFontTx/>
            <a:buChar char="•"/>
          </a:pPr>
          <a:r>
            <a:rPr kumimoji="0" lang="ar-SA" altLang="en-US" sz="1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B Nazanin" panose="00000400000000000000" pitchFamily="2" charset="-78"/>
            </a:rPr>
            <a:t>نبود مرجع واحد حکمرانی داده</a:t>
          </a:r>
          <a:endParaRPr lang="en-US" sz="1600" b="1" dirty="0">
            <a:solidFill>
              <a:schemeClr val="tx1"/>
            </a:solidFill>
            <a:cs typeface="B Nazanin" panose="00000400000000000000" pitchFamily="2" charset="-78"/>
          </a:endParaRPr>
        </a:p>
      </dgm:t>
    </dgm:pt>
    <dgm:pt modelId="{DEB43D23-88A6-47D8-90C3-004BCCDB7E65}" type="parTrans" cxnId="{D7A2390D-8419-4956-85F4-0046D056E969}">
      <dgm:prSet/>
      <dgm:spPr/>
      <dgm:t>
        <a:bodyPr/>
        <a:lstStyle/>
        <a:p>
          <a:endParaRPr lang="en-US" sz="1800" b="1">
            <a:solidFill>
              <a:schemeClr val="tx1"/>
            </a:solidFill>
            <a:cs typeface="B Nazanin" panose="00000400000000000000" pitchFamily="2" charset="-78"/>
          </a:endParaRPr>
        </a:p>
      </dgm:t>
    </dgm:pt>
    <dgm:pt modelId="{09FBD352-B4A6-44A7-BDB9-1055C11C7F5C}" type="sibTrans" cxnId="{D7A2390D-8419-4956-85F4-0046D056E969}">
      <dgm:prSet/>
      <dgm:spPr/>
      <dgm:t>
        <a:bodyPr/>
        <a:lstStyle/>
        <a:p>
          <a:endParaRPr lang="en-US" sz="1800" b="1">
            <a:solidFill>
              <a:schemeClr val="tx1"/>
            </a:solidFill>
            <a:cs typeface="B Nazanin" panose="00000400000000000000" pitchFamily="2" charset="-78"/>
          </a:endParaRPr>
        </a:p>
      </dgm:t>
    </dgm:pt>
    <dgm:pt modelId="{6C3F16D5-D293-4AE6-A600-FDBFB17209EE}" type="pres">
      <dgm:prSet presAssocID="{892CC367-C31C-48E8-A48F-5484FF40F1AF}" presName="compositeShape" presStyleCnt="0">
        <dgm:presLayoutVars>
          <dgm:chMax val="7"/>
          <dgm:dir/>
          <dgm:resizeHandles val="exact"/>
        </dgm:presLayoutVars>
      </dgm:prSet>
      <dgm:spPr/>
    </dgm:pt>
    <dgm:pt modelId="{0AA204F7-7D9D-4800-82D6-D06097B0A841}" type="pres">
      <dgm:prSet presAssocID="{892CC367-C31C-48E8-A48F-5484FF40F1AF}" presName="wedge1" presStyleLbl="node1" presStyleIdx="0" presStyleCnt="3"/>
      <dgm:spPr/>
    </dgm:pt>
    <dgm:pt modelId="{7BB60479-707D-42C0-8E1B-0E00D1906DAE}" type="pres">
      <dgm:prSet presAssocID="{892CC367-C31C-48E8-A48F-5484FF40F1AF}" presName="dummy1a" presStyleCnt="0"/>
      <dgm:spPr/>
    </dgm:pt>
    <dgm:pt modelId="{B7E06FBA-785A-4352-9E0F-7B73A104110D}" type="pres">
      <dgm:prSet presAssocID="{892CC367-C31C-48E8-A48F-5484FF40F1AF}" presName="dummy1b" presStyleCnt="0"/>
      <dgm:spPr/>
    </dgm:pt>
    <dgm:pt modelId="{C84AA436-4103-4D5E-A589-2B5A6B9B50D7}" type="pres">
      <dgm:prSet presAssocID="{892CC367-C31C-48E8-A48F-5484FF40F1AF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</dgm:pt>
    <dgm:pt modelId="{10363F14-DCF5-48D7-8E19-09BD0F71AE49}" type="pres">
      <dgm:prSet presAssocID="{892CC367-C31C-48E8-A48F-5484FF40F1AF}" presName="wedge2" presStyleLbl="node1" presStyleIdx="1" presStyleCnt="3"/>
      <dgm:spPr/>
    </dgm:pt>
    <dgm:pt modelId="{48A5DC1A-1133-429D-8FAC-12B989D9F4E0}" type="pres">
      <dgm:prSet presAssocID="{892CC367-C31C-48E8-A48F-5484FF40F1AF}" presName="dummy2a" presStyleCnt="0"/>
      <dgm:spPr/>
    </dgm:pt>
    <dgm:pt modelId="{B023EB5A-9118-41F0-8C74-B882D9F4975A}" type="pres">
      <dgm:prSet presAssocID="{892CC367-C31C-48E8-A48F-5484FF40F1AF}" presName="dummy2b" presStyleCnt="0"/>
      <dgm:spPr/>
    </dgm:pt>
    <dgm:pt modelId="{F2E22C61-0E94-4F6F-BDB1-6DA8570D69AC}" type="pres">
      <dgm:prSet presAssocID="{892CC367-C31C-48E8-A48F-5484FF40F1AF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F8C9840D-4F8B-43ED-A664-7451F1F921FF}" type="pres">
      <dgm:prSet presAssocID="{892CC367-C31C-48E8-A48F-5484FF40F1AF}" presName="wedge3" presStyleLbl="node1" presStyleIdx="2" presStyleCnt="3"/>
      <dgm:spPr/>
    </dgm:pt>
    <dgm:pt modelId="{AA2C930D-3E28-4857-AC53-73940698C6BA}" type="pres">
      <dgm:prSet presAssocID="{892CC367-C31C-48E8-A48F-5484FF40F1AF}" presName="dummy3a" presStyleCnt="0"/>
      <dgm:spPr/>
    </dgm:pt>
    <dgm:pt modelId="{C2FB608E-CA35-479B-97A3-8B38ABA7191E}" type="pres">
      <dgm:prSet presAssocID="{892CC367-C31C-48E8-A48F-5484FF40F1AF}" presName="dummy3b" presStyleCnt="0"/>
      <dgm:spPr/>
    </dgm:pt>
    <dgm:pt modelId="{8DB6BDF4-155C-484B-B38B-C35966F2A9A8}" type="pres">
      <dgm:prSet presAssocID="{892CC367-C31C-48E8-A48F-5484FF40F1AF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</dgm:pt>
    <dgm:pt modelId="{03961D9D-DB2A-437D-8CF5-E0B4B431ECF2}" type="pres">
      <dgm:prSet presAssocID="{F266848B-C841-475E-809D-ABA3FE5507B1}" presName="arrowWedge1" presStyleLbl="fgSibTrans2D1" presStyleIdx="0" presStyleCnt="3"/>
      <dgm:spPr/>
    </dgm:pt>
    <dgm:pt modelId="{5195C553-7501-4E84-85E2-9505E552C3F7}" type="pres">
      <dgm:prSet presAssocID="{52BD117D-AC6F-4B13-AB32-89F894508C51}" presName="arrowWedge2" presStyleLbl="fgSibTrans2D1" presStyleIdx="1" presStyleCnt="3"/>
      <dgm:spPr/>
    </dgm:pt>
    <dgm:pt modelId="{81EBFA7D-4415-4DAE-AE6A-6E7AD087683F}" type="pres">
      <dgm:prSet presAssocID="{09FBD352-B4A6-44A7-BDB9-1055C11C7F5C}" presName="arrowWedge3" presStyleLbl="fgSibTrans2D1" presStyleIdx="2" presStyleCnt="3"/>
      <dgm:spPr/>
    </dgm:pt>
  </dgm:ptLst>
  <dgm:cxnLst>
    <dgm:cxn modelId="{D7A2390D-8419-4956-85F4-0046D056E969}" srcId="{892CC367-C31C-48E8-A48F-5484FF40F1AF}" destId="{512C660A-1B10-4F8B-A9FA-5A0E7F987D0B}" srcOrd="2" destOrd="0" parTransId="{DEB43D23-88A6-47D8-90C3-004BCCDB7E65}" sibTransId="{09FBD352-B4A6-44A7-BDB9-1055C11C7F5C}"/>
    <dgm:cxn modelId="{EFB6C013-961E-47B0-9C98-BA15A89BCECA}" type="presOf" srcId="{512C660A-1B10-4F8B-A9FA-5A0E7F987D0B}" destId="{8DB6BDF4-155C-484B-B38B-C35966F2A9A8}" srcOrd="1" destOrd="0" presId="urn:microsoft.com/office/officeart/2005/8/layout/cycle8"/>
    <dgm:cxn modelId="{E3E5D577-9F2D-4343-91FF-9E7C34B92A32}" type="presOf" srcId="{512C660A-1B10-4F8B-A9FA-5A0E7F987D0B}" destId="{F8C9840D-4F8B-43ED-A664-7451F1F921FF}" srcOrd="0" destOrd="0" presId="urn:microsoft.com/office/officeart/2005/8/layout/cycle8"/>
    <dgm:cxn modelId="{6C41FB57-FD32-4D83-953B-B31D9CC5E942}" type="presOf" srcId="{624FF62C-1434-44F0-9B69-1D75C9A1D8C6}" destId="{0AA204F7-7D9D-4800-82D6-D06097B0A841}" srcOrd="0" destOrd="0" presId="urn:microsoft.com/office/officeart/2005/8/layout/cycle8"/>
    <dgm:cxn modelId="{3844A07B-99BA-4FC0-AC1F-964A0A163B48}" type="presOf" srcId="{624FF62C-1434-44F0-9B69-1D75C9A1D8C6}" destId="{C84AA436-4103-4D5E-A589-2B5A6B9B50D7}" srcOrd="1" destOrd="0" presId="urn:microsoft.com/office/officeart/2005/8/layout/cycle8"/>
    <dgm:cxn modelId="{23E40095-8548-4C8F-ABF2-D61466339F23}" type="presOf" srcId="{61B18501-6393-4D46-A03B-7D87FBD2B442}" destId="{10363F14-DCF5-48D7-8E19-09BD0F71AE49}" srcOrd="0" destOrd="0" presId="urn:microsoft.com/office/officeart/2005/8/layout/cycle8"/>
    <dgm:cxn modelId="{05A860AA-71D7-4ECF-927B-B9B38604511C}" type="presOf" srcId="{61B18501-6393-4D46-A03B-7D87FBD2B442}" destId="{F2E22C61-0E94-4F6F-BDB1-6DA8570D69AC}" srcOrd="1" destOrd="0" presId="urn:microsoft.com/office/officeart/2005/8/layout/cycle8"/>
    <dgm:cxn modelId="{05E438E3-BEFE-4AE2-85AA-B5F0249B8B3E}" type="presOf" srcId="{892CC367-C31C-48E8-A48F-5484FF40F1AF}" destId="{6C3F16D5-D293-4AE6-A600-FDBFB17209EE}" srcOrd="0" destOrd="0" presId="urn:microsoft.com/office/officeart/2005/8/layout/cycle8"/>
    <dgm:cxn modelId="{8685E6F3-A901-43B3-9024-CDEA46043B5E}" srcId="{892CC367-C31C-48E8-A48F-5484FF40F1AF}" destId="{61B18501-6393-4D46-A03B-7D87FBD2B442}" srcOrd="1" destOrd="0" parTransId="{0E7E5049-25D8-4AF5-8B81-99693D99C2D1}" sibTransId="{52BD117D-AC6F-4B13-AB32-89F894508C51}"/>
    <dgm:cxn modelId="{F1EFBAFC-1C7F-4643-800F-AA0675B17D16}" srcId="{892CC367-C31C-48E8-A48F-5484FF40F1AF}" destId="{624FF62C-1434-44F0-9B69-1D75C9A1D8C6}" srcOrd="0" destOrd="0" parTransId="{4C40FB4E-C5BB-42EA-AA3E-4737B694CB0E}" sibTransId="{F266848B-C841-475E-809D-ABA3FE5507B1}"/>
    <dgm:cxn modelId="{5F906700-F298-49D7-A7EE-5592F19036A0}" type="presParOf" srcId="{6C3F16D5-D293-4AE6-A600-FDBFB17209EE}" destId="{0AA204F7-7D9D-4800-82D6-D06097B0A841}" srcOrd="0" destOrd="0" presId="urn:microsoft.com/office/officeart/2005/8/layout/cycle8"/>
    <dgm:cxn modelId="{2916A8CF-7CF6-41B5-96DD-E4B3AB481538}" type="presParOf" srcId="{6C3F16D5-D293-4AE6-A600-FDBFB17209EE}" destId="{7BB60479-707D-42C0-8E1B-0E00D1906DAE}" srcOrd="1" destOrd="0" presId="urn:microsoft.com/office/officeart/2005/8/layout/cycle8"/>
    <dgm:cxn modelId="{5677A42F-FF99-4D31-BE38-16863E89A10A}" type="presParOf" srcId="{6C3F16D5-D293-4AE6-A600-FDBFB17209EE}" destId="{B7E06FBA-785A-4352-9E0F-7B73A104110D}" srcOrd="2" destOrd="0" presId="urn:microsoft.com/office/officeart/2005/8/layout/cycle8"/>
    <dgm:cxn modelId="{A5A6781D-5382-4F74-927D-B710018433BB}" type="presParOf" srcId="{6C3F16D5-D293-4AE6-A600-FDBFB17209EE}" destId="{C84AA436-4103-4D5E-A589-2B5A6B9B50D7}" srcOrd="3" destOrd="0" presId="urn:microsoft.com/office/officeart/2005/8/layout/cycle8"/>
    <dgm:cxn modelId="{40FA25BB-D897-4BAE-B17D-C9DE4D7DE329}" type="presParOf" srcId="{6C3F16D5-D293-4AE6-A600-FDBFB17209EE}" destId="{10363F14-DCF5-48D7-8E19-09BD0F71AE49}" srcOrd="4" destOrd="0" presId="urn:microsoft.com/office/officeart/2005/8/layout/cycle8"/>
    <dgm:cxn modelId="{9D5348F1-D306-4285-AE1F-0F0CCFB2F83B}" type="presParOf" srcId="{6C3F16D5-D293-4AE6-A600-FDBFB17209EE}" destId="{48A5DC1A-1133-429D-8FAC-12B989D9F4E0}" srcOrd="5" destOrd="0" presId="urn:microsoft.com/office/officeart/2005/8/layout/cycle8"/>
    <dgm:cxn modelId="{A4535D5C-6DB7-4A26-9F23-09377024B37F}" type="presParOf" srcId="{6C3F16D5-D293-4AE6-A600-FDBFB17209EE}" destId="{B023EB5A-9118-41F0-8C74-B882D9F4975A}" srcOrd="6" destOrd="0" presId="urn:microsoft.com/office/officeart/2005/8/layout/cycle8"/>
    <dgm:cxn modelId="{4099F60A-8DF6-472C-BB65-1ADD9D307120}" type="presParOf" srcId="{6C3F16D5-D293-4AE6-A600-FDBFB17209EE}" destId="{F2E22C61-0E94-4F6F-BDB1-6DA8570D69AC}" srcOrd="7" destOrd="0" presId="urn:microsoft.com/office/officeart/2005/8/layout/cycle8"/>
    <dgm:cxn modelId="{5B3895C5-C372-46AC-8A93-C731B1B7EE50}" type="presParOf" srcId="{6C3F16D5-D293-4AE6-A600-FDBFB17209EE}" destId="{F8C9840D-4F8B-43ED-A664-7451F1F921FF}" srcOrd="8" destOrd="0" presId="urn:microsoft.com/office/officeart/2005/8/layout/cycle8"/>
    <dgm:cxn modelId="{C46FE526-48C8-4839-BE31-20A8FE168423}" type="presParOf" srcId="{6C3F16D5-D293-4AE6-A600-FDBFB17209EE}" destId="{AA2C930D-3E28-4857-AC53-73940698C6BA}" srcOrd="9" destOrd="0" presId="urn:microsoft.com/office/officeart/2005/8/layout/cycle8"/>
    <dgm:cxn modelId="{E895F445-7D2A-4CCB-958F-E07C57223991}" type="presParOf" srcId="{6C3F16D5-D293-4AE6-A600-FDBFB17209EE}" destId="{C2FB608E-CA35-479B-97A3-8B38ABA7191E}" srcOrd="10" destOrd="0" presId="urn:microsoft.com/office/officeart/2005/8/layout/cycle8"/>
    <dgm:cxn modelId="{72B63865-770D-4C36-82AC-8362D38FAC71}" type="presParOf" srcId="{6C3F16D5-D293-4AE6-A600-FDBFB17209EE}" destId="{8DB6BDF4-155C-484B-B38B-C35966F2A9A8}" srcOrd="11" destOrd="0" presId="urn:microsoft.com/office/officeart/2005/8/layout/cycle8"/>
    <dgm:cxn modelId="{CDB585FE-3256-409D-A832-A1F6ADBBA9E2}" type="presParOf" srcId="{6C3F16D5-D293-4AE6-A600-FDBFB17209EE}" destId="{03961D9D-DB2A-437D-8CF5-E0B4B431ECF2}" srcOrd="12" destOrd="0" presId="urn:microsoft.com/office/officeart/2005/8/layout/cycle8"/>
    <dgm:cxn modelId="{73C61BC5-6AC9-40A8-B009-7933B2884B7F}" type="presParOf" srcId="{6C3F16D5-D293-4AE6-A600-FDBFB17209EE}" destId="{5195C553-7501-4E84-85E2-9505E552C3F7}" srcOrd="13" destOrd="0" presId="urn:microsoft.com/office/officeart/2005/8/layout/cycle8"/>
    <dgm:cxn modelId="{40E09E9D-62EE-4C3F-A4F1-84A33E81875A}" type="presParOf" srcId="{6C3F16D5-D293-4AE6-A600-FDBFB17209EE}" destId="{81EBFA7D-4415-4DAE-AE6A-6E7AD087683F}" srcOrd="1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17152E1F-9D94-4E4F-B382-BA5C5934C5B5}" type="doc">
      <dgm:prSet loTypeId="urn:microsoft.com/office/officeart/2005/8/layout/cycle6" loCatId="cycle" qsTypeId="urn:microsoft.com/office/officeart/2005/8/quickstyle/simple3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5A3B495D-BDE5-4689-B1BE-42C42407961A}">
      <dgm:prSet phldrT="[Text]" custT="1"/>
      <dgm:spPr/>
      <dgm:t>
        <a:bodyPr/>
        <a:lstStyle/>
        <a:p>
          <a:r>
            <a:rPr kumimoji="0" lang="ar-SA" altLang="en-US" sz="1600" b="1" i="0" u="none" strike="noStrike" cap="none" normalizeH="0" baseline="0" dirty="0">
              <a:ln/>
              <a:effectLst/>
              <a:latin typeface="Arial" panose="020B0604020202020204" pitchFamily="34" charset="0"/>
              <a:cs typeface="B Nazanin" panose="00000400000000000000" pitchFamily="2" charset="-78"/>
            </a:rPr>
            <a:t>سازمان بنادر (تصدی‌گری فیزیکی)</a:t>
          </a:r>
          <a:endParaRPr lang="en-US" sz="1600" b="1" dirty="0"/>
        </a:p>
      </dgm:t>
    </dgm:pt>
    <dgm:pt modelId="{025BCA70-B765-4050-816E-774CDF0D9863}" type="parTrans" cxnId="{A542A585-E8C5-4010-8F44-D355F9D1137F}">
      <dgm:prSet/>
      <dgm:spPr/>
      <dgm:t>
        <a:bodyPr/>
        <a:lstStyle/>
        <a:p>
          <a:endParaRPr lang="en-US" b="1"/>
        </a:p>
      </dgm:t>
    </dgm:pt>
    <dgm:pt modelId="{2D56553C-9F12-4A9F-857E-3EE52053BAB8}" type="sibTrans" cxnId="{A542A585-E8C5-4010-8F44-D355F9D1137F}">
      <dgm:prSet/>
      <dgm:spPr/>
      <dgm:t>
        <a:bodyPr/>
        <a:lstStyle/>
        <a:p>
          <a:endParaRPr lang="en-US" b="1"/>
        </a:p>
      </dgm:t>
    </dgm:pt>
    <dgm:pt modelId="{7A60066B-8443-4713-AF3C-FD604F93B85F}">
      <dgm:prSet phldrT="[Text]" custT="1"/>
      <dgm:spPr/>
      <dgm:t>
        <a:bodyPr/>
        <a:lstStyle/>
        <a:p>
          <a:pPr>
            <a:buClrTx/>
            <a:buSzTx/>
          </a:pPr>
          <a:r>
            <a:rPr kumimoji="0" lang="ar-SA" altLang="en-US" sz="1600" b="1" i="0" u="none" strike="noStrike" cap="none" normalizeH="0" baseline="0">
              <a:ln/>
              <a:effectLst/>
              <a:latin typeface="Arial" panose="020B0604020202020204" pitchFamily="34" charset="0"/>
              <a:cs typeface="B Nazanin" panose="00000400000000000000" pitchFamily="2" charset="-78"/>
            </a:rPr>
            <a:t>گمرک (کنترل و امنیت)</a:t>
          </a:r>
          <a:endParaRPr lang="en-US" sz="1600" b="1" dirty="0"/>
        </a:p>
      </dgm:t>
    </dgm:pt>
    <dgm:pt modelId="{FE929578-DDD3-422B-AE76-EDFE6A4D5F9F}" type="parTrans" cxnId="{099C4860-E1CE-4536-B632-0F91BCC3771B}">
      <dgm:prSet/>
      <dgm:spPr/>
      <dgm:t>
        <a:bodyPr/>
        <a:lstStyle/>
        <a:p>
          <a:endParaRPr lang="en-US" b="1"/>
        </a:p>
      </dgm:t>
    </dgm:pt>
    <dgm:pt modelId="{A5EB0F06-DA20-4FD4-AF5F-345F03DFA5CE}" type="sibTrans" cxnId="{099C4860-E1CE-4536-B632-0F91BCC3771B}">
      <dgm:prSet/>
      <dgm:spPr/>
      <dgm:t>
        <a:bodyPr/>
        <a:lstStyle/>
        <a:p>
          <a:endParaRPr lang="en-US" b="1"/>
        </a:p>
      </dgm:t>
    </dgm:pt>
    <dgm:pt modelId="{2F42A375-643F-4000-99D2-B9185A1CBC57}">
      <dgm:prSet phldrT="[Text]" custT="1"/>
      <dgm:spPr/>
      <dgm:t>
        <a:bodyPr/>
        <a:lstStyle/>
        <a:p>
          <a:pPr>
            <a:buClrTx/>
            <a:buSzTx/>
          </a:pPr>
          <a:r>
            <a:rPr kumimoji="0" lang="ar-SA" altLang="en-US" sz="1600" b="1" i="0" u="none" strike="noStrike" cap="none" normalizeH="0" baseline="0">
              <a:ln/>
              <a:effectLst/>
              <a:latin typeface="Arial" panose="020B0604020202020204" pitchFamily="34" charset="0"/>
              <a:cs typeface="B Nazanin" panose="00000400000000000000" pitchFamily="2" charset="-78"/>
            </a:rPr>
            <a:t>نهادهای نظارتی (ریسک‌گریزی)</a:t>
          </a:r>
          <a:endParaRPr lang="en-US" sz="1600" b="1" dirty="0"/>
        </a:p>
      </dgm:t>
    </dgm:pt>
    <dgm:pt modelId="{DB9031FE-9F45-4285-80C9-3A94FB04E750}" type="parTrans" cxnId="{33ECC767-AADC-4935-9F4B-90CABCF30558}">
      <dgm:prSet/>
      <dgm:spPr/>
      <dgm:t>
        <a:bodyPr/>
        <a:lstStyle/>
        <a:p>
          <a:endParaRPr lang="en-US" b="1"/>
        </a:p>
      </dgm:t>
    </dgm:pt>
    <dgm:pt modelId="{180AFF52-5A48-423C-A54F-4D1DF2EE4702}" type="sibTrans" cxnId="{33ECC767-AADC-4935-9F4B-90CABCF30558}">
      <dgm:prSet/>
      <dgm:spPr/>
      <dgm:t>
        <a:bodyPr/>
        <a:lstStyle/>
        <a:p>
          <a:endParaRPr lang="en-US" b="1"/>
        </a:p>
      </dgm:t>
    </dgm:pt>
    <dgm:pt modelId="{41EE87F7-B434-410A-A99B-BB3CCB59ADA1}">
      <dgm:prSet phldrT="[Text]" custT="1"/>
      <dgm:spPr/>
      <dgm:t>
        <a:bodyPr/>
        <a:lstStyle/>
        <a:p>
          <a:pPr>
            <a:buClrTx/>
            <a:buSzTx/>
          </a:pPr>
          <a:r>
            <a:rPr kumimoji="0" lang="ar-SA" altLang="en-US" sz="1600" b="1" i="0" u="none" strike="noStrike" cap="none" normalizeH="0" baseline="0" dirty="0">
              <a:ln/>
              <a:effectLst/>
              <a:latin typeface="Arial" panose="020B0604020202020204" pitchFamily="34" charset="0"/>
              <a:cs typeface="B Nazanin" panose="00000400000000000000" pitchFamily="2" charset="-78"/>
            </a:rPr>
            <a:t>بخش خصوصی (فاقد انگیزه سرمایه‌گذاری دیجیتال)</a:t>
          </a:r>
          <a:endParaRPr lang="en-US" sz="1600" b="1" dirty="0"/>
        </a:p>
      </dgm:t>
    </dgm:pt>
    <dgm:pt modelId="{DE7A8F1E-B475-4D25-8961-E646C3AB0BB5}" type="parTrans" cxnId="{C0FA49B0-0E2E-4CCE-9E46-F6ED854DF945}">
      <dgm:prSet/>
      <dgm:spPr/>
      <dgm:t>
        <a:bodyPr/>
        <a:lstStyle/>
        <a:p>
          <a:endParaRPr lang="en-US" b="1"/>
        </a:p>
      </dgm:t>
    </dgm:pt>
    <dgm:pt modelId="{F74208E6-BA49-4197-9F90-61CD96970624}" type="sibTrans" cxnId="{C0FA49B0-0E2E-4CCE-9E46-F6ED854DF945}">
      <dgm:prSet/>
      <dgm:spPr/>
      <dgm:t>
        <a:bodyPr/>
        <a:lstStyle/>
        <a:p>
          <a:endParaRPr lang="en-US" b="1"/>
        </a:p>
      </dgm:t>
    </dgm:pt>
    <dgm:pt modelId="{85D5D787-1E2A-493B-8AD1-CB08BBE5EF83}" type="pres">
      <dgm:prSet presAssocID="{17152E1F-9D94-4E4F-B382-BA5C5934C5B5}" presName="cycle" presStyleCnt="0">
        <dgm:presLayoutVars>
          <dgm:dir/>
          <dgm:resizeHandles val="exact"/>
        </dgm:presLayoutVars>
      </dgm:prSet>
      <dgm:spPr/>
    </dgm:pt>
    <dgm:pt modelId="{45A7A3FF-7086-4E3C-990C-307E394D74C6}" type="pres">
      <dgm:prSet presAssocID="{5A3B495D-BDE5-4689-B1BE-42C42407961A}" presName="node" presStyleLbl="node1" presStyleIdx="0" presStyleCnt="4" custScaleX="120673">
        <dgm:presLayoutVars>
          <dgm:bulletEnabled val="1"/>
        </dgm:presLayoutVars>
      </dgm:prSet>
      <dgm:spPr/>
    </dgm:pt>
    <dgm:pt modelId="{F0C75F50-CD04-480E-A801-F3BE89BFC79A}" type="pres">
      <dgm:prSet presAssocID="{5A3B495D-BDE5-4689-B1BE-42C42407961A}" presName="spNode" presStyleCnt="0"/>
      <dgm:spPr/>
    </dgm:pt>
    <dgm:pt modelId="{C0101AEA-C0F2-402B-9EA3-0675175DF4FF}" type="pres">
      <dgm:prSet presAssocID="{2D56553C-9F12-4A9F-857E-3EE52053BAB8}" presName="sibTrans" presStyleLbl="sibTrans1D1" presStyleIdx="0" presStyleCnt="4"/>
      <dgm:spPr/>
    </dgm:pt>
    <dgm:pt modelId="{7434877A-200A-448A-BACB-482359F8CD75}" type="pres">
      <dgm:prSet presAssocID="{7A60066B-8443-4713-AF3C-FD604F93B85F}" presName="node" presStyleLbl="node1" presStyleIdx="1" presStyleCnt="4" custScaleX="120673">
        <dgm:presLayoutVars>
          <dgm:bulletEnabled val="1"/>
        </dgm:presLayoutVars>
      </dgm:prSet>
      <dgm:spPr/>
    </dgm:pt>
    <dgm:pt modelId="{72F4E3B7-3B6E-4B2E-A8F6-726082FF6067}" type="pres">
      <dgm:prSet presAssocID="{7A60066B-8443-4713-AF3C-FD604F93B85F}" presName="spNode" presStyleCnt="0"/>
      <dgm:spPr/>
    </dgm:pt>
    <dgm:pt modelId="{6448E03C-4DAE-4DC2-9A5D-605955446237}" type="pres">
      <dgm:prSet presAssocID="{A5EB0F06-DA20-4FD4-AF5F-345F03DFA5CE}" presName="sibTrans" presStyleLbl="sibTrans1D1" presStyleIdx="1" presStyleCnt="4"/>
      <dgm:spPr/>
    </dgm:pt>
    <dgm:pt modelId="{ABD5B0CC-5024-42F9-B1C7-4D4F0198D4FA}" type="pres">
      <dgm:prSet presAssocID="{2F42A375-643F-4000-99D2-B9185A1CBC57}" presName="node" presStyleLbl="node1" presStyleIdx="2" presStyleCnt="4" custScaleX="120673">
        <dgm:presLayoutVars>
          <dgm:bulletEnabled val="1"/>
        </dgm:presLayoutVars>
      </dgm:prSet>
      <dgm:spPr/>
    </dgm:pt>
    <dgm:pt modelId="{879011B0-145A-44B5-A961-C726185B5E80}" type="pres">
      <dgm:prSet presAssocID="{2F42A375-643F-4000-99D2-B9185A1CBC57}" presName="spNode" presStyleCnt="0"/>
      <dgm:spPr/>
    </dgm:pt>
    <dgm:pt modelId="{B5AB95F7-735C-4430-93FD-CCF976C5E509}" type="pres">
      <dgm:prSet presAssocID="{180AFF52-5A48-423C-A54F-4D1DF2EE4702}" presName="sibTrans" presStyleLbl="sibTrans1D1" presStyleIdx="2" presStyleCnt="4"/>
      <dgm:spPr/>
    </dgm:pt>
    <dgm:pt modelId="{E68727EE-F96D-419E-B08D-CE7B0D576420}" type="pres">
      <dgm:prSet presAssocID="{41EE87F7-B434-410A-A99B-BB3CCB59ADA1}" presName="node" presStyleLbl="node1" presStyleIdx="3" presStyleCnt="4" custScaleX="120673">
        <dgm:presLayoutVars>
          <dgm:bulletEnabled val="1"/>
        </dgm:presLayoutVars>
      </dgm:prSet>
      <dgm:spPr/>
    </dgm:pt>
    <dgm:pt modelId="{80C1EC04-8CDF-4768-A396-BB824791E317}" type="pres">
      <dgm:prSet presAssocID="{41EE87F7-B434-410A-A99B-BB3CCB59ADA1}" presName="spNode" presStyleCnt="0"/>
      <dgm:spPr/>
    </dgm:pt>
    <dgm:pt modelId="{FD69D2FE-2907-4309-BDCD-2DAFAD4A207B}" type="pres">
      <dgm:prSet presAssocID="{F74208E6-BA49-4197-9F90-61CD96970624}" presName="sibTrans" presStyleLbl="sibTrans1D1" presStyleIdx="3" presStyleCnt="4"/>
      <dgm:spPr/>
    </dgm:pt>
  </dgm:ptLst>
  <dgm:cxnLst>
    <dgm:cxn modelId="{C40D6427-354A-4B81-B572-F4626C3C23F4}" type="presOf" srcId="{180AFF52-5A48-423C-A54F-4D1DF2EE4702}" destId="{B5AB95F7-735C-4430-93FD-CCF976C5E509}" srcOrd="0" destOrd="0" presId="urn:microsoft.com/office/officeart/2005/8/layout/cycle6"/>
    <dgm:cxn modelId="{0251D53A-3B8E-434A-87AC-EA9D678DE77C}" type="presOf" srcId="{2F42A375-643F-4000-99D2-B9185A1CBC57}" destId="{ABD5B0CC-5024-42F9-B1C7-4D4F0198D4FA}" srcOrd="0" destOrd="0" presId="urn:microsoft.com/office/officeart/2005/8/layout/cycle6"/>
    <dgm:cxn modelId="{099C4860-E1CE-4536-B632-0F91BCC3771B}" srcId="{17152E1F-9D94-4E4F-B382-BA5C5934C5B5}" destId="{7A60066B-8443-4713-AF3C-FD604F93B85F}" srcOrd="1" destOrd="0" parTransId="{FE929578-DDD3-422B-AE76-EDFE6A4D5F9F}" sibTransId="{A5EB0F06-DA20-4FD4-AF5F-345F03DFA5CE}"/>
    <dgm:cxn modelId="{B762BC44-8A93-4D62-A429-E18FBD2E05CC}" type="presOf" srcId="{F74208E6-BA49-4197-9F90-61CD96970624}" destId="{FD69D2FE-2907-4309-BDCD-2DAFAD4A207B}" srcOrd="0" destOrd="0" presId="urn:microsoft.com/office/officeart/2005/8/layout/cycle6"/>
    <dgm:cxn modelId="{33ECC767-AADC-4935-9F4B-90CABCF30558}" srcId="{17152E1F-9D94-4E4F-B382-BA5C5934C5B5}" destId="{2F42A375-643F-4000-99D2-B9185A1CBC57}" srcOrd="2" destOrd="0" parTransId="{DB9031FE-9F45-4285-80C9-3A94FB04E750}" sibTransId="{180AFF52-5A48-423C-A54F-4D1DF2EE4702}"/>
    <dgm:cxn modelId="{FACE5576-5286-4320-A123-B6E5F01EF91F}" type="presOf" srcId="{A5EB0F06-DA20-4FD4-AF5F-345F03DFA5CE}" destId="{6448E03C-4DAE-4DC2-9A5D-605955446237}" srcOrd="0" destOrd="0" presId="urn:microsoft.com/office/officeart/2005/8/layout/cycle6"/>
    <dgm:cxn modelId="{73ED9D82-E116-429D-A1C3-055CBA0F0FC5}" type="presOf" srcId="{7A60066B-8443-4713-AF3C-FD604F93B85F}" destId="{7434877A-200A-448A-BACB-482359F8CD75}" srcOrd="0" destOrd="0" presId="urn:microsoft.com/office/officeart/2005/8/layout/cycle6"/>
    <dgm:cxn modelId="{A542A585-E8C5-4010-8F44-D355F9D1137F}" srcId="{17152E1F-9D94-4E4F-B382-BA5C5934C5B5}" destId="{5A3B495D-BDE5-4689-B1BE-42C42407961A}" srcOrd="0" destOrd="0" parTransId="{025BCA70-B765-4050-816E-774CDF0D9863}" sibTransId="{2D56553C-9F12-4A9F-857E-3EE52053BAB8}"/>
    <dgm:cxn modelId="{AD010E89-BDF1-48A2-99F4-03395B4A7425}" type="presOf" srcId="{17152E1F-9D94-4E4F-B382-BA5C5934C5B5}" destId="{85D5D787-1E2A-493B-8AD1-CB08BBE5EF83}" srcOrd="0" destOrd="0" presId="urn:microsoft.com/office/officeart/2005/8/layout/cycle6"/>
    <dgm:cxn modelId="{B11CF58D-6B9C-4624-A0A4-EF034AAF0584}" type="presOf" srcId="{5A3B495D-BDE5-4689-B1BE-42C42407961A}" destId="{45A7A3FF-7086-4E3C-990C-307E394D74C6}" srcOrd="0" destOrd="0" presId="urn:microsoft.com/office/officeart/2005/8/layout/cycle6"/>
    <dgm:cxn modelId="{C0FA49B0-0E2E-4CCE-9E46-F6ED854DF945}" srcId="{17152E1F-9D94-4E4F-B382-BA5C5934C5B5}" destId="{41EE87F7-B434-410A-A99B-BB3CCB59ADA1}" srcOrd="3" destOrd="0" parTransId="{DE7A8F1E-B475-4D25-8961-E646C3AB0BB5}" sibTransId="{F74208E6-BA49-4197-9F90-61CD96970624}"/>
    <dgm:cxn modelId="{BF8CBFBE-31EB-49E2-8FCB-963246A9C0C7}" type="presOf" srcId="{2D56553C-9F12-4A9F-857E-3EE52053BAB8}" destId="{C0101AEA-C0F2-402B-9EA3-0675175DF4FF}" srcOrd="0" destOrd="0" presId="urn:microsoft.com/office/officeart/2005/8/layout/cycle6"/>
    <dgm:cxn modelId="{A305EFF0-BBCA-4128-8414-360354DAF4C5}" type="presOf" srcId="{41EE87F7-B434-410A-A99B-BB3CCB59ADA1}" destId="{E68727EE-F96D-419E-B08D-CE7B0D576420}" srcOrd="0" destOrd="0" presId="urn:microsoft.com/office/officeart/2005/8/layout/cycle6"/>
    <dgm:cxn modelId="{A5F449FB-A08A-4DF6-9615-32BCD9E3A8CE}" type="presParOf" srcId="{85D5D787-1E2A-493B-8AD1-CB08BBE5EF83}" destId="{45A7A3FF-7086-4E3C-990C-307E394D74C6}" srcOrd="0" destOrd="0" presId="urn:microsoft.com/office/officeart/2005/8/layout/cycle6"/>
    <dgm:cxn modelId="{BA0B6019-978F-4C96-95D4-F3B15FFA22C1}" type="presParOf" srcId="{85D5D787-1E2A-493B-8AD1-CB08BBE5EF83}" destId="{F0C75F50-CD04-480E-A801-F3BE89BFC79A}" srcOrd="1" destOrd="0" presId="urn:microsoft.com/office/officeart/2005/8/layout/cycle6"/>
    <dgm:cxn modelId="{8F660E32-DFAE-45BD-A454-88E935B40DC5}" type="presParOf" srcId="{85D5D787-1E2A-493B-8AD1-CB08BBE5EF83}" destId="{C0101AEA-C0F2-402B-9EA3-0675175DF4FF}" srcOrd="2" destOrd="0" presId="urn:microsoft.com/office/officeart/2005/8/layout/cycle6"/>
    <dgm:cxn modelId="{083706E6-93A1-46B6-BA76-DDD118A472A4}" type="presParOf" srcId="{85D5D787-1E2A-493B-8AD1-CB08BBE5EF83}" destId="{7434877A-200A-448A-BACB-482359F8CD75}" srcOrd="3" destOrd="0" presId="urn:microsoft.com/office/officeart/2005/8/layout/cycle6"/>
    <dgm:cxn modelId="{0386107B-D187-4EF6-BC09-D3404419D403}" type="presParOf" srcId="{85D5D787-1E2A-493B-8AD1-CB08BBE5EF83}" destId="{72F4E3B7-3B6E-4B2E-A8F6-726082FF6067}" srcOrd="4" destOrd="0" presId="urn:microsoft.com/office/officeart/2005/8/layout/cycle6"/>
    <dgm:cxn modelId="{887B6B31-3DB5-4F5E-AA52-32A33F3D6873}" type="presParOf" srcId="{85D5D787-1E2A-493B-8AD1-CB08BBE5EF83}" destId="{6448E03C-4DAE-4DC2-9A5D-605955446237}" srcOrd="5" destOrd="0" presId="urn:microsoft.com/office/officeart/2005/8/layout/cycle6"/>
    <dgm:cxn modelId="{C676376E-93D2-4345-BEFC-6211437BC7C9}" type="presParOf" srcId="{85D5D787-1E2A-493B-8AD1-CB08BBE5EF83}" destId="{ABD5B0CC-5024-42F9-B1C7-4D4F0198D4FA}" srcOrd="6" destOrd="0" presId="urn:microsoft.com/office/officeart/2005/8/layout/cycle6"/>
    <dgm:cxn modelId="{081B8D18-4B25-4216-8E21-771E5253959A}" type="presParOf" srcId="{85D5D787-1E2A-493B-8AD1-CB08BBE5EF83}" destId="{879011B0-145A-44B5-A961-C726185B5E80}" srcOrd="7" destOrd="0" presId="urn:microsoft.com/office/officeart/2005/8/layout/cycle6"/>
    <dgm:cxn modelId="{BA0EBCE5-440C-4C30-BFE4-C92AFC8FF436}" type="presParOf" srcId="{85D5D787-1E2A-493B-8AD1-CB08BBE5EF83}" destId="{B5AB95F7-735C-4430-93FD-CCF976C5E509}" srcOrd="8" destOrd="0" presId="urn:microsoft.com/office/officeart/2005/8/layout/cycle6"/>
    <dgm:cxn modelId="{34539BC0-62FF-47CA-8061-C62C4833E661}" type="presParOf" srcId="{85D5D787-1E2A-493B-8AD1-CB08BBE5EF83}" destId="{E68727EE-F96D-419E-B08D-CE7B0D576420}" srcOrd="9" destOrd="0" presId="urn:microsoft.com/office/officeart/2005/8/layout/cycle6"/>
    <dgm:cxn modelId="{C62628D5-3BB4-4AEB-B5AA-C62A31204AAA}" type="presParOf" srcId="{85D5D787-1E2A-493B-8AD1-CB08BBE5EF83}" destId="{80C1EC04-8CDF-4768-A396-BB824791E317}" srcOrd="10" destOrd="0" presId="urn:microsoft.com/office/officeart/2005/8/layout/cycle6"/>
    <dgm:cxn modelId="{998073E0-C861-4184-B89B-2442BAE39A37}" type="presParOf" srcId="{85D5D787-1E2A-493B-8AD1-CB08BBE5EF83}" destId="{FD69D2FE-2907-4309-BDCD-2DAFAD4A207B}" srcOrd="11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DC4829D2-DD07-4C5A-B207-370C5F37F70B}" type="doc">
      <dgm:prSet loTypeId="urn:microsoft.com/office/officeart/2005/8/layout/lProcess3" loCatId="process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E35A9C8-5E51-4341-A645-5C70B3126C16}">
      <dgm:prSet phldrT="[Text]" custT="1"/>
      <dgm:spPr/>
      <dgm:t>
        <a:bodyPr/>
        <a:lstStyle/>
        <a:p>
          <a:pPr rtl="1"/>
          <a:r>
            <a:rPr lang="fa-IR" sz="1800" b="1" dirty="0">
              <a:cs typeface="B Nazanin" panose="00000400000000000000" pitchFamily="2" charset="-78"/>
            </a:rPr>
            <a:t>هر یک درصد افزایش سهم ترانزیت</a:t>
          </a:r>
          <a:endParaRPr lang="en-US" sz="1800" dirty="0"/>
        </a:p>
      </dgm:t>
    </dgm:pt>
    <dgm:pt modelId="{025064C9-33F5-49D0-AE5E-E973E2E899B9}" type="parTrans" cxnId="{D2F17CDC-0C7C-427D-9D54-CE55CC885EF4}">
      <dgm:prSet/>
      <dgm:spPr/>
      <dgm:t>
        <a:bodyPr/>
        <a:lstStyle/>
        <a:p>
          <a:endParaRPr lang="en-US" sz="1800"/>
        </a:p>
      </dgm:t>
    </dgm:pt>
    <dgm:pt modelId="{61D6AAFF-B29A-4267-8A4D-0B992B683B78}" type="sibTrans" cxnId="{D2F17CDC-0C7C-427D-9D54-CE55CC885EF4}">
      <dgm:prSet/>
      <dgm:spPr/>
      <dgm:t>
        <a:bodyPr/>
        <a:lstStyle/>
        <a:p>
          <a:endParaRPr lang="en-US" sz="1800"/>
        </a:p>
      </dgm:t>
    </dgm:pt>
    <dgm:pt modelId="{591E00D8-D8E8-448A-86E0-13647F4ABC56}">
      <dgm:prSet phldrT="[Text]" custT="1"/>
      <dgm:spPr/>
      <dgm:t>
        <a:bodyPr/>
        <a:lstStyle/>
        <a:p>
          <a:pPr rtl="1"/>
          <a:r>
            <a:rPr lang="fa-IR" sz="1800" b="1" dirty="0">
              <a:cs typeface="B Nazanin" panose="00000400000000000000" pitchFamily="2" charset="-78"/>
            </a:rPr>
            <a:t>3 درصد رشد </a:t>
          </a:r>
          <a:r>
            <a:rPr lang="en-US" sz="1800" b="1" dirty="0">
              <a:cs typeface="B Nazanin" panose="00000400000000000000" pitchFamily="2" charset="-78"/>
            </a:rPr>
            <a:t>GDP</a:t>
          </a:r>
          <a:r>
            <a:rPr lang="fa-IR" sz="1800" b="1" dirty="0">
              <a:cs typeface="B Nazanin" panose="00000400000000000000" pitchFamily="2" charset="-78"/>
            </a:rPr>
            <a:t> غیر نفتی</a:t>
          </a:r>
          <a:endParaRPr lang="en-US" sz="1800" dirty="0"/>
        </a:p>
      </dgm:t>
    </dgm:pt>
    <dgm:pt modelId="{D32DC738-F6B3-43FF-9C89-21B191E95D5B}" type="parTrans" cxnId="{9530D960-BDF9-4822-A6C8-E6AFED9D09CF}">
      <dgm:prSet/>
      <dgm:spPr/>
      <dgm:t>
        <a:bodyPr/>
        <a:lstStyle/>
        <a:p>
          <a:endParaRPr lang="en-US" sz="1800"/>
        </a:p>
      </dgm:t>
    </dgm:pt>
    <dgm:pt modelId="{7D34B259-6974-4E0A-A41B-202790F51128}" type="sibTrans" cxnId="{9530D960-BDF9-4822-A6C8-E6AFED9D09CF}">
      <dgm:prSet/>
      <dgm:spPr/>
      <dgm:t>
        <a:bodyPr/>
        <a:lstStyle/>
        <a:p>
          <a:endParaRPr lang="en-US" sz="1800"/>
        </a:p>
      </dgm:t>
    </dgm:pt>
    <dgm:pt modelId="{E93897A2-8674-4C5E-912D-6AB117AF8A4D}">
      <dgm:prSet phldrT="[Text]" custT="1"/>
      <dgm:spPr/>
      <dgm:t>
        <a:bodyPr spcFirstLastPara="0" vert="horz" wrap="square" lIns="22860" tIns="11430" rIns="0" bIns="11430" numCol="1" spcCol="1270" anchor="ctr" anchorCtr="0"/>
        <a:lstStyle/>
        <a:p>
          <a:pPr marL="0" lvl="0" indent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1800" b="1" kern="1200">
              <a:latin typeface="Rockwell" panose="02060603020205020403"/>
              <a:ea typeface="+mn-ea"/>
              <a:cs typeface="B Nazanin" panose="00000400000000000000" pitchFamily="2" charset="-78"/>
            </a:rPr>
            <a:t>جذب سرمایه لجستیکی ۲ تا ۳ برابر</a:t>
          </a:r>
          <a:endParaRPr lang="en-US" sz="1800" b="1" kern="1200" dirty="0">
            <a:latin typeface="Rockwell" panose="02060603020205020403"/>
            <a:ea typeface="+mn-ea"/>
            <a:cs typeface="B Nazanin" panose="00000400000000000000" pitchFamily="2" charset="-78"/>
          </a:endParaRPr>
        </a:p>
      </dgm:t>
    </dgm:pt>
    <dgm:pt modelId="{AC909B5E-2079-482F-9636-1D576DC3B743}" type="sibTrans" cxnId="{8072E6C3-8BC8-4752-BA78-7888B5004DD8}">
      <dgm:prSet/>
      <dgm:spPr/>
      <dgm:t>
        <a:bodyPr/>
        <a:lstStyle/>
        <a:p>
          <a:endParaRPr lang="en-US" sz="1800"/>
        </a:p>
      </dgm:t>
    </dgm:pt>
    <dgm:pt modelId="{759D37CA-0A47-4C76-8698-4DF44571A679}" type="parTrans" cxnId="{8072E6C3-8BC8-4752-BA78-7888B5004DD8}">
      <dgm:prSet/>
      <dgm:spPr/>
      <dgm:t>
        <a:bodyPr/>
        <a:lstStyle/>
        <a:p>
          <a:endParaRPr lang="en-US" sz="1800"/>
        </a:p>
      </dgm:t>
    </dgm:pt>
    <dgm:pt modelId="{FE83739C-8B98-4C70-82F7-6A92A8D32CA2}">
      <dgm:prSet phldrT="[Text]" custT="1"/>
      <dgm:spPr/>
      <dgm:t>
        <a:bodyPr spcFirstLastPara="0" vert="horz" wrap="square" lIns="22860" tIns="11430" rIns="0" bIns="11430" numCol="1" spcCol="1270" anchor="ctr" anchorCtr="0"/>
        <a:lstStyle/>
        <a:p>
          <a:pPr marL="0" lvl="0" indent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1800" b="1" kern="1200" dirty="0">
              <a:latin typeface="Rockwell" panose="02060603020205020403"/>
              <a:ea typeface="+mn-ea"/>
              <a:cs typeface="B Nazanin" panose="00000400000000000000" pitchFamily="2" charset="-78"/>
            </a:rPr>
            <a:t>کشورهای با</a:t>
          </a:r>
        </a:p>
        <a:p>
          <a:pPr marL="0" lvl="0" indent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1800" b="1" kern="1200" dirty="0">
              <a:latin typeface="Rockwell" panose="02060603020205020403"/>
              <a:ea typeface="+mn-ea"/>
              <a:cs typeface="B Nazanin" panose="00000400000000000000" pitchFamily="2" charset="-78"/>
            </a:rPr>
            <a:t> </a:t>
          </a:r>
          <a:r>
            <a:rPr lang="en-US" sz="1800" b="1" kern="1200" dirty="0">
              <a:latin typeface="Rockwell" panose="02060603020205020403"/>
              <a:ea typeface="+mn-ea"/>
              <a:cs typeface="B Nazanin" panose="00000400000000000000" pitchFamily="2" charset="-78"/>
            </a:rPr>
            <a:t>LPI </a:t>
          </a:r>
          <a:r>
            <a:rPr lang="en-US" sz="1800" b="1" kern="1200">
              <a:latin typeface="Rockwell" panose="02060603020205020403"/>
              <a:ea typeface="+mn-ea"/>
              <a:cs typeface="B Nazanin" panose="00000400000000000000" pitchFamily="2" charset="-78"/>
            </a:rPr>
            <a:t>&gt; 3.5 </a:t>
          </a:r>
          <a:endParaRPr lang="en-US" sz="1800" b="1" kern="1200" dirty="0">
            <a:latin typeface="Rockwell" panose="02060603020205020403"/>
            <a:ea typeface="+mn-ea"/>
            <a:cs typeface="B Nazanin" panose="00000400000000000000" pitchFamily="2" charset="-78"/>
          </a:endParaRPr>
        </a:p>
      </dgm:t>
    </dgm:pt>
    <dgm:pt modelId="{E378987A-7D35-4483-BD52-42290C457501}" type="sibTrans" cxnId="{22513E75-CC16-4A9D-8CB3-FB493807824C}">
      <dgm:prSet/>
      <dgm:spPr/>
      <dgm:t>
        <a:bodyPr/>
        <a:lstStyle/>
        <a:p>
          <a:endParaRPr lang="en-US" sz="1800"/>
        </a:p>
      </dgm:t>
    </dgm:pt>
    <dgm:pt modelId="{5B2ABB5A-219C-4407-B659-4FC768842146}" type="parTrans" cxnId="{22513E75-CC16-4A9D-8CB3-FB493807824C}">
      <dgm:prSet/>
      <dgm:spPr/>
      <dgm:t>
        <a:bodyPr/>
        <a:lstStyle/>
        <a:p>
          <a:endParaRPr lang="en-US" sz="1800"/>
        </a:p>
      </dgm:t>
    </dgm:pt>
    <dgm:pt modelId="{44BA8284-071B-45E9-85C0-57DEDB62C056}" type="pres">
      <dgm:prSet presAssocID="{DC4829D2-DD07-4C5A-B207-370C5F37F70B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9699B591-89E7-4CE7-9C06-15C1D0CD4407}" type="pres">
      <dgm:prSet presAssocID="{EE35A9C8-5E51-4341-A645-5C70B3126C16}" presName="horFlow" presStyleCnt="0"/>
      <dgm:spPr/>
    </dgm:pt>
    <dgm:pt modelId="{1D622CF7-84F0-44EF-B14D-3E8282F3332B}" type="pres">
      <dgm:prSet presAssocID="{EE35A9C8-5E51-4341-A645-5C70B3126C16}" presName="bigChev" presStyleLbl="node1" presStyleIdx="0" presStyleCnt="2"/>
      <dgm:spPr/>
    </dgm:pt>
    <dgm:pt modelId="{E442593B-AB15-40F6-9A98-E04F93BA3C9C}" type="pres">
      <dgm:prSet presAssocID="{D32DC738-F6B3-43FF-9C89-21B191E95D5B}" presName="parTrans" presStyleCnt="0"/>
      <dgm:spPr/>
    </dgm:pt>
    <dgm:pt modelId="{326B7C94-1349-43A1-AB86-8EBC7CC72188}" type="pres">
      <dgm:prSet presAssocID="{591E00D8-D8E8-448A-86E0-13647F4ABC56}" presName="node" presStyleLbl="alignAccFollowNode1" presStyleIdx="0" presStyleCnt="2">
        <dgm:presLayoutVars>
          <dgm:bulletEnabled val="1"/>
        </dgm:presLayoutVars>
      </dgm:prSet>
      <dgm:spPr/>
    </dgm:pt>
    <dgm:pt modelId="{663380B6-4E63-4F04-8D59-F5CBA14E23EF}" type="pres">
      <dgm:prSet presAssocID="{EE35A9C8-5E51-4341-A645-5C70B3126C16}" presName="vSp" presStyleCnt="0"/>
      <dgm:spPr/>
    </dgm:pt>
    <dgm:pt modelId="{5B00806B-F9ED-4C22-AC3A-9AFCD0B7E520}" type="pres">
      <dgm:prSet presAssocID="{FE83739C-8B98-4C70-82F7-6A92A8D32CA2}" presName="horFlow" presStyleCnt="0"/>
      <dgm:spPr/>
    </dgm:pt>
    <dgm:pt modelId="{A87C3067-120B-4679-8D58-EB64F5BF73A1}" type="pres">
      <dgm:prSet presAssocID="{FE83739C-8B98-4C70-82F7-6A92A8D32CA2}" presName="bigChev" presStyleLbl="node1" presStyleIdx="1" presStyleCnt="2"/>
      <dgm:spPr>
        <a:xfrm>
          <a:off x="1339" y="1710004"/>
          <a:ext cx="2687835" cy="1075134"/>
        </a:xfrm>
        <a:prstGeom prst="chevron">
          <a:avLst/>
        </a:prstGeom>
      </dgm:spPr>
    </dgm:pt>
    <dgm:pt modelId="{C5F1A41D-355D-4B34-A865-3928E74FD64C}" type="pres">
      <dgm:prSet presAssocID="{759D37CA-0A47-4C76-8698-4DF44571A679}" presName="parTrans" presStyleCnt="0"/>
      <dgm:spPr/>
    </dgm:pt>
    <dgm:pt modelId="{AD4568E4-6DAA-4B68-AD4B-3A07E095A39D}" type="pres">
      <dgm:prSet presAssocID="{E93897A2-8674-4C5E-912D-6AB117AF8A4D}" presName="node" presStyleLbl="alignAccFollowNode1" presStyleIdx="1" presStyleCnt="2">
        <dgm:presLayoutVars>
          <dgm:bulletEnabled val="1"/>
        </dgm:presLayoutVars>
      </dgm:prSet>
      <dgm:spPr>
        <a:xfrm>
          <a:off x="2339756" y="1801390"/>
          <a:ext cx="2230903" cy="892361"/>
        </a:xfrm>
        <a:prstGeom prst="chevron">
          <a:avLst/>
        </a:prstGeom>
      </dgm:spPr>
    </dgm:pt>
  </dgm:ptLst>
  <dgm:cxnLst>
    <dgm:cxn modelId="{9530D960-BDF9-4822-A6C8-E6AFED9D09CF}" srcId="{EE35A9C8-5E51-4341-A645-5C70B3126C16}" destId="{591E00D8-D8E8-448A-86E0-13647F4ABC56}" srcOrd="0" destOrd="0" parTransId="{D32DC738-F6B3-43FF-9C89-21B191E95D5B}" sibTransId="{7D34B259-6974-4E0A-A41B-202790F51128}"/>
    <dgm:cxn modelId="{DD1A7771-F064-4773-886C-C8FAA25FB8A4}" type="presOf" srcId="{591E00D8-D8E8-448A-86E0-13647F4ABC56}" destId="{326B7C94-1349-43A1-AB86-8EBC7CC72188}" srcOrd="0" destOrd="0" presId="urn:microsoft.com/office/officeart/2005/8/layout/lProcess3"/>
    <dgm:cxn modelId="{F8384672-374A-442F-B7EC-F74D083623B0}" type="presOf" srcId="{FE83739C-8B98-4C70-82F7-6A92A8D32CA2}" destId="{A87C3067-120B-4679-8D58-EB64F5BF73A1}" srcOrd="0" destOrd="0" presId="urn:microsoft.com/office/officeart/2005/8/layout/lProcess3"/>
    <dgm:cxn modelId="{22513E75-CC16-4A9D-8CB3-FB493807824C}" srcId="{DC4829D2-DD07-4C5A-B207-370C5F37F70B}" destId="{FE83739C-8B98-4C70-82F7-6A92A8D32CA2}" srcOrd="1" destOrd="0" parTransId="{5B2ABB5A-219C-4407-B659-4FC768842146}" sibTransId="{E378987A-7D35-4483-BD52-42290C457501}"/>
    <dgm:cxn modelId="{27E18FB2-D909-4D99-A99C-13F13284305A}" type="presOf" srcId="{E93897A2-8674-4C5E-912D-6AB117AF8A4D}" destId="{AD4568E4-6DAA-4B68-AD4B-3A07E095A39D}" srcOrd="0" destOrd="0" presId="urn:microsoft.com/office/officeart/2005/8/layout/lProcess3"/>
    <dgm:cxn modelId="{30D7EBBA-9BD2-4B69-ACE5-9DAA2EA751C4}" type="presOf" srcId="{EE35A9C8-5E51-4341-A645-5C70B3126C16}" destId="{1D622CF7-84F0-44EF-B14D-3E8282F3332B}" srcOrd="0" destOrd="0" presId="urn:microsoft.com/office/officeart/2005/8/layout/lProcess3"/>
    <dgm:cxn modelId="{8072E6C3-8BC8-4752-BA78-7888B5004DD8}" srcId="{FE83739C-8B98-4C70-82F7-6A92A8D32CA2}" destId="{E93897A2-8674-4C5E-912D-6AB117AF8A4D}" srcOrd="0" destOrd="0" parTransId="{759D37CA-0A47-4C76-8698-4DF44571A679}" sibTransId="{AC909B5E-2079-482F-9636-1D576DC3B743}"/>
    <dgm:cxn modelId="{D2F17CDC-0C7C-427D-9D54-CE55CC885EF4}" srcId="{DC4829D2-DD07-4C5A-B207-370C5F37F70B}" destId="{EE35A9C8-5E51-4341-A645-5C70B3126C16}" srcOrd="0" destOrd="0" parTransId="{025064C9-33F5-49D0-AE5E-E973E2E899B9}" sibTransId="{61D6AAFF-B29A-4267-8A4D-0B992B683B78}"/>
    <dgm:cxn modelId="{BB6EA6E7-A2C4-4661-BFEB-6725C0FF3D63}" type="presOf" srcId="{DC4829D2-DD07-4C5A-B207-370C5F37F70B}" destId="{44BA8284-071B-45E9-85C0-57DEDB62C056}" srcOrd="0" destOrd="0" presId="urn:microsoft.com/office/officeart/2005/8/layout/lProcess3"/>
    <dgm:cxn modelId="{7358A023-E475-4250-A3FC-A189D37C9BB6}" type="presParOf" srcId="{44BA8284-071B-45E9-85C0-57DEDB62C056}" destId="{9699B591-89E7-4CE7-9C06-15C1D0CD4407}" srcOrd="0" destOrd="0" presId="urn:microsoft.com/office/officeart/2005/8/layout/lProcess3"/>
    <dgm:cxn modelId="{8271E7DE-EDDB-4FE5-A646-E4699DD09A16}" type="presParOf" srcId="{9699B591-89E7-4CE7-9C06-15C1D0CD4407}" destId="{1D622CF7-84F0-44EF-B14D-3E8282F3332B}" srcOrd="0" destOrd="0" presId="urn:microsoft.com/office/officeart/2005/8/layout/lProcess3"/>
    <dgm:cxn modelId="{B6425F52-10F7-4440-88F7-689C7ABD3885}" type="presParOf" srcId="{9699B591-89E7-4CE7-9C06-15C1D0CD4407}" destId="{E442593B-AB15-40F6-9A98-E04F93BA3C9C}" srcOrd="1" destOrd="0" presId="urn:microsoft.com/office/officeart/2005/8/layout/lProcess3"/>
    <dgm:cxn modelId="{069AD7C0-A7D7-4BAC-BFC2-E45FCC4638A4}" type="presParOf" srcId="{9699B591-89E7-4CE7-9C06-15C1D0CD4407}" destId="{326B7C94-1349-43A1-AB86-8EBC7CC72188}" srcOrd="2" destOrd="0" presId="urn:microsoft.com/office/officeart/2005/8/layout/lProcess3"/>
    <dgm:cxn modelId="{C038DB0E-26CA-40FA-A148-4DB7F44C0F0F}" type="presParOf" srcId="{44BA8284-071B-45E9-85C0-57DEDB62C056}" destId="{663380B6-4E63-4F04-8D59-F5CBA14E23EF}" srcOrd="1" destOrd="0" presId="urn:microsoft.com/office/officeart/2005/8/layout/lProcess3"/>
    <dgm:cxn modelId="{1DA4B0EB-2EB8-4419-B49B-A639D35F601E}" type="presParOf" srcId="{44BA8284-071B-45E9-85C0-57DEDB62C056}" destId="{5B00806B-F9ED-4C22-AC3A-9AFCD0B7E520}" srcOrd="2" destOrd="0" presId="urn:microsoft.com/office/officeart/2005/8/layout/lProcess3"/>
    <dgm:cxn modelId="{B7C42147-2444-4D70-B348-47291A0AE5FD}" type="presParOf" srcId="{5B00806B-F9ED-4C22-AC3A-9AFCD0B7E520}" destId="{A87C3067-120B-4679-8D58-EB64F5BF73A1}" srcOrd="0" destOrd="0" presId="urn:microsoft.com/office/officeart/2005/8/layout/lProcess3"/>
    <dgm:cxn modelId="{A0B88302-1C41-431A-A04F-5FFA7C5F3886}" type="presParOf" srcId="{5B00806B-F9ED-4C22-AC3A-9AFCD0B7E520}" destId="{C5F1A41D-355D-4B34-A865-3928E74FD64C}" srcOrd="1" destOrd="0" presId="urn:microsoft.com/office/officeart/2005/8/layout/lProcess3"/>
    <dgm:cxn modelId="{1833BB77-57FC-4809-9410-BC6679CBECB2}" type="presParOf" srcId="{5B00806B-F9ED-4C22-AC3A-9AFCD0B7E520}" destId="{AD4568E4-6DAA-4B68-AD4B-3A07E095A39D}" srcOrd="2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C8F7700C-2EE9-4BDA-B0DA-34B9820772E8}" type="doc">
      <dgm:prSet loTypeId="urn:microsoft.com/office/officeart/2005/8/layout/chevron2" loCatId="process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en-US"/>
        </a:p>
      </dgm:t>
    </dgm:pt>
    <dgm:pt modelId="{5EA94772-6E12-41AC-8687-2B8FB5EC2FFD}">
      <dgm:prSet phldrT="[Text]"/>
      <dgm:spPr/>
      <dgm:t>
        <a:bodyPr/>
        <a:lstStyle/>
        <a:p>
          <a:pPr algn="ctr"/>
          <a:r>
            <a:rPr lang="fa-IR" dirty="0">
              <a:cs typeface="B Nazanin" panose="00000400000000000000" pitchFamily="2" charset="-78"/>
            </a:rPr>
            <a:t>فرض</a:t>
          </a:r>
          <a:endParaRPr lang="en-US" dirty="0">
            <a:cs typeface="B Nazanin" panose="00000400000000000000" pitchFamily="2" charset="-78"/>
          </a:endParaRPr>
        </a:p>
      </dgm:t>
    </dgm:pt>
    <dgm:pt modelId="{DE403663-F29E-446C-A1B5-E9FF432E2850}" type="parTrans" cxnId="{1753C3B7-AE7E-4DA0-960D-88967DE7B74B}">
      <dgm:prSet/>
      <dgm:spPr/>
      <dgm:t>
        <a:bodyPr/>
        <a:lstStyle/>
        <a:p>
          <a:pPr algn="ctr"/>
          <a:endParaRPr lang="en-US">
            <a:cs typeface="B Nazanin" panose="00000400000000000000" pitchFamily="2" charset="-78"/>
          </a:endParaRPr>
        </a:p>
      </dgm:t>
    </dgm:pt>
    <dgm:pt modelId="{8A2E9B9A-5CED-434A-8AC0-639E47AF9EF9}" type="sibTrans" cxnId="{1753C3B7-AE7E-4DA0-960D-88967DE7B74B}">
      <dgm:prSet/>
      <dgm:spPr/>
      <dgm:t>
        <a:bodyPr/>
        <a:lstStyle/>
        <a:p>
          <a:pPr algn="ctr"/>
          <a:endParaRPr lang="en-US">
            <a:cs typeface="B Nazanin" panose="00000400000000000000" pitchFamily="2" charset="-78"/>
          </a:endParaRPr>
        </a:p>
      </dgm:t>
    </dgm:pt>
    <dgm:pt modelId="{B03D907B-0EE4-4B7E-820B-D9E21E543886}">
      <dgm:prSet phldrT="[Text]"/>
      <dgm:spPr/>
      <dgm:t>
        <a:bodyPr/>
        <a:lstStyle/>
        <a:p>
          <a:pPr algn="r" rtl="1">
            <a:buNone/>
          </a:pPr>
          <a:r>
            <a:rPr lang="fa-IR" dirty="0">
              <a:cs typeface="B Nazanin" panose="00000400000000000000" pitchFamily="2" charset="-78"/>
            </a:rPr>
            <a:t>کاهش زمان رسوب از 10 روز به 4 روز</a:t>
          </a:r>
          <a:endParaRPr lang="en-US" dirty="0">
            <a:cs typeface="B Nazanin" panose="00000400000000000000" pitchFamily="2" charset="-78"/>
          </a:endParaRPr>
        </a:p>
      </dgm:t>
    </dgm:pt>
    <dgm:pt modelId="{D4C3B6C2-7232-40E7-AB51-B1CCD0787EE9}" type="parTrans" cxnId="{C73D50D4-2264-414F-8CAB-F4CB9B4D713E}">
      <dgm:prSet/>
      <dgm:spPr/>
      <dgm:t>
        <a:bodyPr/>
        <a:lstStyle/>
        <a:p>
          <a:pPr algn="ctr"/>
          <a:endParaRPr lang="en-US">
            <a:cs typeface="B Nazanin" panose="00000400000000000000" pitchFamily="2" charset="-78"/>
          </a:endParaRPr>
        </a:p>
      </dgm:t>
    </dgm:pt>
    <dgm:pt modelId="{80111B12-C769-43D7-B69A-50B77160B848}" type="sibTrans" cxnId="{C73D50D4-2264-414F-8CAB-F4CB9B4D713E}">
      <dgm:prSet/>
      <dgm:spPr/>
      <dgm:t>
        <a:bodyPr/>
        <a:lstStyle/>
        <a:p>
          <a:pPr algn="ctr"/>
          <a:endParaRPr lang="en-US">
            <a:cs typeface="B Nazanin" panose="00000400000000000000" pitchFamily="2" charset="-78"/>
          </a:endParaRPr>
        </a:p>
      </dgm:t>
    </dgm:pt>
    <dgm:pt modelId="{44FA681F-3000-45AE-A61A-E1446952E961}">
      <dgm:prSet phldrT="[Text]"/>
      <dgm:spPr/>
      <dgm:t>
        <a:bodyPr/>
        <a:lstStyle/>
        <a:p>
          <a:pPr algn="ctr"/>
          <a:r>
            <a:rPr lang="fa-IR" dirty="0">
              <a:cs typeface="B Nazanin" panose="00000400000000000000" pitchFamily="2" charset="-78"/>
            </a:rPr>
            <a:t>نتیجه</a:t>
          </a:r>
          <a:endParaRPr lang="en-US" dirty="0">
            <a:cs typeface="B Nazanin" panose="00000400000000000000" pitchFamily="2" charset="-78"/>
          </a:endParaRPr>
        </a:p>
      </dgm:t>
    </dgm:pt>
    <dgm:pt modelId="{0101F56F-446B-49BB-9451-A765C4072C2E}" type="parTrans" cxnId="{966FE3C7-3601-45EE-9594-FA24CE9B7065}">
      <dgm:prSet/>
      <dgm:spPr/>
      <dgm:t>
        <a:bodyPr/>
        <a:lstStyle/>
        <a:p>
          <a:pPr algn="ctr"/>
          <a:endParaRPr lang="en-US">
            <a:cs typeface="B Nazanin" panose="00000400000000000000" pitchFamily="2" charset="-78"/>
          </a:endParaRPr>
        </a:p>
      </dgm:t>
    </dgm:pt>
    <dgm:pt modelId="{63337527-7403-482F-867D-3CEE74F407F8}" type="sibTrans" cxnId="{966FE3C7-3601-45EE-9594-FA24CE9B7065}">
      <dgm:prSet/>
      <dgm:spPr/>
      <dgm:t>
        <a:bodyPr/>
        <a:lstStyle/>
        <a:p>
          <a:pPr algn="ctr"/>
          <a:endParaRPr lang="en-US">
            <a:cs typeface="B Nazanin" panose="00000400000000000000" pitchFamily="2" charset="-78"/>
          </a:endParaRPr>
        </a:p>
      </dgm:t>
    </dgm:pt>
    <dgm:pt modelId="{DD73F8F8-BFE5-4AE1-8FBD-E85DDA1853BC}">
      <dgm:prSet phldrT="[Text]"/>
      <dgm:spPr/>
      <dgm:t>
        <a:bodyPr/>
        <a:lstStyle/>
        <a:p>
          <a:pPr algn="r" rtl="1">
            <a:buFont typeface="Arial" panose="020B0604020202020204" pitchFamily="34" charset="0"/>
            <a:buChar char="•"/>
          </a:pPr>
          <a:r>
            <a:rPr lang="fa-IR" dirty="0">
              <a:cs typeface="B Nazanin" panose="00000400000000000000" pitchFamily="2" charset="-78"/>
            </a:rPr>
            <a:t>آزادسازی 6 روز</a:t>
          </a:r>
          <a:endParaRPr lang="en-US" dirty="0">
            <a:cs typeface="B Nazanin" panose="00000400000000000000" pitchFamily="2" charset="-78"/>
          </a:endParaRPr>
        </a:p>
      </dgm:t>
    </dgm:pt>
    <dgm:pt modelId="{6384CF3A-FAFA-4281-8614-EE48C1CAD80E}" type="parTrans" cxnId="{BFC8BB26-3C2A-4050-9700-319911A28AA8}">
      <dgm:prSet/>
      <dgm:spPr/>
      <dgm:t>
        <a:bodyPr/>
        <a:lstStyle/>
        <a:p>
          <a:pPr algn="ctr"/>
          <a:endParaRPr lang="en-US">
            <a:cs typeface="B Nazanin" panose="00000400000000000000" pitchFamily="2" charset="-78"/>
          </a:endParaRPr>
        </a:p>
      </dgm:t>
    </dgm:pt>
    <dgm:pt modelId="{90D05D13-72F1-44F4-8095-AF8AEA765220}" type="sibTrans" cxnId="{BFC8BB26-3C2A-4050-9700-319911A28AA8}">
      <dgm:prSet/>
      <dgm:spPr/>
      <dgm:t>
        <a:bodyPr/>
        <a:lstStyle/>
        <a:p>
          <a:pPr algn="ctr"/>
          <a:endParaRPr lang="en-US">
            <a:cs typeface="B Nazanin" panose="00000400000000000000" pitchFamily="2" charset="-78"/>
          </a:endParaRPr>
        </a:p>
      </dgm:t>
    </dgm:pt>
    <dgm:pt modelId="{0CB0642B-B463-454C-A713-E68CF960CA9E}">
      <dgm:prSet phldrT="[Text]"/>
      <dgm:spPr/>
      <dgm:t>
        <a:bodyPr/>
        <a:lstStyle/>
        <a:p>
          <a:pPr algn="r" rtl="1">
            <a:buFont typeface="Arial" panose="020B0604020202020204" pitchFamily="34" charset="0"/>
            <a:buChar char="•"/>
          </a:pPr>
          <a:r>
            <a:rPr lang="fa-IR" dirty="0">
              <a:cs typeface="B Nazanin" panose="00000400000000000000" pitchFamily="2" charset="-78"/>
            </a:rPr>
            <a:t>کاهش هزینه ملی: </a:t>
          </a:r>
          <a:r>
            <a:rPr lang="fa-IR">
              <a:cs typeface="B Nazanin" panose="00000400000000000000" pitchFamily="2" charset="-78"/>
            </a:rPr>
            <a:t>حدود </a:t>
          </a:r>
          <a:r>
            <a:rPr lang="fa-IR" b="1">
              <a:cs typeface="B Nazanin" panose="00000400000000000000" pitchFamily="2" charset="-78"/>
            </a:rPr>
            <a:t>1.2 </a:t>
          </a:r>
          <a:r>
            <a:rPr lang="fa-IR" b="1" dirty="0">
              <a:cs typeface="B Nazanin" panose="00000400000000000000" pitchFamily="2" charset="-78"/>
            </a:rPr>
            <a:t>میلیارد دلار/سال</a:t>
          </a:r>
          <a:endParaRPr lang="en-US" dirty="0">
            <a:cs typeface="B Nazanin" panose="00000400000000000000" pitchFamily="2" charset="-78"/>
          </a:endParaRPr>
        </a:p>
      </dgm:t>
    </dgm:pt>
    <dgm:pt modelId="{88B0AE1E-5551-4FAC-853F-346721080A8E}" type="parTrans" cxnId="{4B838D42-588A-463B-A0F7-E17339C4B913}">
      <dgm:prSet/>
      <dgm:spPr/>
      <dgm:t>
        <a:bodyPr/>
        <a:lstStyle/>
        <a:p>
          <a:pPr algn="ctr"/>
          <a:endParaRPr lang="en-US">
            <a:cs typeface="B Nazanin" panose="00000400000000000000" pitchFamily="2" charset="-78"/>
          </a:endParaRPr>
        </a:p>
      </dgm:t>
    </dgm:pt>
    <dgm:pt modelId="{4C84D6B0-533D-48EB-8259-1F5254B3313A}" type="sibTrans" cxnId="{4B838D42-588A-463B-A0F7-E17339C4B913}">
      <dgm:prSet/>
      <dgm:spPr/>
      <dgm:t>
        <a:bodyPr/>
        <a:lstStyle/>
        <a:p>
          <a:pPr algn="ctr"/>
          <a:endParaRPr lang="en-US">
            <a:cs typeface="B Nazanin" panose="00000400000000000000" pitchFamily="2" charset="-78"/>
          </a:endParaRPr>
        </a:p>
      </dgm:t>
    </dgm:pt>
    <dgm:pt modelId="{8BD92547-E9EA-4E2E-9C91-C78BF3EF5BDA}" type="pres">
      <dgm:prSet presAssocID="{C8F7700C-2EE9-4BDA-B0DA-34B9820772E8}" presName="linearFlow" presStyleCnt="0">
        <dgm:presLayoutVars>
          <dgm:dir/>
          <dgm:animLvl val="lvl"/>
          <dgm:resizeHandles val="exact"/>
        </dgm:presLayoutVars>
      </dgm:prSet>
      <dgm:spPr/>
    </dgm:pt>
    <dgm:pt modelId="{014C5D0C-2907-470E-842F-FC865DF749E0}" type="pres">
      <dgm:prSet presAssocID="{5EA94772-6E12-41AC-8687-2B8FB5EC2FFD}" presName="composite" presStyleCnt="0"/>
      <dgm:spPr/>
    </dgm:pt>
    <dgm:pt modelId="{F3C7943F-8D00-4B6E-B712-12CDAA899017}" type="pres">
      <dgm:prSet presAssocID="{5EA94772-6E12-41AC-8687-2B8FB5EC2FFD}" presName="parentText" presStyleLbl="alignNode1" presStyleIdx="0" presStyleCnt="2">
        <dgm:presLayoutVars>
          <dgm:chMax val="1"/>
          <dgm:bulletEnabled val="1"/>
        </dgm:presLayoutVars>
      </dgm:prSet>
      <dgm:spPr/>
    </dgm:pt>
    <dgm:pt modelId="{D3ABDF1A-2B09-48F7-9ACA-0AB886EC24FF}" type="pres">
      <dgm:prSet presAssocID="{5EA94772-6E12-41AC-8687-2B8FB5EC2FFD}" presName="descendantText" presStyleLbl="alignAcc1" presStyleIdx="0" presStyleCnt="2">
        <dgm:presLayoutVars>
          <dgm:bulletEnabled val="1"/>
        </dgm:presLayoutVars>
      </dgm:prSet>
      <dgm:spPr/>
    </dgm:pt>
    <dgm:pt modelId="{68EA2767-488D-4467-961E-7BEDCA05542C}" type="pres">
      <dgm:prSet presAssocID="{8A2E9B9A-5CED-434A-8AC0-639E47AF9EF9}" presName="sp" presStyleCnt="0"/>
      <dgm:spPr/>
    </dgm:pt>
    <dgm:pt modelId="{562F50AE-AEE3-4682-89BF-FECBA9FA1059}" type="pres">
      <dgm:prSet presAssocID="{44FA681F-3000-45AE-A61A-E1446952E961}" presName="composite" presStyleCnt="0"/>
      <dgm:spPr/>
    </dgm:pt>
    <dgm:pt modelId="{FC4AC267-871D-461E-9A9A-7CDAB3B2F091}" type="pres">
      <dgm:prSet presAssocID="{44FA681F-3000-45AE-A61A-E1446952E961}" presName="parentText" presStyleLbl="alignNode1" presStyleIdx="1" presStyleCnt="2">
        <dgm:presLayoutVars>
          <dgm:chMax val="1"/>
          <dgm:bulletEnabled val="1"/>
        </dgm:presLayoutVars>
      </dgm:prSet>
      <dgm:spPr/>
    </dgm:pt>
    <dgm:pt modelId="{B5FAC477-BEDF-432B-8166-D73602058081}" type="pres">
      <dgm:prSet presAssocID="{44FA681F-3000-45AE-A61A-E1446952E961}" presName="descendantText" presStyleLbl="alignAcc1" presStyleIdx="1" presStyleCnt="2">
        <dgm:presLayoutVars>
          <dgm:bulletEnabled val="1"/>
        </dgm:presLayoutVars>
      </dgm:prSet>
      <dgm:spPr/>
    </dgm:pt>
  </dgm:ptLst>
  <dgm:cxnLst>
    <dgm:cxn modelId="{BFC8BB26-3C2A-4050-9700-319911A28AA8}" srcId="{44FA681F-3000-45AE-A61A-E1446952E961}" destId="{DD73F8F8-BFE5-4AE1-8FBD-E85DDA1853BC}" srcOrd="0" destOrd="0" parTransId="{6384CF3A-FAFA-4281-8614-EE48C1CAD80E}" sibTransId="{90D05D13-72F1-44F4-8095-AF8AEA765220}"/>
    <dgm:cxn modelId="{9443B535-912E-4AEA-BDCA-4440FD224F5E}" type="presOf" srcId="{DD73F8F8-BFE5-4AE1-8FBD-E85DDA1853BC}" destId="{B5FAC477-BEDF-432B-8166-D73602058081}" srcOrd="0" destOrd="0" presId="urn:microsoft.com/office/officeart/2005/8/layout/chevron2"/>
    <dgm:cxn modelId="{4B838D42-588A-463B-A0F7-E17339C4B913}" srcId="{44FA681F-3000-45AE-A61A-E1446952E961}" destId="{0CB0642B-B463-454C-A713-E68CF960CA9E}" srcOrd="1" destOrd="0" parTransId="{88B0AE1E-5551-4FAC-853F-346721080A8E}" sibTransId="{4C84D6B0-533D-48EB-8259-1F5254B3313A}"/>
    <dgm:cxn modelId="{A617E84A-F27C-4988-9727-DB8236C4B4DF}" type="presOf" srcId="{B03D907B-0EE4-4B7E-820B-D9E21E543886}" destId="{D3ABDF1A-2B09-48F7-9ACA-0AB886EC24FF}" srcOrd="0" destOrd="0" presId="urn:microsoft.com/office/officeart/2005/8/layout/chevron2"/>
    <dgm:cxn modelId="{11EC82A1-238D-46B2-818D-CE56A5AF2107}" type="presOf" srcId="{0CB0642B-B463-454C-A713-E68CF960CA9E}" destId="{B5FAC477-BEDF-432B-8166-D73602058081}" srcOrd="0" destOrd="1" presId="urn:microsoft.com/office/officeart/2005/8/layout/chevron2"/>
    <dgm:cxn modelId="{C9C549B6-E8D0-44FB-9F4A-8D6C58FCF41D}" type="presOf" srcId="{44FA681F-3000-45AE-A61A-E1446952E961}" destId="{FC4AC267-871D-461E-9A9A-7CDAB3B2F091}" srcOrd="0" destOrd="0" presId="urn:microsoft.com/office/officeart/2005/8/layout/chevron2"/>
    <dgm:cxn modelId="{1753C3B7-AE7E-4DA0-960D-88967DE7B74B}" srcId="{C8F7700C-2EE9-4BDA-B0DA-34B9820772E8}" destId="{5EA94772-6E12-41AC-8687-2B8FB5EC2FFD}" srcOrd="0" destOrd="0" parTransId="{DE403663-F29E-446C-A1B5-E9FF432E2850}" sibTransId="{8A2E9B9A-5CED-434A-8AC0-639E47AF9EF9}"/>
    <dgm:cxn modelId="{966FE3C7-3601-45EE-9594-FA24CE9B7065}" srcId="{C8F7700C-2EE9-4BDA-B0DA-34B9820772E8}" destId="{44FA681F-3000-45AE-A61A-E1446952E961}" srcOrd="1" destOrd="0" parTransId="{0101F56F-446B-49BB-9451-A765C4072C2E}" sibTransId="{63337527-7403-482F-867D-3CEE74F407F8}"/>
    <dgm:cxn modelId="{596A19CB-76AD-46FD-B795-62190F84730E}" type="presOf" srcId="{C8F7700C-2EE9-4BDA-B0DA-34B9820772E8}" destId="{8BD92547-E9EA-4E2E-9C91-C78BF3EF5BDA}" srcOrd="0" destOrd="0" presId="urn:microsoft.com/office/officeart/2005/8/layout/chevron2"/>
    <dgm:cxn modelId="{C73D50D4-2264-414F-8CAB-F4CB9B4D713E}" srcId="{5EA94772-6E12-41AC-8687-2B8FB5EC2FFD}" destId="{B03D907B-0EE4-4B7E-820B-D9E21E543886}" srcOrd="0" destOrd="0" parTransId="{D4C3B6C2-7232-40E7-AB51-B1CCD0787EE9}" sibTransId="{80111B12-C769-43D7-B69A-50B77160B848}"/>
    <dgm:cxn modelId="{8F7772E4-F6AE-48EB-B811-F303AA6F8DBD}" type="presOf" srcId="{5EA94772-6E12-41AC-8687-2B8FB5EC2FFD}" destId="{F3C7943F-8D00-4B6E-B712-12CDAA899017}" srcOrd="0" destOrd="0" presId="urn:microsoft.com/office/officeart/2005/8/layout/chevron2"/>
    <dgm:cxn modelId="{2FE87AB5-9E75-40C3-BABB-0F88983CB755}" type="presParOf" srcId="{8BD92547-E9EA-4E2E-9C91-C78BF3EF5BDA}" destId="{014C5D0C-2907-470E-842F-FC865DF749E0}" srcOrd="0" destOrd="0" presId="urn:microsoft.com/office/officeart/2005/8/layout/chevron2"/>
    <dgm:cxn modelId="{B3572BD4-F1D7-45A1-B40E-112E5E3BAFA1}" type="presParOf" srcId="{014C5D0C-2907-470E-842F-FC865DF749E0}" destId="{F3C7943F-8D00-4B6E-B712-12CDAA899017}" srcOrd="0" destOrd="0" presId="urn:microsoft.com/office/officeart/2005/8/layout/chevron2"/>
    <dgm:cxn modelId="{6E77874D-B6F0-4B87-B3A3-ED42B5081D7A}" type="presParOf" srcId="{014C5D0C-2907-470E-842F-FC865DF749E0}" destId="{D3ABDF1A-2B09-48F7-9ACA-0AB886EC24FF}" srcOrd="1" destOrd="0" presId="urn:microsoft.com/office/officeart/2005/8/layout/chevron2"/>
    <dgm:cxn modelId="{B4BF0674-ADD1-48BE-8778-62BF2159EAEF}" type="presParOf" srcId="{8BD92547-E9EA-4E2E-9C91-C78BF3EF5BDA}" destId="{68EA2767-488D-4467-961E-7BEDCA05542C}" srcOrd="1" destOrd="0" presId="urn:microsoft.com/office/officeart/2005/8/layout/chevron2"/>
    <dgm:cxn modelId="{A9836C8B-1C0D-49C3-82F9-43AD6AEEA619}" type="presParOf" srcId="{8BD92547-E9EA-4E2E-9C91-C78BF3EF5BDA}" destId="{562F50AE-AEE3-4682-89BF-FECBA9FA1059}" srcOrd="2" destOrd="0" presId="urn:microsoft.com/office/officeart/2005/8/layout/chevron2"/>
    <dgm:cxn modelId="{9E8A7033-6721-434B-A349-362EE83B77D3}" type="presParOf" srcId="{562F50AE-AEE3-4682-89BF-FECBA9FA1059}" destId="{FC4AC267-871D-461E-9A9A-7CDAB3B2F091}" srcOrd="0" destOrd="0" presId="urn:microsoft.com/office/officeart/2005/8/layout/chevron2"/>
    <dgm:cxn modelId="{1BEF5AEA-05A2-43E3-9ECC-BED3CCD783E1}" type="presParOf" srcId="{562F50AE-AEE3-4682-89BF-FECBA9FA1059}" destId="{B5FAC477-BEDF-432B-8166-D73602058081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C8F7700C-2EE9-4BDA-B0DA-34B9820772E8}" type="doc">
      <dgm:prSet loTypeId="urn:microsoft.com/office/officeart/2005/8/layout/chevron2" loCatId="process" qsTypeId="urn:microsoft.com/office/officeart/2005/8/quickstyle/simple3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5EA94772-6E12-41AC-8687-2B8FB5EC2FFD}">
      <dgm:prSet phldrT="[Text]"/>
      <dgm:spPr/>
      <dgm:t>
        <a:bodyPr/>
        <a:lstStyle/>
        <a:p>
          <a:pPr algn="ctr"/>
          <a:r>
            <a:rPr lang="fa-IR" dirty="0">
              <a:cs typeface="B Nazanin" panose="00000400000000000000" pitchFamily="2" charset="-78"/>
            </a:rPr>
            <a:t>فرض</a:t>
          </a:r>
          <a:endParaRPr lang="en-US" dirty="0">
            <a:cs typeface="B Nazanin" panose="00000400000000000000" pitchFamily="2" charset="-78"/>
          </a:endParaRPr>
        </a:p>
      </dgm:t>
    </dgm:pt>
    <dgm:pt modelId="{DE403663-F29E-446C-A1B5-E9FF432E2850}" type="parTrans" cxnId="{1753C3B7-AE7E-4DA0-960D-88967DE7B74B}">
      <dgm:prSet/>
      <dgm:spPr/>
      <dgm:t>
        <a:bodyPr/>
        <a:lstStyle/>
        <a:p>
          <a:pPr algn="ctr"/>
          <a:endParaRPr lang="en-US">
            <a:cs typeface="B Nazanin" panose="00000400000000000000" pitchFamily="2" charset="-78"/>
          </a:endParaRPr>
        </a:p>
      </dgm:t>
    </dgm:pt>
    <dgm:pt modelId="{8A2E9B9A-5CED-434A-8AC0-639E47AF9EF9}" type="sibTrans" cxnId="{1753C3B7-AE7E-4DA0-960D-88967DE7B74B}">
      <dgm:prSet/>
      <dgm:spPr/>
      <dgm:t>
        <a:bodyPr/>
        <a:lstStyle/>
        <a:p>
          <a:pPr algn="ctr"/>
          <a:endParaRPr lang="en-US">
            <a:cs typeface="B Nazanin" panose="00000400000000000000" pitchFamily="2" charset="-78"/>
          </a:endParaRPr>
        </a:p>
      </dgm:t>
    </dgm:pt>
    <dgm:pt modelId="{B03D907B-0EE4-4B7E-820B-D9E21E543886}">
      <dgm:prSet phldrT="[Text]" custT="1"/>
      <dgm:spPr/>
      <dgm:t>
        <a:bodyPr/>
        <a:lstStyle/>
        <a:p>
          <a:pPr algn="r" rtl="1">
            <a:buNone/>
          </a:pPr>
          <a:r>
            <a:rPr lang="fa-IR" sz="1800" dirty="0">
              <a:cs typeface="B Nazanin" panose="00000400000000000000" pitchFamily="2" charset="-78"/>
            </a:rPr>
            <a:t>رسیدن به 48 ساعت</a:t>
          </a:r>
          <a:endParaRPr lang="en-US" sz="1800" dirty="0">
            <a:cs typeface="B Nazanin" panose="00000400000000000000" pitchFamily="2" charset="-78"/>
          </a:endParaRPr>
        </a:p>
      </dgm:t>
    </dgm:pt>
    <dgm:pt modelId="{D4C3B6C2-7232-40E7-AB51-B1CCD0787EE9}" type="parTrans" cxnId="{C73D50D4-2264-414F-8CAB-F4CB9B4D713E}">
      <dgm:prSet/>
      <dgm:spPr/>
      <dgm:t>
        <a:bodyPr/>
        <a:lstStyle/>
        <a:p>
          <a:pPr algn="ctr"/>
          <a:endParaRPr lang="en-US">
            <a:cs typeface="B Nazanin" panose="00000400000000000000" pitchFamily="2" charset="-78"/>
          </a:endParaRPr>
        </a:p>
      </dgm:t>
    </dgm:pt>
    <dgm:pt modelId="{80111B12-C769-43D7-B69A-50B77160B848}" type="sibTrans" cxnId="{C73D50D4-2264-414F-8CAB-F4CB9B4D713E}">
      <dgm:prSet/>
      <dgm:spPr/>
      <dgm:t>
        <a:bodyPr/>
        <a:lstStyle/>
        <a:p>
          <a:pPr algn="ctr"/>
          <a:endParaRPr lang="en-US">
            <a:cs typeface="B Nazanin" panose="00000400000000000000" pitchFamily="2" charset="-78"/>
          </a:endParaRPr>
        </a:p>
      </dgm:t>
    </dgm:pt>
    <dgm:pt modelId="{44FA681F-3000-45AE-A61A-E1446952E961}">
      <dgm:prSet phldrT="[Text]"/>
      <dgm:spPr/>
      <dgm:t>
        <a:bodyPr/>
        <a:lstStyle/>
        <a:p>
          <a:pPr algn="ctr"/>
          <a:r>
            <a:rPr lang="fa-IR" dirty="0">
              <a:cs typeface="B Nazanin" panose="00000400000000000000" pitchFamily="2" charset="-78"/>
            </a:rPr>
            <a:t>نتیجه</a:t>
          </a:r>
          <a:endParaRPr lang="en-US" dirty="0">
            <a:cs typeface="B Nazanin" panose="00000400000000000000" pitchFamily="2" charset="-78"/>
          </a:endParaRPr>
        </a:p>
      </dgm:t>
    </dgm:pt>
    <dgm:pt modelId="{0101F56F-446B-49BB-9451-A765C4072C2E}" type="parTrans" cxnId="{966FE3C7-3601-45EE-9594-FA24CE9B7065}">
      <dgm:prSet/>
      <dgm:spPr/>
      <dgm:t>
        <a:bodyPr/>
        <a:lstStyle/>
        <a:p>
          <a:pPr algn="ctr"/>
          <a:endParaRPr lang="en-US">
            <a:cs typeface="B Nazanin" panose="00000400000000000000" pitchFamily="2" charset="-78"/>
          </a:endParaRPr>
        </a:p>
      </dgm:t>
    </dgm:pt>
    <dgm:pt modelId="{63337527-7403-482F-867D-3CEE74F407F8}" type="sibTrans" cxnId="{966FE3C7-3601-45EE-9594-FA24CE9B7065}">
      <dgm:prSet/>
      <dgm:spPr/>
      <dgm:t>
        <a:bodyPr/>
        <a:lstStyle/>
        <a:p>
          <a:pPr algn="ctr"/>
          <a:endParaRPr lang="en-US">
            <a:cs typeface="B Nazanin" panose="00000400000000000000" pitchFamily="2" charset="-78"/>
          </a:endParaRPr>
        </a:p>
      </dgm:t>
    </dgm:pt>
    <dgm:pt modelId="{DD73F8F8-BFE5-4AE1-8FBD-E85DDA1853BC}">
      <dgm:prSet phldrT="[Text]" custT="1"/>
      <dgm:spPr/>
      <dgm:t>
        <a:bodyPr/>
        <a:lstStyle/>
        <a:p>
          <a:pPr marL="114300" lvl="1" indent="-114300" algn="r" defTabSz="666750" rtl="1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fa-IR" sz="1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Rockwell" panose="02060603020205020403"/>
              <a:ea typeface="+mn-ea"/>
              <a:cs typeface="B Nazanin" panose="00000400000000000000" pitchFamily="2" charset="-78"/>
            </a:rPr>
            <a:t>افزایش سهم </a:t>
          </a:r>
          <a:r>
            <a:rPr lang="en-US" sz="1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Rockwell" panose="02060603020205020403"/>
              <a:ea typeface="+mn-ea"/>
              <a:cs typeface="B Nazanin" panose="00000400000000000000" pitchFamily="2" charset="-78"/>
            </a:rPr>
            <a:t>INSTC </a:t>
          </a:r>
          <a:r>
            <a:rPr lang="fa-IR" sz="1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Rockwell" panose="02060603020205020403"/>
              <a:ea typeface="+mn-ea"/>
              <a:cs typeface="B Nazanin" panose="00000400000000000000" pitchFamily="2" charset="-78"/>
            </a:rPr>
            <a:t> به 15 درصد</a:t>
          </a:r>
          <a:endParaRPr lang="en-US" sz="18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Rockwell" panose="02060603020205020403"/>
            <a:ea typeface="+mn-ea"/>
            <a:cs typeface="B Nazanin" panose="00000400000000000000" pitchFamily="2" charset="-78"/>
          </a:endParaRPr>
        </a:p>
      </dgm:t>
    </dgm:pt>
    <dgm:pt modelId="{6384CF3A-FAFA-4281-8614-EE48C1CAD80E}" type="parTrans" cxnId="{BFC8BB26-3C2A-4050-9700-319911A28AA8}">
      <dgm:prSet/>
      <dgm:spPr/>
      <dgm:t>
        <a:bodyPr/>
        <a:lstStyle/>
        <a:p>
          <a:pPr algn="ctr"/>
          <a:endParaRPr lang="en-US">
            <a:cs typeface="B Nazanin" panose="00000400000000000000" pitchFamily="2" charset="-78"/>
          </a:endParaRPr>
        </a:p>
      </dgm:t>
    </dgm:pt>
    <dgm:pt modelId="{90D05D13-72F1-44F4-8095-AF8AEA765220}" type="sibTrans" cxnId="{BFC8BB26-3C2A-4050-9700-319911A28AA8}">
      <dgm:prSet/>
      <dgm:spPr/>
      <dgm:t>
        <a:bodyPr/>
        <a:lstStyle/>
        <a:p>
          <a:pPr algn="ctr"/>
          <a:endParaRPr lang="en-US">
            <a:cs typeface="B Nazanin" panose="00000400000000000000" pitchFamily="2" charset="-78"/>
          </a:endParaRPr>
        </a:p>
      </dgm:t>
    </dgm:pt>
    <dgm:pt modelId="{B1C3FD9F-EE72-431C-97AF-472A1B926638}">
      <dgm:prSet custT="1"/>
      <dgm:spPr/>
      <dgm:t>
        <a:bodyPr/>
        <a:lstStyle/>
        <a:p>
          <a:pPr marL="114300" lvl="1" indent="-114300" algn="r" defTabSz="666750" rtl="1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fa-IR" sz="1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Rockwell" panose="02060603020205020403"/>
              <a:ea typeface="+mn-ea"/>
              <a:cs typeface="B Nazanin" panose="00000400000000000000" pitchFamily="2" charset="-78"/>
            </a:rPr>
            <a:t>درآمد ترانزیتی: حدود 5 تا 6 میلیارد دلار/ سال</a:t>
          </a:r>
        </a:p>
      </dgm:t>
    </dgm:pt>
    <dgm:pt modelId="{F222E4CE-36A3-401B-BB83-C9324AF7B0C6}" type="parTrans" cxnId="{F73AD157-4099-41CD-B8AD-196960B38E57}">
      <dgm:prSet/>
      <dgm:spPr/>
      <dgm:t>
        <a:bodyPr/>
        <a:lstStyle/>
        <a:p>
          <a:endParaRPr lang="en-US"/>
        </a:p>
      </dgm:t>
    </dgm:pt>
    <dgm:pt modelId="{29A7802E-47B1-4DDA-A97E-AFA4E1B3ED83}" type="sibTrans" cxnId="{F73AD157-4099-41CD-B8AD-196960B38E57}">
      <dgm:prSet/>
      <dgm:spPr/>
      <dgm:t>
        <a:bodyPr/>
        <a:lstStyle/>
        <a:p>
          <a:endParaRPr lang="en-US"/>
        </a:p>
      </dgm:t>
    </dgm:pt>
    <dgm:pt modelId="{8BD92547-E9EA-4E2E-9C91-C78BF3EF5BDA}" type="pres">
      <dgm:prSet presAssocID="{C8F7700C-2EE9-4BDA-B0DA-34B9820772E8}" presName="linearFlow" presStyleCnt="0">
        <dgm:presLayoutVars>
          <dgm:dir val="rev"/>
          <dgm:animLvl val="lvl"/>
          <dgm:resizeHandles val="exact"/>
        </dgm:presLayoutVars>
      </dgm:prSet>
      <dgm:spPr/>
    </dgm:pt>
    <dgm:pt modelId="{014C5D0C-2907-470E-842F-FC865DF749E0}" type="pres">
      <dgm:prSet presAssocID="{5EA94772-6E12-41AC-8687-2B8FB5EC2FFD}" presName="composite" presStyleCnt="0"/>
      <dgm:spPr/>
    </dgm:pt>
    <dgm:pt modelId="{F3C7943F-8D00-4B6E-B712-12CDAA899017}" type="pres">
      <dgm:prSet presAssocID="{5EA94772-6E12-41AC-8687-2B8FB5EC2FFD}" presName="parentText" presStyleLbl="alignNode1" presStyleIdx="0" presStyleCnt="2">
        <dgm:presLayoutVars>
          <dgm:chMax val="1"/>
          <dgm:bulletEnabled val="1"/>
        </dgm:presLayoutVars>
      </dgm:prSet>
      <dgm:spPr/>
    </dgm:pt>
    <dgm:pt modelId="{D3ABDF1A-2B09-48F7-9ACA-0AB886EC24FF}" type="pres">
      <dgm:prSet presAssocID="{5EA94772-6E12-41AC-8687-2B8FB5EC2FFD}" presName="descendantText" presStyleLbl="alignAcc1" presStyleIdx="0" presStyleCnt="2">
        <dgm:presLayoutVars>
          <dgm:bulletEnabled val="1"/>
        </dgm:presLayoutVars>
      </dgm:prSet>
      <dgm:spPr/>
    </dgm:pt>
    <dgm:pt modelId="{68EA2767-488D-4467-961E-7BEDCA05542C}" type="pres">
      <dgm:prSet presAssocID="{8A2E9B9A-5CED-434A-8AC0-639E47AF9EF9}" presName="sp" presStyleCnt="0"/>
      <dgm:spPr/>
    </dgm:pt>
    <dgm:pt modelId="{562F50AE-AEE3-4682-89BF-FECBA9FA1059}" type="pres">
      <dgm:prSet presAssocID="{44FA681F-3000-45AE-A61A-E1446952E961}" presName="composite" presStyleCnt="0"/>
      <dgm:spPr/>
    </dgm:pt>
    <dgm:pt modelId="{FC4AC267-871D-461E-9A9A-7CDAB3B2F091}" type="pres">
      <dgm:prSet presAssocID="{44FA681F-3000-45AE-A61A-E1446952E961}" presName="parentText" presStyleLbl="alignNode1" presStyleIdx="1" presStyleCnt="2">
        <dgm:presLayoutVars>
          <dgm:chMax val="1"/>
          <dgm:bulletEnabled val="1"/>
        </dgm:presLayoutVars>
      </dgm:prSet>
      <dgm:spPr/>
    </dgm:pt>
    <dgm:pt modelId="{B5FAC477-BEDF-432B-8166-D73602058081}" type="pres">
      <dgm:prSet presAssocID="{44FA681F-3000-45AE-A61A-E1446952E961}" presName="descendantText" presStyleLbl="alignAcc1" presStyleIdx="1" presStyleCnt="2">
        <dgm:presLayoutVars>
          <dgm:bulletEnabled val="1"/>
        </dgm:presLayoutVars>
      </dgm:prSet>
      <dgm:spPr/>
    </dgm:pt>
  </dgm:ptLst>
  <dgm:cxnLst>
    <dgm:cxn modelId="{BFC8BB26-3C2A-4050-9700-319911A28AA8}" srcId="{44FA681F-3000-45AE-A61A-E1446952E961}" destId="{DD73F8F8-BFE5-4AE1-8FBD-E85DDA1853BC}" srcOrd="0" destOrd="0" parTransId="{6384CF3A-FAFA-4281-8614-EE48C1CAD80E}" sibTransId="{90D05D13-72F1-44F4-8095-AF8AEA765220}"/>
    <dgm:cxn modelId="{9443B535-912E-4AEA-BDCA-4440FD224F5E}" type="presOf" srcId="{DD73F8F8-BFE5-4AE1-8FBD-E85DDA1853BC}" destId="{B5FAC477-BEDF-432B-8166-D73602058081}" srcOrd="0" destOrd="0" presId="urn:microsoft.com/office/officeart/2005/8/layout/chevron2"/>
    <dgm:cxn modelId="{A617E84A-F27C-4988-9727-DB8236C4B4DF}" type="presOf" srcId="{B03D907B-0EE4-4B7E-820B-D9E21E543886}" destId="{D3ABDF1A-2B09-48F7-9ACA-0AB886EC24FF}" srcOrd="0" destOrd="0" presId="urn:microsoft.com/office/officeart/2005/8/layout/chevron2"/>
    <dgm:cxn modelId="{F73AD157-4099-41CD-B8AD-196960B38E57}" srcId="{44FA681F-3000-45AE-A61A-E1446952E961}" destId="{B1C3FD9F-EE72-431C-97AF-472A1B926638}" srcOrd="1" destOrd="0" parTransId="{F222E4CE-36A3-401B-BB83-C9324AF7B0C6}" sibTransId="{29A7802E-47B1-4DDA-A97E-AFA4E1B3ED83}"/>
    <dgm:cxn modelId="{9AEA4E92-D1A4-4382-AF3E-6CA5472806C2}" type="presOf" srcId="{B1C3FD9F-EE72-431C-97AF-472A1B926638}" destId="{B5FAC477-BEDF-432B-8166-D73602058081}" srcOrd="0" destOrd="1" presId="urn:microsoft.com/office/officeart/2005/8/layout/chevron2"/>
    <dgm:cxn modelId="{C9C549B6-E8D0-44FB-9F4A-8D6C58FCF41D}" type="presOf" srcId="{44FA681F-3000-45AE-A61A-E1446952E961}" destId="{FC4AC267-871D-461E-9A9A-7CDAB3B2F091}" srcOrd="0" destOrd="0" presId="urn:microsoft.com/office/officeart/2005/8/layout/chevron2"/>
    <dgm:cxn modelId="{1753C3B7-AE7E-4DA0-960D-88967DE7B74B}" srcId="{C8F7700C-2EE9-4BDA-B0DA-34B9820772E8}" destId="{5EA94772-6E12-41AC-8687-2B8FB5EC2FFD}" srcOrd="0" destOrd="0" parTransId="{DE403663-F29E-446C-A1B5-E9FF432E2850}" sibTransId="{8A2E9B9A-5CED-434A-8AC0-639E47AF9EF9}"/>
    <dgm:cxn modelId="{966FE3C7-3601-45EE-9594-FA24CE9B7065}" srcId="{C8F7700C-2EE9-4BDA-B0DA-34B9820772E8}" destId="{44FA681F-3000-45AE-A61A-E1446952E961}" srcOrd="1" destOrd="0" parTransId="{0101F56F-446B-49BB-9451-A765C4072C2E}" sibTransId="{63337527-7403-482F-867D-3CEE74F407F8}"/>
    <dgm:cxn modelId="{596A19CB-76AD-46FD-B795-62190F84730E}" type="presOf" srcId="{C8F7700C-2EE9-4BDA-B0DA-34B9820772E8}" destId="{8BD92547-E9EA-4E2E-9C91-C78BF3EF5BDA}" srcOrd="0" destOrd="0" presId="urn:microsoft.com/office/officeart/2005/8/layout/chevron2"/>
    <dgm:cxn modelId="{C73D50D4-2264-414F-8CAB-F4CB9B4D713E}" srcId="{5EA94772-6E12-41AC-8687-2B8FB5EC2FFD}" destId="{B03D907B-0EE4-4B7E-820B-D9E21E543886}" srcOrd="0" destOrd="0" parTransId="{D4C3B6C2-7232-40E7-AB51-B1CCD0787EE9}" sibTransId="{80111B12-C769-43D7-B69A-50B77160B848}"/>
    <dgm:cxn modelId="{8F7772E4-F6AE-48EB-B811-F303AA6F8DBD}" type="presOf" srcId="{5EA94772-6E12-41AC-8687-2B8FB5EC2FFD}" destId="{F3C7943F-8D00-4B6E-B712-12CDAA899017}" srcOrd="0" destOrd="0" presId="urn:microsoft.com/office/officeart/2005/8/layout/chevron2"/>
    <dgm:cxn modelId="{2FE87AB5-9E75-40C3-BABB-0F88983CB755}" type="presParOf" srcId="{8BD92547-E9EA-4E2E-9C91-C78BF3EF5BDA}" destId="{014C5D0C-2907-470E-842F-FC865DF749E0}" srcOrd="0" destOrd="0" presId="urn:microsoft.com/office/officeart/2005/8/layout/chevron2"/>
    <dgm:cxn modelId="{B3572BD4-F1D7-45A1-B40E-112E5E3BAFA1}" type="presParOf" srcId="{014C5D0C-2907-470E-842F-FC865DF749E0}" destId="{F3C7943F-8D00-4B6E-B712-12CDAA899017}" srcOrd="0" destOrd="0" presId="urn:microsoft.com/office/officeart/2005/8/layout/chevron2"/>
    <dgm:cxn modelId="{6E77874D-B6F0-4B87-B3A3-ED42B5081D7A}" type="presParOf" srcId="{014C5D0C-2907-470E-842F-FC865DF749E0}" destId="{D3ABDF1A-2B09-48F7-9ACA-0AB886EC24FF}" srcOrd="1" destOrd="0" presId="urn:microsoft.com/office/officeart/2005/8/layout/chevron2"/>
    <dgm:cxn modelId="{B4BF0674-ADD1-48BE-8778-62BF2159EAEF}" type="presParOf" srcId="{8BD92547-E9EA-4E2E-9C91-C78BF3EF5BDA}" destId="{68EA2767-488D-4467-961E-7BEDCA05542C}" srcOrd="1" destOrd="0" presId="urn:microsoft.com/office/officeart/2005/8/layout/chevron2"/>
    <dgm:cxn modelId="{A9836C8B-1C0D-49C3-82F9-43AD6AEEA619}" type="presParOf" srcId="{8BD92547-E9EA-4E2E-9C91-C78BF3EF5BDA}" destId="{562F50AE-AEE3-4682-89BF-FECBA9FA1059}" srcOrd="2" destOrd="0" presId="urn:microsoft.com/office/officeart/2005/8/layout/chevron2"/>
    <dgm:cxn modelId="{9E8A7033-6721-434B-A349-362EE83B77D3}" type="presParOf" srcId="{562F50AE-AEE3-4682-89BF-FECBA9FA1059}" destId="{FC4AC267-871D-461E-9A9A-7CDAB3B2F091}" srcOrd="0" destOrd="0" presId="urn:microsoft.com/office/officeart/2005/8/layout/chevron2"/>
    <dgm:cxn modelId="{1BEF5AEA-05A2-43E3-9ECC-BED3CCD783E1}" type="presParOf" srcId="{562F50AE-AEE3-4682-89BF-FECBA9FA1059}" destId="{B5FAC477-BEDF-432B-8166-D73602058081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510E5155-2912-4042-A992-879C86FE0D28}" type="doc">
      <dgm:prSet loTypeId="urn:microsoft.com/office/officeart/2009/layout/CircleArrowProcess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958678E-F38B-4847-8CEB-E51BD2D4708D}">
      <dgm:prSet phldrT="[Text]" custT="1"/>
      <dgm:spPr/>
      <dgm:t>
        <a:bodyPr/>
        <a:lstStyle/>
        <a:p>
          <a:pPr rtl="1"/>
          <a:r>
            <a:rPr lang="fa-IR" sz="1400" b="1" dirty="0">
              <a:cs typeface="B Nazanin" panose="00000400000000000000" pitchFamily="2" charset="-78"/>
            </a:rPr>
            <a:t>ایجاد پلتفرم ملی تبادل داده بندری (</a:t>
          </a:r>
          <a:r>
            <a:rPr lang="en-US" sz="1400" b="1" dirty="0">
              <a:cs typeface="B Nazanin" panose="00000400000000000000" pitchFamily="2" charset="-78"/>
            </a:rPr>
            <a:t>NPDEP</a:t>
          </a:r>
          <a:r>
            <a:rPr lang="fa-IR" sz="1400" b="1" dirty="0">
              <a:cs typeface="B Nazanin" panose="00000400000000000000" pitchFamily="2" charset="-78"/>
            </a:rPr>
            <a:t>) </a:t>
          </a:r>
          <a:br>
            <a:rPr lang="en-US" sz="1400" dirty="0">
              <a:cs typeface="B Nazanin" panose="00000400000000000000" pitchFamily="2" charset="-78"/>
            </a:rPr>
          </a:br>
          <a:endParaRPr lang="en-US" sz="1400" dirty="0">
            <a:cs typeface="B Nazanin" panose="00000400000000000000" pitchFamily="2" charset="-78"/>
          </a:endParaRPr>
        </a:p>
      </dgm:t>
    </dgm:pt>
    <dgm:pt modelId="{E2DDCF09-C03E-43DC-B65D-BA02ACE8CF39}" type="parTrans" cxnId="{5432BB17-7644-457D-AEB1-A971E539B4C7}">
      <dgm:prSet/>
      <dgm:spPr/>
      <dgm:t>
        <a:bodyPr/>
        <a:lstStyle/>
        <a:p>
          <a:endParaRPr lang="en-US" sz="1400">
            <a:cs typeface="B Nazanin" panose="00000400000000000000" pitchFamily="2" charset="-78"/>
          </a:endParaRPr>
        </a:p>
      </dgm:t>
    </dgm:pt>
    <dgm:pt modelId="{73B508D0-1E2B-4E24-9196-FC42C7F7D59B}" type="sibTrans" cxnId="{5432BB17-7644-457D-AEB1-A971E539B4C7}">
      <dgm:prSet/>
      <dgm:spPr/>
      <dgm:t>
        <a:bodyPr/>
        <a:lstStyle/>
        <a:p>
          <a:endParaRPr lang="en-US" sz="1400">
            <a:cs typeface="B Nazanin" panose="00000400000000000000" pitchFamily="2" charset="-78"/>
          </a:endParaRPr>
        </a:p>
      </dgm:t>
    </dgm:pt>
    <dgm:pt modelId="{58B73AFB-6815-4E2F-AFE9-E2E4EBD32CD7}">
      <dgm:prSet phldrT="[Text]" custT="1"/>
      <dgm:spPr/>
      <dgm:t>
        <a:bodyPr/>
        <a:lstStyle/>
        <a:p>
          <a:r>
            <a:rPr lang="fa-IR" sz="1400" b="1" dirty="0">
              <a:cs typeface="B Nazanin" panose="00000400000000000000" pitchFamily="2" charset="-78"/>
            </a:rPr>
            <a:t>یک لایه بالادستی، (نه جایگزین سامانه‌ها)                                                                                                </a:t>
          </a:r>
          <a:endParaRPr lang="en-US" sz="1400" b="1" dirty="0">
            <a:cs typeface="B Nazanin" panose="00000400000000000000" pitchFamily="2" charset="-78"/>
          </a:endParaRPr>
        </a:p>
      </dgm:t>
    </dgm:pt>
    <dgm:pt modelId="{A10C6174-612C-45BC-909A-F3A25F54D8C6}" type="parTrans" cxnId="{DECA4141-55F2-46F1-A33A-E483946E36D3}">
      <dgm:prSet/>
      <dgm:spPr/>
      <dgm:t>
        <a:bodyPr/>
        <a:lstStyle/>
        <a:p>
          <a:endParaRPr lang="en-US" sz="1400">
            <a:cs typeface="B Nazanin" panose="00000400000000000000" pitchFamily="2" charset="-78"/>
          </a:endParaRPr>
        </a:p>
      </dgm:t>
    </dgm:pt>
    <dgm:pt modelId="{EDE2E020-C300-447C-A532-67D99AB6851D}" type="sibTrans" cxnId="{DECA4141-55F2-46F1-A33A-E483946E36D3}">
      <dgm:prSet/>
      <dgm:spPr/>
      <dgm:t>
        <a:bodyPr/>
        <a:lstStyle/>
        <a:p>
          <a:endParaRPr lang="en-US" sz="1400">
            <a:cs typeface="B Nazanin" panose="00000400000000000000" pitchFamily="2" charset="-78"/>
          </a:endParaRPr>
        </a:p>
      </dgm:t>
    </dgm:pt>
    <dgm:pt modelId="{1E0FC6F9-F0C0-474A-8B0F-5E24EDC0923D}">
      <dgm:prSet phldrT="[Text]" custT="1"/>
      <dgm:spPr/>
      <dgm:t>
        <a:bodyPr/>
        <a:lstStyle/>
        <a:p>
          <a:r>
            <a:rPr lang="fa-IR" sz="1400" b="1" dirty="0">
              <a:cs typeface="B Nazanin" panose="00000400000000000000" pitchFamily="2" charset="-78"/>
            </a:rPr>
            <a:t>دو اقدام سیاستی مشخص</a:t>
          </a:r>
          <a:endParaRPr lang="en-US" sz="1400" dirty="0">
            <a:cs typeface="B Nazanin" panose="00000400000000000000" pitchFamily="2" charset="-78"/>
          </a:endParaRPr>
        </a:p>
      </dgm:t>
    </dgm:pt>
    <dgm:pt modelId="{E41325C5-5DD9-497F-8C36-E6485E80878E}" type="parTrans" cxnId="{AC089264-89E4-452E-90E9-D76B939672D3}">
      <dgm:prSet/>
      <dgm:spPr/>
      <dgm:t>
        <a:bodyPr/>
        <a:lstStyle/>
        <a:p>
          <a:endParaRPr lang="en-US" sz="1400">
            <a:cs typeface="B Nazanin" panose="00000400000000000000" pitchFamily="2" charset="-78"/>
          </a:endParaRPr>
        </a:p>
      </dgm:t>
    </dgm:pt>
    <dgm:pt modelId="{2D71780C-6FA9-4CEB-A5CB-CD1172496A3F}" type="sibTrans" cxnId="{AC089264-89E4-452E-90E9-D76B939672D3}">
      <dgm:prSet/>
      <dgm:spPr/>
      <dgm:t>
        <a:bodyPr/>
        <a:lstStyle/>
        <a:p>
          <a:endParaRPr lang="en-US" sz="1400">
            <a:cs typeface="B Nazanin" panose="00000400000000000000" pitchFamily="2" charset="-78"/>
          </a:endParaRPr>
        </a:p>
      </dgm:t>
    </dgm:pt>
    <dgm:pt modelId="{200BC5AA-2AF8-4A49-999C-4BA5B8E76148}" type="pres">
      <dgm:prSet presAssocID="{510E5155-2912-4042-A992-879C86FE0D28}" presName="Name0" presStyleCnt="0">
        <dgm:presLayoutVars>
          <dgm:chMax val="7"/>
          <dgm:chPref val="7"/>
          <dgm:dir/>
          <dgm:animLvl val="lvl"/>
        </dgm:presLayoutVars>
      </dgm:prSet>
      <dgm:spPr/>
    </dgm:pt>
    <dgm:pt modelId="{1A6C1ADA-A292-4488-A540-E469480EA80F}" type="pres">
      <dgm:prSet presAssocID="{4958678E-F38B-4847-8CEB-E51BD2D4708D}" presName="Accent1" presStyleCnt="0"/>
      <dgm:spPr/>
    </dgm:pt>
    <dgm:pt modelId="{0ADCE030-4EEA-4C2A-8D62-A3A28624AD1D}" type="pres">
      <dgm:prSet presAssocID="{4958678E-F38B-4847-8CEB-E51BD2D4708D}" presName="Accent" presStyleLbl="node1" presStyleIdx="0" presStyleCnt="3"/>
      <dgm:spPr/>
    </dgm:pt>
    <dgm:pt modelId="{7B06F341-DDF4-4374-A204-CB0E46A99437}" type="pres">
      <dgm:prSet presAssocID="{4958678E-F38B-4847-8CEB-E51BD2D4708D}" presName="Parent1" presStyleLbl="revTx" presStyleIdx="0" presStyleCnt="3">
        <dgm:presLayoutVars>
          <dgm:chMax val="1"/>
          <dgm:chPref val="1"/>
          <dgm:bulletEnabled val="1"/>
        </dgm:presLayoutVars>
      </dgm:prSet>
      <dgm:spPr/>
    </dgm:pt>
    <dgm:pt modelId="{906D6BA3-2471-4598-A2C4-F06CEAC636F9}" type="pres">
      <dgm:prSet presAssocID="{58B73AFB-6815-4E2F-AFE9-E2E4EBD32CD7}" presName="Accent2" presStyleCnt="0"/>
      <dgm:spPr/>
    </dgm:pt>
    <dgm:pt modelId="{8C1C2C5F-C998-4D8B-9CA5-6AAC75B2BCF1}" type="pres">
      <dgm:prSet presAssocID="{58B73AFB-6815-4E2F-AFE9-E2E4EBD32CD7}" presName="Accent" presStyleLbl="node1" presStyleIdx="1" presStyleCnt="3"/>
      <dgm:spPr/>
    </dgm:pt>
    <dgm:pt modelId="{5A267155-D847-4661-B9BF-BCEC0C8FC7DF}" type="pres">
      <dgm:prSet presAssocID="{58B73AFB-6815-4E2F-AFE9-E2E4EBD32CD7}" presName="Parent2" presStyleLbl="revTx" presStyleIdx="1" presStyleCnt="3">
        <dgm:presLayoutVars>
          <dgm:chMax val="1"/>
          <dgm:chPref val="1"/>
          <dgm:bulletEnabled val="1"/>
        </dgm:presLayoutVars>
      </dgm:prSet>
      <dgm:spPr/>
    </dgm:pt>
    <dgm:pt modelId="{4D1FD854-D548-4630-A654-7A4BE4B28E56}" type="pres">
      <dgm:prSet presAssocID="{1E0FC6F9-F0C0-474A-8B0F-5E24EDC0923D}" presName="Accent3" presStyleCnt="0"/>
      <dgm:spPr/>
    </dgm:pt>
    <dgm:pt modelId="{0D8A00F6-14F0-4C4B-B27B-DCDB61BED3AC}" type="pres">
      <dgm:prSet presAssocID="{1E0FC6F9-F0C0-474A-8B0F-5E24EDC0923D}" presName="Accent" presStyleLbl="node1" presStyleIdx="2" presStyleCnt="3"/>
      <dgm:spPr/>
    </dgm:pt>
    <dgm:pt modelId="{5EC6CB02-9564-4825-BFEE-6694A205B57E}" type="pres">
      <dgm:prSet presAssocID="{1E0FC6F9-F0C0-474A-8B0F-5E24EDC0923D}" presName="Parent3" presStyleLbl="revTx" presStyleIdx="2" presStyleCnt="3">
        <dgm:presLayoutVars>
          <dgm:chMax val="1"/>
          <dgm:chPref val="1"/>
          <dgm:bulletEnabled val="1"/>
        </dgm:presLayoutVars>
      </dgm:prSet>
      <dgm:spPr/>
    </dgm:pt>
  </dgm:ptLst>
  <dgm:cxnLst>
    <dgm:cxn modelId="{5432BB17-7644-457D-AEB1-A971E539B4C7}" srcId="{510E5155-2912-4042-A992-879C86FE0D28}" destId="{4958678E-F38B-4847-8CEB-E51BD2D4708D}" srcOrd="0" destOrd="0" parTransId="{E2DDCF09-C03E-43DC-B65D-BA02ACE8CF39}" sibTransId="{73B508D0-1E2B-4E24-9196-FC42C7F7D59B}"/>
    <dgm:cxn modelId="{DECA4141-55F2-46F1-A33A-E483946E36D3}" srcId="{510E5155-2912-4042-A992-879C86FE0D28}" destId="{58B73AFB-6815-4E2F-AFE9-E2E4EBD32CD7}" srcOrd="1" destOrd="0" parTransId="{A10C6174-612C-45BC-909A-F3A25F54D8C6}" sibTransId="{EDE2E020-C300-447C-A532-67D99AB6851D}"/>
    <dgm:cxn modelId="{AC089264-89E4-452E-90E9-D76B939672D3}" srcId="{510E5155-2912-4042-A992-879C86FE0D28}" destId="{1E0FC6F9-F0C0-474A-8B0F-5E24EDC0923D}" srcOrd="2" destOrd="0" parTransId="{E41325C5-5DD9-497F-8C36-E6485E80878E}" sibTransId="{2D71780C-6FA9-4CEB-A5CB-CD1172496A3F}"/>
    <dgm:cxn modelId="{246EEE58-CAB0-413F-9895-1B20814A566A}" type="presOf" srcId="{4958678E-F38B-4847-8CEB-E51BD2D4708D}" destId="{7B06F341-DDF4-4374-A204-CB0E46A99437}" srcOrd="0" destOrd="0" presId="urn:microsoft.com/office/officeart/2009/layout/CircleArrowProcess"/>
    <dgm:cxn modelId="{8AD9A07D-5F79-4F40-B33E-D3594D3A3E0C}" type="presOf" srcId="{1E0FC6F9-F0C0-474A-8B0F-5E24EDC0923D}" destId="{5EC6CB02-9564-4825-BFEE-6694A205B57E}" srcOrd="0" destOrd="0" presId="urn:microsoft.com/office/officeart/2009/layout/CircleArrowProcess"/>
    <dgm:cxn modelId="{CE8A6A84-E9D9-478C-8A79-BA262B4B7F0A}" type="presOf" srcId="{58B73AFB-6815-4E2F-AFE9-E2E4EBD32CD7}" destId="{5A267155-D847-4661-B9BF-BCEC0C8FC7DF}" srcOrd="0" destOrd="0" presId="urn:microsoft.com/office/officeart/2009/layout/CircleArrowProcess"/>
    <dgm:cxn modelId="{29BF0B8D-9073-41E3-92DC-685938A37323}" type="presOf" srcId="{510E5155-2912-4042-A992-879C86FE0D28}" destId="{200BC5AA-2AF8-4A49-999C-4BA5B8E76148}" srcOrd="0" destOrd="0" presId="urn:microsoft.com/office/officeart/2009/layout/CircleArrowProcess"/>
    <dgm:cxn modelId="{88BF5BA4-5ABF-454A-A9DF-C7A98752D0FB}" type="presParOf" srcId="{200BC5AA-2AF8-4A49-999C-4BA5B8E76148}" destId="{1A6C1ADA-A292-4488-A540-E469480EA80F}" srcOrd="0" destOrd="0" presId="urn:microsoft.com/office/officeart/2009/layout/CircleArrowProcess"/>
    <dgm:cxn modelId="{30B871BD-9DCA-49B2-969F-09AC61DF6267}" type="presParOf" srcId="{1A6C1ADA-A292-4488-A540-E469480EA80F}" destId="{0ADCE030-4EEA-4C2A-8D62-A3A28624AD1D}" srcOrd="0" destOrd="0" presId="urn:microsoft.com/office/officeart/2009/layout/CircleArrowProcess"/>
    <dgm:cxn modelId="{106580FB-A015-403A-B959-B36683F02614}" type="presParOf" srcId="{200BC5AA-2AF8-4A49-999C-4BA5B8E76148}" destId="{7B06F341-DDF4-4374-A204-CB0E46A99437}" srcOrd="1" destOrd="0" presId="urn:microsoft.com/office/officeart/2009/layout/CircleArrowProcess"/>
    <dgm:cxn modelId="{D79FDC67-5D12-4310-B548-92D06D21B887}" type="presParOf" srcId="{200BC5AA-2AF8-4A49-999C-4BA5B8E76148}" destId="{906D6BA3-2471-4598-A2C4-F06CEAC636F9}" srcOrd="2" destOrd="0" presId="urn:microsoft.com/office/officeart/2009/layout/CircleArrowProcess"/>
    <dgm:cxn modelId="{6AD5DF1F-05D1-481C-9F4B-A1C5066958A4}" type="presParOf" srcId="{906D6BA3-2471-4598-A2C4-F06CEAC636F9}" destId="{8C1C2C5F-C998-4D8B-9CA5-6AAC75B2BCF1}" srcOrd="0" destOrd="0" presId="urn:microsoft.com/office/officeart/2009/layout/CircleArrowProcess"/>
    <dgm:cxn modelId="{7F7DCDA0-ABD6-419A-8457-8C4288B11ED8}" type="presParOf" srcId="{200BC5AA-2AF8-4A49-999C-4BA5B8E76148}" destId="{5A267155-D847-4661-B9BF-BCEC0C8FC7DF}" srcOrd="3" destOrd="0" presId="urn:microsoft.com/office/officeart/2009/layout/CircleArrowProcess"/>
    <dgm:cxn modelId="{EB76A958-86D9-4D3D-B4EA-333E7FD37034}" type="presParOf" srcId="{200BC5AA-2AF8-4A49-999C-4BA5B8E76148}" destId="{4D1FD854-D548-4630-A654-7A4BE4B28E56}" srcOrd="4" destOrd="0" presId="urn:microsoft.com/office/officeart/2009/layout/CircleArrowProcess"/>
    <dgm:cxn modelId="{3C3A7193-CE6D-4914-9D2C-27BC795A4FB7}" type="presParOf" srcId="{4D1FD854-D548-4630-A654-7A4BE4B28E56}" destId="{0D8A00F6-14F0-4C4B-B27B-DCDB61BED3AC}" srcOrd="0" destOrd="0" presId="urn:microsoft.com/office/officeart/2009/layout/CircleArrowProcess"/>
    <dgm:cxn modelId="{8B84A113-BF21-41EE-B3CD-00B3EA0F1205}" type="presParOf" srcId="{200BC5AA-2AF8-4A49-999C-4BA5B8E76148}" destId="{5EC6CB02-9564-4825-BFEE-6694A205B57E}" srcOrd="5" destOrd="0" presId="urn:microsoft.com/office/officeart/2009/layout/CircleArrowProcess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DC6AB99-03A3-4E8C-9293-4793DB2E2535}">
      <dsp:nvSpPr>
        <dsp:cNvPr id="0" name=""/>
        <dsp:cNvSpPr/>
      </dsp:nvSpPr>
      <dsp:spPr>
        <a:xfrm rot="21300000">
          <a:off x="8445" y="663651"/>
          <a:ext cx="3669892" cy="354027"/>
        </a:xfrm>
        <a:prstGeom prst="mathMinus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49E5A77-FA5E-4B81-B1A0-81BC148A5ECF}">
      <dsp:nvSpPr>
        <dsp:cNvPr id="0" name=""/>
        <dsp:cNvSpPr/>
      </dsp:nvSpPr>
      <dsp:spPr>
        <a:xfrm>
          <a:off x="442413" y="84066"/>
          <a:ext cx="1106034" cy="672532"/>
        </a:xfrm>
        <a:prstGeom prst="downArrow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D604BEF-586F-4EB2-B3B4-E7150D5E1FA8}">
      <dsp:nvSpPr>
        <dsp:cNvPr id="0" name=""/>
        <dsp:cNvSpPr/>
      </dsp:nvSpPr>
      <dsp:spPr>
        <a:xfrm>
          <a:off x="1953994" y="0"/>
          <a:ext cx="1179770" cy="7061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1600" b="1" kern="1200" dirty="0">
              <a:cs typeface="B Nazanin" panose="00000400000000000000" pitchFamily="2" charset="-78"/>
            </a:rPr>
            <a:t>بنادر هوشمند</a:t>
          </a:r>
          <a:endParaRPr lang="en-US" sz="1600" b="1" kern="1200" dirty="0">
            <a:cs typeface="B Nazanin" panose="00000400000000000000" pitchFamily="2" charset="-78"/>
          </a:endParaRPr>
        </a:p>
      </dsp:txBody>
      <dsp:txXfrm>
        <a:off x="1953994" y="0"/>
        <a:ext cx="1179770" cy="706159"/>
      </dsp:txXfrm>
    </dsp:sp>
    <dsp:sp modelId="{70DB2DDE-759C-41CF-86E8-0BD97967D7C3}">
      <dsp:nvSpPr>
        <dsp:cNvPr id="0" name=""/>
        <dsp:cNvSpPr/>
      </dsp:nvSpPr>
      <dsp:spPr>
        <a:xfrm>
          <a:off x="2138334" y="924732"/>
          <a:ext cx="1106034" cy="672532"/>
        </a:xfrm>
        <a:prstGeom prst="upArrow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0E9BD4E-C746-4740-B99D-0AE6A80B4A1A}">
      <dsp:nvSpPr>
        <dsp:cNvPr id="0" name=""/>
        <dsp:cNvSpPr/>
      </dsp:nvSpPr>
      <dsp:spPr>
        <a:xfrm>
          <a:off x="553017" y="975171"/>
          <a:ext cx="1179770" cy="7061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1600" b="1" kern="1200" dirty="0">
              <a:cs typeface="B Nazanin" panose="00000400000000000000" pitchFamily="2" charset="-78"/>
            </a:rPr>
            <a:t>کمتر از 2 روز</a:t>
          </a:r>
          <a:endParaRPr lang="en-US" sz="1600" b="1" kern="1200" dirty="0">
            <a:cs typeface="B Nazanin" panose="00000400000000000000" pitchFamily="2" charset="-78"/>
          </a:endParaRPr>
        </a:p>
      </dsp:txBody>
      <dsp:txXfrm>
        <a:off x="553017" y="975171"/>
        <a:ext cx="1179770" cy="70615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DC6AB99-03A3-4E8C-9293-4793DB2E2535}">
      <dsp:nvSpPr>
        <dsp:cNvPr id="0" name=""/>
        <dsp:cNvSpPr/>
      </dsp:nvSpPr>
      <dsp:spPr>
        <a:xfrm rot="21300000">
          <a:off x="8445" y="663651"/>
          <a:ext cx="3669892" cy="354027"/>
        </a:xfrm>
        <a:prstGeom prst="mathMinus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49E5A77-FA5E-4B81-B1A0-81BC148A5ECF}">
      <dsp:nvSpPr>
        <dsp:cNvPr id="0" name=""/>
        <dsp:cNvSpPr/>
      </dsp:nvSpPr>
      <dsp:spPr>
        <a:xfrm>
          <a:off x="442413" y="84066"/>
          <a:ext cx="1106034" cy="672532"/>
        </a:xfrm>
        <a:prstGeom prst="downArrow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D604BEF-586F-4EB2-B3B4-E7150D5E1FA8}">
      <dsp:nvSpPr>
        <dsp:cNvPr id="0" name=""/>
        <dsp:cNvSpPr/>
      </dsp:nvSpPr>
      <dsp:spPr>
        <a:xfrm>
          <a:off x="1749422" y="0"/>
          <a:ext cx="1588914" cy="7061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120904" rIns="120904" bIns="120904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1700" b="1" kern="1200" dirty="0">
              <a:cs typeface="B Nazanin" panose="00000400000000000000" pitchFamily="2" charset="-78"/>
            </a:rPr>
            <a:t>بنادر اصلی ایران</a:t>
          </a:r>
          <a:endParaRPr lang="en-US" sz="1700" b="1" kern="1200" dirty="0">
            <a:cs typeface="B Nazanin" panose="00000400000000000000" pitchFamily="2" charset="-78"/>
          </a:endParaRPr>
        </a:p>
      </dsp:txBody>
      <dsp:txXfrm>
        <a:off x="1749422" y="0"/>
        <a:ext cx="1588914" cy="706159"/>
      </dsp:txXfrm>
    </dsp:sp>
    <dsp:sp modelId="{70DB2DDE-759C-41CF-86E8-0BD97967D7C3}">
      <dsp:nvSpPr>
        <dsp:cNvPr id="0" name=""/>
        <dsp:cNvSpPr/>
      </dsp:nvSpPr>
      <dsp:spPr>
        <a:xfrm>
          <a:off x="2138334" y="924732"/>
          <a:ext cx="1106034" cy="672532"/>
        </a:xfrm>
        <a:prstGeom prst="upArrow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0E9BD4E-C746-4740-B99D-0AE6A80B4A1A}">
      <dsp:nvSpPr>
        <dsp:cNvPr id="0" name=""/>
        <dsp:cNvSpPr/>
      </dsp:nvSpPr>
      <dsp:spPr>
        <a:xfrm>
          <a:off x="175160" y="975171"/>
          <a:ext cx="1935484" cy="7061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1600" b="1" kern="1200" dirty="0">
              <a:cs typeface="B Nazanin" panose="00000400000000000000" pitchFamily="2" charset="-78"/>
            </a:rPr>
            <a:t>حداقل 7 تا 15 روز</a:t>
          </a:r>
          <a:endParaRPr lang="en-US" sz="1600" b="1" kern="1200" dirty="0">
            <a:cs typeface="B Nazanin" panose="00000400000000000000" pitchFamily="2" charset="-78"/>
          </a:endParaRPr>
        </a:p>
      </dsp:txBody>
      <dsp:txXfrm>
        <a:off x="175160" y="975171"/>
        <a:ext cx="1935484" cy="70615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6BE0FCE-78CE-441F-8F5C-B40C44D50B96}">
      <dsp:nvSpPr>
        <dsp:cNvPr id="0" name=""/>
        <dsp:cNvSpPr/>
      </dsp:nvSpPr>
      <dsp:spPr>
        <a:xfrm>
          <a:off x="3401" y="0"/>
          <a:ext cx="1971116" cy="1195272"/>
        </a:xfrm>
        <a:prstGeom prst="roundRect">
          <a:avLst>
            <a:gd name="adj" fmla="val 5000"/>
          </a:avLst>
        </a:prstGeom>
        <a:blipFill rotWithShape="1">
          <a:blip xmlns:r="http://schemas.openxmlformats.org/officeDocument/2006/relationships" r:embed="rId1">
            <a:duotone>
              <a:schemeClr val="accent4">
                <a:hueOff val="0"/>
                <a:satOff val="0"/>
                <a:lumOff val="0"/>
                <a:alphaOff val="0"/>
                <a:shade val="36000"/>
                <a:satMod val="120000"/>
              </a:schemeClr>
              <a:schemeClr val="accent4">
                <a:hueOff val="0"/>
                <a:satOff val="0"/>
                <a:lumOff val="0"/>
                <a:alphaOff val="0"/>
                <a:tint val="40000"/>
              </a:schemeClr>
            </a:duotone>
          </a:blip>
          <a:tile tx="0" ty="0" sx="60000" sy="59000" flip="none" algn="tl"/>
        </a:blipFill>
        <a:ln>
          <a:noFill/>
        </a:ln>
        <a:effectLst>
          <a:outerShdw blurRad="50800" dist="19050" dir="5400000" algn="tl" rotWithShape="0">
            <a:srgbClr val="000000">
              <a:alpha val="60000"/>
            </a:srgbClr>
          </a:outerShdw>
          <a:softEdge rad="12700"/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96012" rIns="124460" bIns="0" numCol="1" spcCol="1270" anchor="t" anchorCtr="0">
          <a:noAutofit/>
        </a:bodyPr>
        <a:lstStyle/>
        <a:p>
          <a:pPr marL="0" lvl="0" indent="0" algn="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800" b="1" kern="1200" dirty="0">
              <a:cs typeface="B Nazanin" panose="00000400000000000000" pitchFamily="2" charset="-78"/>
            </a:rPr>
            <a:t> </a:t>
          </a:r>
          <a:endParaRPr lang="en-US" sz="2800" b="1" kern="1200" dirty="0">
            <a:cs typeface="B Nazanin" panose="00000400000000000000" pitchFamily="2" charset="-78"/>
          </a:endParaRPr>
        </a:p>
      </dsp:txBody>
      <dsp:txXfrm rot="16200000">
        <a:off x="-289547" y="292949"/>
        <a:ext cx="980123" cy="394223"/>
      </dsp:txXfrm>
    </dsp:sp>
    <dsp:sp modelId="{90BEF9B5-F7C3-41D1-B871-32CF0C73D999}">
      <dsp:nvSpPr>
        <dsp:cNvPr id="0" name=""/>
        <dsp:cNvSpPr/>
      </dsp:nvSpPr>
      <dsp:spPr>
        <a:xfrm>
          <a:off x="451183" y="0"/>
          <a:ext cx="1468481" cy="1195272"/>
        </a:xfrm>
        <a:prstGeom prst="rect">
          <a:avLst/>
        </a:prstGeom>
        <a:noFill/>
        <a:ln>
          <a:noFill/>
        </a:ln>
        <a:effectLst>
          <a:outerShdw blurRad="50800" dist="19050" dir="5400000" algn="tl" rotWithShape="0">
            <a:srgbClr val="000000">
              <a:alpha val="60000"/>
            </a:srgbClr>
          </a:outerShdw>
          <a:softEdge rad="12700"/>
        </a:effectLst>
        <a:sp3d/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6858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000" b="1" kern="1200" dirty="0">
              <a:cs typeface="B Nazanin" panose="00000400000000000000" pitchFamily="2" charset="-78"/>
            </a:rPr>
            <a:t>هدف سیاستی کلان</a:t>
          </a:r>
          <a:endParaRPr lang="en-US" sz="2000" b="1" kern="1200" dirty="0">
            <a:cs typeface="B Nazanin" panose="00000400000000000000" pitchFamily="2" charset="-78"/>
          </a:endParaRPr>
        </a:p>
      </dsp:txBody>
      <dsp:txXfrm>
        <a:off x="451183" y="0"/>
        <a:ext cx="1468481" cy="1195272"/>
      </dsp:txXfrm>
    </dsp:sp>
    <dsp:sp modelId="{EA42C06C-6086-4BC7-89D7-1DF498499812}">
      <dsp:nvSpPr>
        <dsp:cNvPr id="0" name=""/>
        <dsp:cNvSpPr/>
      </dsp:nvSpPr>
      <dsp:spPr>
        <a:xfrm>
          <a:off x="2425424" y="0"/>
          <a:ext cx="2709847" cy="1195272"/>
        </a:xfrm>
        <a:prstGeom prst="roundRect">
          <a:avLst>
            <a:gd name="adj" fmla="val 5000"/>
          </a:avLst>
        </a:prstGeom>
        <a:blipFill rotWithShape="1">
          <a:blip xmlns:r="http://schemas.openxmlformats.org/officeDocument/2006/relationships" r:embed="rId1">
            <a:duotone>
              <a:schemeClr val="accent4">
                <a:hueOff val="1221077"/>
                <a:satOff val="-46523"/>
                <a:lumOff val="23135"/>
                <a:alphaOff val="0"/>
                <a:shade val="36000"/>
                <a:satMod val="120000"/>
              </a:schemeClr>
              <a:schemeClr val="accent4">
                <a:hueOff val="1221077"/>
                <a:satOff val="-46523"/>
                <a:lumOff val="23135"/>
                <a:alphaOff val="0"/>
                <a:tint val="40000"/>
              </a:schemeClr>
            </a:duotone>
          </a:blip>
          <a:tile tx="0" ty="0" sx="60000" sy="59000" flip="none" algn="tl"/>
        </a:blipFill>
        <a:ln>
          <a:noFill/>
        </a:ln>
        <a:effectLst>
          <a:outerShdw blurRad="50800" dist="19050" dir="5400000" algn="tl" rotWithShape="0">
            <a:srgbClr val="000000">
              <a:alpha val="60000"/>
            </a:srgbClr>
          </a:outerShdw>
          <a:softEdge rad="12700"/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96012" rIns="124460" bIns="0" numCol="1" spcCol="1270" anchor="t" anchorCtr="0">
          <a:noAutofit/>
        </a:bodyPr>
        <a:lstStyle/>
        <a:p>
          <a:pPr marL="0" lvl="0" indent="0" algn="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800" b="1" kern="1200" dirty="0">
              <a:cs typeface="B Nazanin" panose="00000400000000000000" pitchFamily="2" charset="-78"/>
            </a:rPr>
            <a:t> </a:t>
          </a:r>
          <a:endParaRPr lang="en-US" sz="2800" b="1" kern="1200" dirty="0">
            <a:cs typeface="B Nazanin" panose="00000400000000000000" pitchFamily="2" charset="-78"/>
          </a:endParaRPr>
        </a:p>
      </dsp:txBody>
      <dsp:txXfrm rot="16200000">
        <a:off x="2206347" y="219076"/>
        <a:ext cx="980123" cy="541969"/>
      </dsp:txXfrm>
    </dsp:sp>
    <dsp:sp modelId="{83C7250B-58C4-4046-992F-5F5B8C1EDAFE}">
      <dsp:nvSpPr>
        <dsp:cNvPr id="0" name=""/>
        <dsp:cNvSpPr/>
      </dsp:nvSpPr>
      <dsp:spPr>
        <a:xfrm rot="5400000">
          <a:off x="2093467" y="563609"/>
          <a:ext cx="334950" cy="762538"/>
        </a:xfrm>
        <a:prstGeom prst="flowChartExtract">
          <a:avLst/>
        </a:prstGeom>
        <a:solidFill>
          <a:schemeClr val="accent5">
            <a:lumMod val="60000"/>
            <a:lumOff val="40000"/>
          </a:schemeClr>
        </a:soli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softEdge rad="12700"/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0D9EEB85-4B04-4CE1-B6BB-85737D954439}">
      <dsp:nvSpPr>
        <dsp:cNvPr id="0" name=""/>
        <dsp:cNvSpPr/>
      </dsp:nvSpPr>
      <dsp:spPr>
        <a:xfrm>
          <a:off x="2967393" y="0"/>
          <a:ext cx="2018836" cy="1195272"/>
        </a:xfrm>
        <a:prstGeom prst="rect">
          <a:avLst/>
        </a:prstGeom>
        <a:noFill/>
        <a:ln>
          <a:noFill/>
        </a:ln>
        <a:effectLst>
          <a:outerShdw blurRad="50800" dist="19050" dir="5400000" algn="tl" rotWithShape="0">
            <a:srgbClr val="000000">
              <a:alpha val="60000"/>
            </a:srgbClr>
          </a:outerShdw>
          <a:softEdge rad="12700"/>
        </a:effectLst>
        <a:sp3d/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6858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000" b="1" kern="1200" dirty="0">
              <a:cs typeface="B Nazanin" panose="00000400000000000000" pitchFamily="2" charset="-78"/>
            </a:rPr>
            <a:t>پیشران قدرت ترانزیتی و تاب‌آوری اقتصادی</a:t>
          </a:r>
          <a:endParaRPr lang="en-US" sz="2000" b="1" kern="1200" dirty="0">
            <a:cs typeface="B Nazanin" panose="00000400000000000000" pitchFamily="2" charset="-78"/>
          </a:endParaRPr>
        </a:p>
      </dsp:txBody>
      <dsp:txXfrm>
        <a:off x="2967393" y="0"/>
        <a:ext cx="2018836" cy="119527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AA204F7-7D9D-4800-82D6-D06097B0A841}">
      <dsp:nvSpPr>
        <dsp:cNvPr id="0" name=""/>
        <dsp:cNvSpPr/>
      </dsp:nvSpPr>
      <dsp:spPr>
        <a:xfrm>
          <a:off x="1137107" y="264159"/>
          <a:ext cx="3413760" cy="3413760"/>
        </a:xfrm>
        <a:prstGeom prst="pie">
          <a:avLst>
            <a:gd name="adj1" fmla="val 16200000"/>
            <a:gd name="adj2" fmla="val 18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ar-SA" altLang="en-US" sz="1600" b="1" i="0" u="none" strike="noStrike" kern="1200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B Nazanin" panose="00000400000000000000" pitchFamily="2" charset="-78"/>
            </a:rPr>
            <a:t>نگاه مقطعی به فناوری (سامانه‌های جزیره‌ای)</a:t>
          </a:r>
          <a:endParaRPr lang="en-US" sz="1600" b="1" kern="1200" dirty="0">
            <a:solidFill>
              <a:schemeClr val="tx1"/>
            </a:solidFill>
            <a:cs typeface="B Nazanin" panose="00000400000000000000" pitchFamily="2" charset="-78"/>
          </a:endParaRPr>
        </a:p>
      </dsp:txBody>
      <dsp:txXfrm>
        <a:off x="2936240" y="987551"/>
        <a:ext cx="1219200" cy="1016000"/>
      </dsp:txXfrm>
    </dsp:sp>
    <dsp:sp modelId="{10363F14-DCF5-48D7-8E19-09BD0F71AE49}">
      <dsp:nvSpPr>
        <dsp:cNvPr id="0" name=""/>
        <dsp:cNvSpPr/>
      </dsp:nvSpPr>
      <dsp:spPr>
        <a:xfrm>
          <a:off x="1066800" y="386079"/>
          <a:ext cx="3413760" cy="3413760"/>
        </a:xfrm>
        <a:prstGeom prst="pie">
          <a:avLst>
            <a:gd name="adj1" fmla="val 1800000"/>
            <a:gd name="adj2" fmla="val 90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1600" b="1" kern="1200" dirty="0">
              <a:solidFill>
                <a:schemeClr val="tx1"/>
              </a:solidFill>
              <a:cs typeface="B Nazanin" panose="00000400000000000000" pitchFamily="2" charset="-78"/>
            </a:rPr>
            <a:t>تعدد مراکز تصمیم‌گیر در بندر</a:t>
          </a:r>
          <a:endParaRPr lang="en-US" sz="1600" b="1" kern="1200" dirty="0">
            <a:solidFill>
              <a:schemeClr val="tx1"/>
            </a:solidFill>
            <a:cs typeface="B Nazanin" panose="00000400000000000000" pitchFamily="2" charset="-78"/>
          </a:endParaRPr>
        </a:p>
      </dsp:txBody>
      <dsp:txXfrm>
        <a:off x="1879600" y="2600960"/>
        <a:ext cx="1828800" cy="894080"/>
      </dsp:txXfrm>
    </dsp:sp>
    <dsp:sp modelId="{F8C9840D-4F8B-43ED-A664-7451F1F921FF}">
      <dsp:nvSpPr>
        <dsp:cNvPr id="0" name=""/>
        <dsp:cNvSpPr/>
      </dsp:nvSpPr>
      <dsp:spPr>
        <a:xfrm>
          <a:off x="996492" y="264159"/>
          <a:ext cx="3413760" cy="3413760"/>
        </a:xfrm>
        <a:prstGeom prst="pie">
          <a:avLst>
            <a:gd name="adj1" fmla="val 90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</a:pPr>
          <a:r>
            <a:rPr kumimoji="0" lang="ar-SA" altLang="en-US" sz="1600" b="1" i="0" u="none" strike="noStrike" kern="1200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B Nazanin" panose="00000400000000000000" pitchFamily="2" charset="-78"/>
            </a:rPr>
            <a:t>نبود مرجع واحد حکمرانی داده</a:t>
          </a:r>
          <a:endParaRPr lang="en-US" sz="1600" b="1" kern="1200" dirty="0">
            <a:solidFill>
              <a:schemeClr val="tx1"/>
            </a:solidFill>
            <a:cs typeface="B Nazanin" panose="00000400000000000000" pitchFamily="2" charset="-78"/>
          </a:endParaRPr>
        </a:p>
      </dsp:txBody>
      <dsp:txXfrm>
        <a:off x="1391919" y="987551"/>
        <a:ext cx="1219200" cy="1016000"/>
      </dsp:txXfrm>
    </dsp:sp>
    <dsp:sp modelId="{03961D9D-DB2A-437D-8CF5-E0B4B431ECF2}">
      <dsp:nvSpPr>
        <dsp:cNvPr id="0" name=""/>
        <dsp:cNvSpPr/>
      </dsp:nvSpPr>
      <dsp:spPr>
        <a:xfrm>
          <a:off x="926060" y="52831"/>
          <a:ext cx="3836416" cy="3836416"/>
        </a:xfrm>
        <a:prstGeom prst="circularArrow">
          <a:avLst>
            <a:gd name="adj1" fmla="val 5085"/>
            <a:gd name="adj2" fmla="val 327528"/>
            <a:gd name="adj3" fmla="val 1472472"/>
            <a:gd name="adj4" fmla="val 16199432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195C553-7501-4E84-85E2-9505E552C3F7}">
      <dsp:nvSpPr>
        <dsp:cNvPr id="0" name=""/>
        <dsp:cNvSpPr/>
      </dsp:nvSpPr>
      <dsp:spPr>
        <a:xfrm>
          <a:off x="855472" y="174536"/>
          <a:ext cx="3836416" cy="3836416"/>
        </a:xfrm>
        <a:prstGeom prst="circularArrow">
          <a:avLst>
            <a:gd name="adj1" fmla="val 5085"/>
            <a:gd name="adj2" fmla="val 327528"/>
            <a:gd name="adj3" fmla="val 8671970"/>
            <a:gd name="adj4" fmla="val 1800502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1EBFA7D-4415-4DAE-AE6A-6E7AD087683F}">
      <dsp:nvSpPr>
        <dsp:cNvPr id="0" name=""/>
        <dsp:cNvSpPr/>
      </dsp:nvSpPr>
      <dsp:spPr>
        <a:xfrm>
          <a:off x="784883" y="52831"/>
          <a:ext cx="3836416" cy="3836416"/>
        </a:xfrm>
        <a:prstGeom prst="circularArrow">
          <a:avLst>
            <a:gd name="adj1" fmla="val 5085"/>
            <a:gd name="adj2" fmla="val 327528"/>
            <a:gd name="adj3" fmla="val 15873039"/>
            <a:gd name="adj4" fmla="val 9000000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5A7A3FF-7086-4E3C-990C-307E394D74C6}">
      <dsp:nvSpPr>
        <dsp:cNvPr id="0" name=""/>
        <dsp:cNvSpPr/>
      </dsp:nvSpPr>
      <dsp:spPr>
        <a:xfrm>
          <a:off x="1936909" y="742"/>
          <a:ext cx="1673541" cy="901446"/>
        </a:xfrm>
        <a:prstGeom prst="roundRect">
          <a:avLst/>
        </a:prstGeom>
        <a:blipFill rotWithShape="1">
          <a:blip xmlns:r="http://schemas.openxmlformats.org/officeDocument/2006/relationships" r:embed="rId1">
            <a:duotone>
              <a:schemeClr val="accent2">
                <a:hueOff val="0"/>
                <a:satOff val="0"/>
                <a:lumOff val="0"/>
                <a:alphaOff val="0"/>
                <a:tint val="70000"/>
                <a:shade val="63000"/>
              </a:schemeClr>
              <a:schemeClr val="accent2">
                <a:hueOff val="0"/>
                <a:satOff val="0"/>
                <a:lumOff val="0"/>
                <a:alphaOff val="0"/>
                <a:tint val="10000"/>
                <a:satMod val="150000"/>
              </a:schemeClr>
            </a:duotone>
          </a:blip>
          <a:tile tx="0" ty="0" sx="60000" sy="59000" flip="none" algn="tl"/>
        </a:blip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ar-SA" altLang="en-US" sz="1600" b="1" i="0" u="none" strike="noStrike" kern="1200" cap="none" normalizeH="0" baseline="0" dirty="0">
              <a:ln/>
              <a:effectLst/>
              <a:latin typeface="Arial" panose="020B0604020202020204" pitchFamily="34" charset="0"/>
              <a:cs typeface="B Nazanin" panose="00000400000000000000" pitchFamily="2" charset="-78"/>
            </a:rPr>
            <a:t>سازمان بنادر (تصدی‌گری فیزیکی)</a:t>
          </a:r>
          <a:endParaRPr lang="en-US" sz="1600" b="1" kern="1200" dirty="0"/>
        </a:p>
      </dsp:txBody>
      <dsp:txXfrm>
        <a:off x="1980914" y="44747"/>
        <a:ext cx="1585531" cy="813436"/>
      </dsp:txXfrm>
    </dsp:sp>
    <dsp:sp modelId="{C0101AEA-C0F2-402B-9EA3-0675175DF4FF}">
      <dsp:nvSpPr>
        <dsp:cNvPr id="0" name=""/>
        <dsp:cNvSpPr/>
      </dsp:nvSpPr>
      <dsp:spPr>
        <a:xfrm>
          <a:off x="1282705" y="451465"/>
          <a:ext cx="2981948" cy="2981948"/>
        </a:xfrm>
        <a:custGeom>
          <a:avLst/>
          <a:gdLst/>
          <a:ahLst/>
          <a:cxnLst/>
          <a:rect l="0" t="0" r="0" b="0"/>
          <a:pathLst>
            <a:path>
              <a:moveTo>
                <a:pt x="2335815" y="262460"/>
              </a:moveTo>
              <a:arcTo wR="1490974" hR="1490974" stAng="18270964" swAng="2250750"/>
            </a:path>
          </a:pathLst>
        </a:custGeom>
        <a:noFill/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434877A-200A-448A-BACB-482359F8CD75}">
      <dsp:nvSpPr>
        <dsp:cNvPr id="0" name=""/>
        <dsp:cNvSpPr/>
      </dsp:nvSpPr>
      <dsp:spPr>
        <a:xfrm>
          <a:off x="3427883" y="1491716"/>
          <a:ext cx="1673541" cy="901446"/>
        </a:xfrm>
        <a:prstGeom prst="roundRect">
          <a:avLst/>
        </a:prstGeom>
        <a:blipFill rotWithShape="1">
          <a:blip xmlns:r="http://schemas.openxmlformats.org/officeDocument/2006/relationships" r:embed="rId1">
            <a:duotone>
              <a:schemeClr val="accent3">
                <a:hueOff val="0"/>
                <a:satOff val="0"/>
                <a:lumOff val="0"/>
                <a:alphaOff val="0"/>
                <a:tint val="70000"/>
                <a:shade val="63000"/>
              </a:schemeClr>
              <a:schemeClr val="accent3">
                <a:hueOff val="0"/>
                <a:satOff val="0"/>
                <a:lumOff val="0"/>
                <a:alphaOff val="0"/>
                <a:tint val="10000"/>
                <a:satMod val="150000"/>
              </a:schemeClr>
            </a:duotone>
          </a:blip>
          <a:tile tx="0" ty="0" sx="60000" sy="59000" flip="none" algn="tl"/>
        </a:blip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None/>
          </a:pPr>
          <a:r>
            <a:rPr kumimoji="0" lang="ar-SA" altLang="en-US" sz="1600" b="1" i="0" u="none" strike="noStrike" kern="1200" cap="none" normalizeH="0" baseline="0">
              <a:ln/>
              <a:effectLst/>
              <a:latin typeface="Arial" panose="020B0604020202020204" pitchFamily="34" charset="0"/>
              <a:cs typeface="B Nazanin" panose="00000400000000000000" pitchFamily="2" charset="-78"/>
            </a:rPr>
            <a:t>گمرک (کنترل و امنیت)</a:t>
          </a:r>
          <a:endParaRPr lang="en-US" sz="1600" b="1" kern="1200" dirty="0"/>
        </a:p>
      </dsp:txBody>
      <dsp:txXfrm>
        <a:off x="3471888" y="1535721"/>
        <a:ext cx="1585531" cy="813436"/>
      </dsp:txXfrm>
    </dsp:sp>
    <dsp:sp modelId="{6448E03C-4DAE-4DC2-9A5D-605955446237}">
      <dsp:nvSpPr>
        <dsp:cNvPr id="0" name=""/>
        <dsp:cNvSpPr/>
      </dsp:nvSpPr>
      <dsp:spPr>
        <a:xfrm>
          <a:off x="1282705" y="451465"/>
          <a:ext cx="2981948" cy="2981948"/>
        </a:xfrm>
        <a:custGeom>
          <a:avLst/>
          <a:gdLst/>
          <a:ahLst/>
          <a:cxnLst/>
          <a:rect l="0" t="0" r="0" b="0"/>
          <a:pathLst>
            <a:path>
              <a:moveTo>
                <a:pt x="2909204" y="1951003"/>
              </a:moveTo>
              <a:arcTo wR="1490974" hR="1490974" stAng="1078286" swAng="2250750"/>
            </a:path>
          </a:pathLst>
        </a:custGeom>
        <a:noFill/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BD5B0CC-5024-42F9-B1C7-4D4F0198D4FA}">
      <dsp:nvSpPr>
        <dsp:cNvPr id="0" name=""/>
        <dsp:cNvSpPr/>
      </dsp:nvSpPr>
      <dsp:spPr>
        <a:xfrm>
          <a:off x="1936909" y="2982690"/>
          <a:ext cx="1673541" cy="901446"/>
        </a:xfrm>
        <a:prstGeom prst="roundRect">
          <a:avLst/>
        </a:prstGeom>
        <a:blipFill rotWithShape="1">
          <a:blip xmlns:r="http://schemas.openxmlformats.org/officeDocument/2006/relationships" r:embed="rId1">
            <a:duotone>
              <a:schemeClr val="accent4">
                <a:hueOff val="0"/>
                <a:satOff val="0"/>
                <a:lumOff val="0"/>
                <a:alphaOff val="0"/>
                <a:tint val="70000"/>
                <a:shade val="63000"/>
              </a:schemeClr>
              <a:schemeClr val="accent4">
                <a:hueOff val="0"/>
                <a:satOff val="0"/>
                <a:lumOff val="0"/>
                <a:alphaOff val="0"/>
                <a:tint val="10000"/>
                <a:satMod val="150000"/>
              </a:schemeClr>
            </a:duotone>
          </a:blip>
          <a:tile tx="0" ty="0" sx="60000" sy="59000" flip="none" algn="tl"/>
        </a:blip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None/>
          </a:pPr>
          <a:r>
            <a:rPr kumimoji="0" lang="ar-SA" altLang="en-US" sz="1600" b="1" i="0" u="none" strike="noStrike" kern="1200" cap="none" normalizeH="0" baseline="0">
              <a:ln/>
              <a:effectLst/>
              <a:latin typeface="Arial" panose="020B0604020202020204" pitchFamily="34" charset="0"/>
              <a:cs typeface="B Nazanin" panose="00000400000000000000" pitchFamily="2" charset="-78"/>
            </a:rPr>
            <a:t>نهادهای نظارتی (ریسک‌گریزی)</a:t>
          </a:r>
          <a:endParaRPr lang="en-US" sz="1600" b="1" kern="1200" dirty="0"/>
        </a:p>
      </dsp:txBody>
      <dsp:txXfrm>
        <a:off x="1980914" y="3026695"/>
        <a:ext cx="1585531" cy="813436"/>
      </dsp:txXfrm>
    </dsp:sp>
    <dsp:sp modelId="{B5AB95F7-735C-4430-93FD-CCF976C5E509}">
      <dsp:nvSpPr>
        <dsp:cNvPr id="0" name=""/>
        <dsp:cNvSpPr/>
      </dsp:nvSpPr>
      <dsp:spPr>
        <a:xfrm>
          <a:off x="1282705" y="451465"/>
          <a:ext cx="2981948" cy="2981948"/>
        </a:xfrm>
        <a:custGeom>
          <a:avLst/>
          <a:gdLst/>
          <a:ahLst/>
          <a:cxnLst/>
          <a:rect l="0" t="0" r="0" b="0"/>
          <a:pathLst>
            <a:path>
              <a:moveTo>
                <a:pt x="646132" y="2719487"/>
              </a:moveTo>
              <a:arcTo wR="1490974" hR="1490974" stAng="7470964" swAng="2250750"/>
            </a:path>
          </a:pathLst>
        </a:custGeom>
        <a:noFill/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68727EE-F96D-419E-B08D-CE7B0D576420}">
      <dsp:nvSpPr>
        <dsp:cNvPr id="0" name=""/>
        <dsp:cNvSpPr/>
      </dsp:nvSpPr>
      <dsp:spPr>
        <a:xfrm>
          <a:off x="445935" y="1491716"/>
          <a:ext cx="1673541" cy="901446"/>
        </a:xfrm>
        <a:prstGeom prst="roundRect">
          <a:avLst/>
        </a:prstGeom>
        <a:blipFill rotWithShape="1">
          <a:blip xmlns:r="http://schemas.openxmlformats.org/officeDocument/2006/relationships" r:embed="rId1">
            <a:duotone>
              <a:schemeClr val="accent5">
                <a:hueOff val="0"/>
                <a:satOff val="0"/>
                <a:lumOff val="0"/>
                <a:alphaOff val="0"/>
                <a:tint val="70000"/>
                <a:shade val="63000"/>
              </a:schemeClr>
              <a:schemeClr val="accent5">
                <a:hueOff val="0"/>
                <a:satOff val="0"/>
                <a:lumOff val="0"/>
                <a:alphaOff val="0"/>
                <a:tint val="10000"/>
                <a:satMod val="150000"/>
              </a:schemeClr>
            </a:duotone>
          </a:blip>
          <a:tile tx="0" ty="0" sx="60000" sy="59000" flip="none" algn="tl"/>
        </a:blip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None/>
          </a:pPr>
          <a:r>
            <a:rPr kumimoji="0" lang="ar-SA" altLang="en-US" sz="1600" b="1" i="0" u="none" strike="noStrike" kern="1200" cap="none" normalizeH="0" baseline="0" dirty="0">
              <a:ln/>
              <a:effectLst/>
              <a:latin typeface="Arial" panose="020B0604020202020204" pitchFamily="34" charset="0"/>
              <a:cs typeface="B Nazanin" panose="00000400000000000000" pitchFamily="2" charset="-78"/>
            </a:rPr>
            <a:t>بخش خصوصی (فاقد انگیزه سرمایه‌گذاری دیجیتال)</a:t>
          </a:r>
          <a:endParaRPr lang="en-US" sz="1600" b="1" kern="1200" dirty="0"/>
        </a:p>
      </dsp:txBody>
      <dsp:txXfrm>
        <a:off x="489940" y="1535721"/>
        <a:ext cx="1585531" cy="813436"/>
      </dsp:txXfrm>
    </dsp:sp>
    <dsp:sp modelId="{FD69D2FE-2907-4309-BDCD-2DAFAD4A207B}">
      <dsp:nvSpPr>
        <dsp:cNvPr id="0" name=""/>
        <dsp:cNvSpPr/>
      </dsp:nvSpPr>
      <dsp:spPr>
        <a:xfrm>
          <a:off x="1282705" y="451465"/>
          <a:ext cx="2981948" cy="2981948"/>
        </a:xfrm>
        <a:custGeom>
          <a:avLst/>
          <a:gdLst/>
          <a:ahLst/>
          <a:cxnLst/>
          <a:rect l="0" t="0" r="0" b="0"/>
          <a:pathLst>
            <a:path>
              <a:moveTo>
                <a:pt x="72743" y="1030944"/>
              </a:moveTo>
              <a:arcTo wR="1490974" hR="1490974" stAng="11878286" swAng="2250750"/>
            </a:path>
          </a:pathLst>
        </a:custGeom>
        <a:noFill/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D622CF7-84F0-44EF-B14D-3E8282F3332B}">
      <dsp:nvSpPr>
        <dsp:cNvPr id="0" name=""/>
        <dsp:cNvSpPr/>
      </dsp:nvSpPr>
      <dsp:spPr>
        <a:xfrm>
          <a:off x="1339" y="484351"/>
          <a:ext cx="2687835" cy="1075134"/>
        </a:xfrm>
        <a:prstGeom prst="chevron">
          <a:avLst/>
        </a:prstGeom>
        <a:blipFill rotWithShape="1"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shade val="36000"/>
                <a:satMod val="120000"/>
              </a:schemeClr>
              <a:schemeClr val="accent1">
                <a:hueOff val="0"/>
                <a:satOff val="0"/>
                <a:lumOff val="0"/>
                <a:alphaOff val="0"/>
                <a:tint val="40000"/>
              </a:schemeClr>
            </a:duotone>
          </a:blip>
          <a:tile tx="0" ty="0" sx="60000" sy="59000" flip="none" algn="tl"/>
        </a:blipFill>
        <a:ln>
          <a:noFill/>
        </a:ln>
        <a:effectLst>
          <a:outerShdw blurRad="50800" dist="19050" dir="5400000" algn="tl" rotWithShape="0">
            <a:srgbClr val="000000">
              <a:alpha val="60000"/>
            </a:srgbClr>
          </a:outerShdw>
          <a:softEdge rad="12700"/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2860" tIns="11430" rIns="0" bIns="11430" numCol="1" spcCol="1270" anchor="ctr" anchorCtr="0">
          <a:noAutofit/>
        </a:bodyPr>
        <a:lstStyle/>
        <a:p>
          <a:pPr marL="0" lvl="0" indent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1800" b="1" kern="1200" dirty="0">
              <a:cs typeface="B Nazanin" panose="00000400000000000000" pitchFamily="2" charset="-78"/>
            </a:rPr>
            <a:t>هر یک درصد افزایش سهم ترانزیت</a:t>
          </a:r>
          <a:endParaRPr lang="en-US" sz="1800" kern="1200" dirty="0"/>
        </a:p>
      </dsp:txBody>
      <dsp:txXfrm>
        <a:off x="538906" y="484351"/>
        <a:ext cx="1612701" cy="1075134"/>
      </dsp:txXfrm>
    </dsp:sp>
    <dsp:sp modelId="{326B7C94-1349-43A1-AB86-8EBC7CC72188}">
      <dsp:nvSpPr>
        <dsp:cNvPr id="0" name=""/>
        <dsp:cNvSpPr/>
      </dsp:nvSpPr>
      <dsp:spPr>
        <a:xfrm>
          <a:off x="2339756" y="575737"/>
          <a:ext cx="2230903" cy="892361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softEdge rad="12700"/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2860" tIns="11430" rIns="0" bIns="11430" numCol="1" spcCol="1270" anchor="ctr" anchorCtr="0">
          <a:noAutofit/>
        </a:bodyPr>
        <a:lstStyle/>
        <a:p>
          <a:pPr marL="0" lvl="0" indent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1800" b="1" kern="1200" dirty="0">
              <a:cs typeface="B Nazanin" panose="00000400000000000000" pitchFamily="2" charset="-78"/>
            </a:rPr>
            <a:t>3 درصد رشد </a:t>
          </a:r>
          <a:r>
            <a:rPr lang="en-US" sz="1800" b="1" kern="1200" dirty="0">
              <a:cs typeface="B Nazanin" panose="00000400000000000000" pitchFamily="2" charset="-78"/>
            </a:rPr>
            <a:t>GDP</a:t>
          </a:r>
          <a:r>
            <a:rPr lang="fa-IR" sz="1800" b="1" kern="1200" dirty="0">
              <a:cs typeface="B Nazanin" panose="00000400000000000000" pitchFamily="2" charset="-78"/>
            </a:rPr>
            <a:t> غیر نفتی</a:t>
          </a:r>
          <a:endParaRPr lang="en-US" sz="1800" kern="1200" dirty="0"/>
        </a:p>
      </dsp:txBody>
      <dsp:txXfrm>
        <a:off x="2785937" y="575737"/>
        <a:ext cx="1338542" cy="892361"/>
      </dsp:txXfrm>
    </dsp:sp>
    <dsp:sp modelId="{A87C3067-120B-4679-8D58-EB64F5BF73A1}">
      <dsp:nvSpPr>
        <dsp:cNvPr id="0" name=""/>
        <dsp:cNvSpPr/>
      </dsp:nvSpPr>
      <dsp:spPr>
        <a:xfrm>
          <a:off x="1339" y="1710004"/>
          <a:ext cx="2687835" cy="1075134"/>
        </a:xfrm>
        <a:prstGeom prst="chevron">
          <a:avLst/>
        </a:prstGeom>
        <a:blipFill rotWithShape="1"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shade val="36000"/>
                <a:satMod val="120000"/>
              </a:schemeClr>
              <a:schemeClr val="accent1">
                <a:hueOff val="0"/>
                <a:satOff val="0"/>
                <a:lumOff val="0"/>
                <a:alphaOff val="0"/>
                <a:tint val="40000"/>
              </a:schemeClr>
            </a:duotone>
          </a:blip>
          <a:tile tx="0" ty="0" sx="60000" sy="59000" flip="none" algn="tl"/>
        </a:blipFill>
        <a:ln>
          <a:noFill/>
        </a:ln>
        <a:effectLst>
          <a:outerShdw blurRad="50800" dist="19050" dir="5400000" algn="tl" rotWithShape="0">
            <a:srgbClr val="000000">
              <a:alpha val="60000"/>
            </a:srgbClr>
          </a:outerShdw>
          <a:softEdge rad="12700"/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2860" tIns="11430" rIns="0" bIns="11430" numCol="1" spcCol="1270" anchor="ctr" anchorCtr="0">
          <a:noAutofit/>
        </a:bodyPr>
        <a:lstStyle/>
        <a:p>
          <a:pPr marL="0" lvl="0" indent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1800" b="1" kern="1200" dirty="0">
              <a:latin typeface="Rockwell" panose="02060603020205020403"/>
              <a:ea typeface="+mn-ea"/>
              <a:cs typeface="B Nazanin" panose="00000400000000000000" pitchFamily="2" charset="-78"/>
            </a:rPr>
            <a:t>کشورهای با</a:t>
          </a:r>
        </a:p>
        <a:p>
          <a:pPr marL="0" lvl="0" indent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1800" b="1" kern="1200" dirty="0">
              <a:latin typeface="Rockwell" panose="02060603020205020403"/>
              <a:ea typeface="+mn-ea"/>
              <a:cs typeface="B Nazanin" panose="00000400000000000000" pitchFamily="2" charset="-78"/>
            </a:rPr>
            <a:t> </a:t>
          </a:r>
          <a:r>
            <a:rPr lang="en-US" sz="1800" b="1" kern="1200" dirty="0">
              <a:latin typeface="Rockwell" panose="02060603020205020403"/>
              <a:ea typeface="+mn-ea"/>
              <a:cs typeface="B Nazanin" panose="00000400000000000000" pitchFamily="2" charset="-78"/>
            </a:rPr>
            <a:t>LPI </a:t>
          </a:r>
          <a:r>
            <a:rPr lang="en-US" sz="1800" b="1" kern="1200">
              <a:latin typeface="Rockwell" panose="02060603020205020403"/>
              <a:ea typeface="+mn-ea"/>
              <a:cs typeface="B Nazanin" panose="00000400000000000000" pitchFamily="2" charset="-78"/>
            </a:rPr>
            <a:t>&gt; 3.5 </a:t>
          </a:r>
          <a:endParaRPr lang="en-US" sz="1800" b="1" kern="1200" dirty="0">
            <a:latin typeface="Rockwell" panose="02060603020205020403"/>
            <a:ea typeface="+mn-ea"/>
            <a:cs typeface="B Nazanin" panose="00000400000000000000" pitchFamily="2" charset="-78"/>
          </a:endParaRPr>
        </a:p>
      </dsp:txBody>
      <dsp:txXfrm>
        <a:off x="538906" y="1710004"/>
        <a:ext cx="1612701" cy="1075134"/>
      </dsp:txXfrm>
    </dsp:sp>
    <dsp:sp modelId="{AD4568E4-6DAA-4B68-AD4B-3A07E095A39D}">
      <dsp:nvSpPr>
        <dsp:cNvPr id="0" name=""/>
        <dsp:cNvSpPr/>
      </dsp:nvSpPr>
      <dsp:spPr>
        <a:xfrm>
          <a:off x="2339756" y="1801390"/>
          <a:ext cx="2230903" cy="892361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softEdge rad="12700"/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2860" tIns="11430" rIns="0" bIns="11430" numCol="1" spcCol="1270" anchor="ctr" anchorCtr="0">
          <a:noAutofit/>
        </a:bodyPr>
        <a:lstStyle/>
        <a:p>
          <a:pPr marL="0" lvl="0" indent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1800" b="1" kern="1200">
              <a:latin typeface="Rockwell" panose="02060603020205020403"/>
              <a:ea typeface="+mn-ea"/>
              <a:cs typeface="B Nazanin" panose="00000400000000000000" pitchFamily="2" charset="-78"/>
            </a:rPr>
            <a:t>جذب سرمایه لجستیکی ۲ تا ۳ برابر</a:t>
          </a:r>
          <a:endParaRPr lang="en-US" sz="1800" b="1" kern="1200" dirty="0">
            <a:latin typeface="Rockwell" panose="02060603020205020403"/>
            <a:ea typeface="+mn-ea"/>
            <a:cs typeface="B Nazanin" panose="00000400000000000000" pitchFamily="2" charset="-78"/>
          </a:endParaRPr>
        </a:p>
      </dsp:txBody>
      <dsp:txXfrm>
        <a:off x="2785937" y="1801390"/>
        <a:ext cx="1338542" cy="892361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3C7943F-8D00-4B6E-B712-12CDAA899017}">
      <dsp:nvSpPr>
        <dsp:cNvPr id="0" name=""/>
        <dsp:cNvSpPr/>
      </dsp:nvSpPr>
      <dsp:spPr>
        <a:xfrm rot="5400000">
          <a:off x="-211784" y="211932"/>
          <a:ext cx="1411898" cy="988328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200" kern="1200" dirty="0">
              <a:cs typeface="B Nazanin" panose="00000400000000000000" pitchFamily="2" charset="-78"/>
            </a:rPr>
            <a:t>فرض</a:t>
          </a:r>
          <a:endParaRPr lang="en-US" sz="2200" kern="1200" dirty="0">
            <a:cs typeface="B Nazanin" panose="00000400000000000000" pitchFamily="2" charset="-78"/>
          </a:endParaRPr>
        </a:p>
      </dsp:txBody>
      <dsp:txXfrm rot="-5400000">
        <a:off x="1" y="494311"/>
        <a:ext cx="988328" cy="423570"/>
      </dsp:txXfrm>
    </dsp:sp>
    <dsp:sp modelId="{D3ABDF1A-2B09-48F7-9ACA-0AB886EC24FF}">
      <dsp:nvSpPr>
        <dsp:cNvPr id="0" name=""/>
        <dsp:cNvSpPr/>
      </dsp:nvSpPr>
      <dsp:spPr>
        <a:xfrm rot="5400000">
          <a:off x="2488937" y="-1500460"/>
          <a:ext cx="917733" cy="3918951"/>
        </a:xfrm>
        <a:prstGeom prst="round2Same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2065" rIns="12065" bIns="12065" numCol="1" spcCol="1270" anchor="ctr" anchorCtr="0">
          <a:noAutofit/>
        </a:bodyPr>
        <a:lstStyle/>
        <a:p>
          <a:pPr marL="171450" lvl="1" indent="-171450" algn="r" defTabSz="844550" rtl="1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fa-IR" sz="1900" kern="1200" dirty="0">
              <a:cs typeface="B Nazanin" panose="00000400000000000000" pitchFamily="2" charset="-78"/>
            </a:rPr>
            <a:t>کاهش زمان رسوب از 10 روز به 4 روز</a:t>
          </a:r>
          <a:endParaRPr lang="en-US" sz="1900" kern="1200" dirty="0">
            <a:cs typeface="B Nazanin" panose="00000400000000000000" pitchFamily="2" charset="-78"/>
          </a:endParaRPr>
        </a:p>
      </dsp:txBody>
      <dsp:txXfrm rot="-5400000">
        <a:off x="988328" y="44949"/>
        <a:ext cx="3874151" cy="828133"/>
      </dsp:txXfrm>
    </dsp:sp>
    <dsp:sp modelId="{FC4AC267-871D-461E-9A9A-7CDAB3B2F091}">
      <dsp:nvSpPr>
        <dsp:cNvPr id="0" name=""/>
        <dsp:cNvSpPr/>
      </dsp:nvSpPr>
      <dsp:spPr>
        <a:xfrm rot="5400000">
          <a:off x="-211784" y="1327332"/>
          <a:ext cx="1411898" cy="988328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200" kern="1200" dirty="0">
              <a:cs typeface="B Nazanin" panose="00000400000000000000" pitchFamily="2" charset="-78"/>
            </a:rPr>
            <a:t>نتیجه</a:t>
          </a:r>
          <a:endParaRPr lang="en-US" sz="2200" kern="1200" dirty="0">
            <a:cs typeface="B Nazanin" panose="00000400000000000000" pitchFamily="2" charset="-78"/>
          </a:endParaRPr>
        </a:p>
      </dsp:txBody>
      <dsp:txXfrm rot="-5400000">
        <a:off x="1" y="1609711"/>
        <a:ext cx="988328" cy="423570"/>
      </dsp:txXfrm>
    </dsp:sp>
    <dsp:sp modelId="{B5FAC477-BEDF-432B-8166-D73602058081}">
      <dsp:nvSpPr>
        <dsp:cNvPr id="0" name=""/>
        <dsp:cNvSpPr/>
      </dsp:nvSpPr>
      <dsp:spPr>
        <a:xfrm rot="5400000">
          <a:off x="2488937" y="-385061"/>
          <a:ext cx="917733" cy="3918951"/>
        </a:xfrm>
        <a:prstGeom prst="round2Same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2065" rIns="12065" bIns="12065" numCol="1" spcCol="1270" anchor="ctr" anchorCtr="0">
          <a:noAutofit/>
        </a:bodyPr>
        <a:lstStyle/>
        <a:p>
          <a:pPr marL="171450" lvl="1" indent="-171450" algn="r" defTabSz="844550" rtl="1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fa-IR" sz="1900" kern="1200" dirty="0">
              <a:cs typeface="B Nazanin" panose="00000400000000000000" pitchFamily="2" charset="-78"/>
            </a:rPr>
            <a:t>آزادسازی 6 روز</a:t>
          </a:r>
          <a:endParaRPr lang="en-US" sz="1900" kern="1200" dirty="0">
            <a:cs typeface="B Nazanin" panose="00000400000000000000" pitchFamily="2" charset="-78"/>
          </a:endParaRPr>
        </a:p>
        <a:p>
          <a:pPr marL="171450" lvl="1" indent="-171450" algn="r" defTabSz="844550" rtl="1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fa-IR" sz="1900" kern="1200" dirty="0">
              <a:cs typeface="B Nazanin" panose="00000400000000000000" pitchFamily="2" charset="-78"/>
            </a:rPr>
            <a:t>کاهش هزینه ملی: </a:t>
          </a:r>
          <a:r>
            <a:rPr lang="fa-IR" sz="1900" kern="1200">
              <a:cs typeface="B Nazanin" panose="00000400000000000000" pitchFamily="2" charset="-78"/>
            </a:rPr>
            <a:t>حدود </a:t>
          </a:r>
          <a:r>
            <a:rPr lang="fa-IR" sz="1900" b="1" kern="1200">
              <a:cs typeface="B Nazanin" panose="00000400000000000000" pitchFamily="2" charset="-78"/>
            </a:rPr>
            <a:t>1.2 </a:t>
          </a:r>
          <a:r>
            <a:rPr lang="fa-IR" sz="1900" b="1" kern="1200" dirty="0">
              <a:cs typeface="B Nazanin" panose="00000400000000000000" pitchFamily="2" charset="-78"/>
            </a:rPr>
            <a:t>میلیارد دلار/سال</a:t>
          </a:r>
          <a:endParaRPr lang="en-US" sz="1900" kern="1200" dirty="0">
            <a:cs typeface="B Nazanin" panose="00000400000000000000" pitchFamily="2" charset="-78"/>
          </a:endParaRPr>
        </a:p>
      </dsp:txBody>
      <dsp:txXfrm rot="-5400000">
        <a:off x="988328" y="1160348"/>
        <a:ext cx="3874151" cy="828133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3C7943F-8D00-4B6E-B712-12CDAA899017}">
      <dsp:nvSpPr>
        <dsp:cNvPr id="0" name=""/>
        <dsp:cNvSpPr/>
      </dsp:nvSpPr>
      <dsp:spPr>
        <a:xfrm rot="5400000">
          <a:off x="3707166" y="211932"/>
          <a:ext cx="1411898" cy="988328"/>
        </a:xfrm>
        <a:prstGeom prst="chevron">
          <a:avLst/>
        </a:prstGeom>
        <a:blipFill rotWithShape="1">
          <a:blip xmlns:r="http://schemas.openxmlformats.org/officeDocument/2006/relationships" r:embed="rId1">
            <a:duotone>
              <a:schemeClr val="accent3">
                <a:hueOff val="0"/>
                <a:satOff val="0"/>
                <a:lumOff val="0"/>
                <a:alphaOff val="0"/>
                <a:tint val="70000"/>
                <a:shade val="63000"/>
              </a:schemeClr>
              <a:schemeClr val="accent3">
                <a:hueOff val="0"/>
                <a:satOff val="0"/>
                <a:lumOff val="0"/>
                <a:alphaOff val="0"/>
                <a:tint val="10000"/>
                <a:satMod val="150000"/>
              </a:schemeClr>
            </a:duotone>
          </a:blip>
          <a:tile tx="0" ty="0" sx="60000" sy="59000" flip="none" algn="tl"/>
        </a:blip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200" kern="1200" dirty="0">
              <a:cs typeface="B Nazanin" panose="00000400000000000000" pitchFamily="2" charset="-78"/>
            </a:rPr>
            <a:t>فرض</a:t>
          </a:r>
          <a:endParaRPr lang="en-US" sz="2200" kern="1200" dirty="0">
            <a:cs typeface="B Nazanin" panose="00000400000000000000" pitchFamily="2" charset="-78"/>
          </a:endParaRPr>
        </a:p>
      </dsp:txBody>
      <dsp:txXfrm rot="-5400000">
        <a:off x="3918951" y="494311"/>
        <a:ext cx="988328" cy="423570"/>
      </dsp:txXfrm>
    </dsp:sp>
    <dsp:sp modelId="{D3ABDF1A-2B09-48F7-9ACA-0AB886EC24FF}">
      <dsp:nvSpPr>
        <dsp:cNvPr id="0" name=""/>
        <dsp:cNvSpPr/>
      </dsp:nvSpPr>
      <dsp:spPr>
        <a:xfrm rot="16200000">
          <a:off x="1500608" y="-1500460"/>
          <a:ext cx="917733" cy="391895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28016" bIns="11430" numCol="1" spcCol="1270" anchor="ctr" anchorCtr="0">
          <a:noAutofit/>
        </a:bodyPr>
        <a:lstStyle/>
        <a:p>
          <a:pPr marL="171450" lvl="1" indent="-171450" algn="r" defTabSz="800100" rtl="1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fa-IR" sz="1800" kern="1200" dirty="0">
              <a:cs typeface="B Nazanin" panose="00000400000000000000" pitchFamily="2" charset="-78"/>
            </a:rPr>
            <a:t>رسیدن به 48 ساعت</a:t>
          </a:r>
          <a:endParaRPr lang="en-US" sz="1800" kern="1200" dirty="0">
            <a:cs typeface="B Nazanin" panose="00000400000000000000" pitchFamily="2" charset="-78"/>
          </a:endParaRPr>
        </a:p>
      </dsp:txBody>
      <dsp:txXfrm rot="5400000">
        <a:off x="44799" y="44949"/>
        <a:ext cx="3874151" cy="828133"/>
      </dsp:txXfrm>
    </dsp:sp>
    <dsp:sp modelId="{FC4AC267-871D-461E-9A9A-7CDAB3B2F091}">
      <dsp:nvSpPr>
        <dsp:cNvPr id="0" name=""/>
        <dsp:cNvSpPr/>
      </dsp:nvSpPr>
      <dsp:spPr>
        <a:xfrm rot="5400000">
          <a:off x="3707166" y="1327332"/>
          <a:ext cx="1411898" cy="988328"/>
        </a:xfrm>
        <a:prstGeom prst="chevron">
          <a:avLst/>
        </a:prstGeom>
        <a:blipFill rotWithShape="1">
          <a:blip xmlns:r="http://schemas.openxmlformats.org/officeDocument/2006/relationships" r:embed="rId1">
            <a:duotone>
              <a:schemeClr val="accent3">
                <a:hueOff val="6059134"/>
                <a:satOff val="36540"/>
                <a:lumOff val="-22155"/>
                <a:alphaOff val="0"/>
                <a:tint val="70000"/>
                <a:shade val="63000"/>
              </a:schemeClr>
              <a:schemeClr val="accent3">
                <a:hueOff val="6059134"/>
                <a:satOff val="36540"/>
                <a:lumOff val="-22155"/>
                <a:alphaOff val="0"/>
                <a:tint val="10000"/>
                <a:satMod val="150000"/>
              </a:schemeClr>
            </a:duotone>
          </a:blip>
          <a:tile tx="0" ty="0" sx="60000" sy="59000" flip="none" algn="tl"/>
        </a:blipFill>
        <a:ln w="6350" cap="flat" cmpd="sng" algn="ctr">
          <a:solidFill>
            <a:schemeClr val="accent3">
              <a:hueOff val="6059134"/>
              <a:satOff val="36540"/>
              <a:lumOff val="-22155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200" kern="1200" dirty="0">
              <a:cs typeface="B Nazanin" panose="00000400000000000000" pitchFamily="2" charset="-78"/>
            </a:rPr>
            <a:t>نتیجه</a:t>
          </a:r>
          <a:endParaRPr lang="en-US" sz="2200" kern="1200" dirty="0">
            <a:cs typeface="B Nazanin" panose="00000400000000000000" pitchFamily="2" charset="-78"/>
          </a:endParaRPr>
        </a:p>
      </dsp:txBody>
      <dsp:txXfrm rot="-5400000">
        <a:off x="3918951" y="1609711"/>
        <a:ext cx="988328" cy="423570"/>
      </dsp:txXfrm>
    </dsp:sp>
    <dsp:sp modelId="{B5FAC477-BEDF-432B-8166-D73602058081}">
      <dsp:nvSpPr>
        <dsp:cNvPr id="0" name=""/>
        <dsp:cNvSpPr/>
      </dsp:nvSpPr>
      <dsp:spPr>
        <a:xfrm rot="16200000">
          <a:off x="1500608" y="-385061"/>
          <a:ext cx="917733" cy="391895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hueOff val="6059134"/>
              <a:satOff val="36540"/>
              <a:lumOff val="-22155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28016" bIns="11430" numCol="1" spcCol="1270" anchor="ctr" anchorCtr="0">
          <a:noAutofit/>
        </a:bodyPr>
        <a:lstStyle/>
        <a:p>
          <a:pPr marL="114300" lvl="1" indent="-114300" algn="r" defTabSz="666750" rtl="1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fa-IR" sz="1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Rockwell" panose="02060603020205020403"/>
              <a:ea typeface="+mn-ea"/>
              <a:cs typeface="B Nazanin" panose="00000400000000000000" pitchFamily="2" charset="-78"/>
            </a:rPr>
            <a:t>افزایش سهم </a:t>
          </a:r>
          <a:r>
            <a:rPr lang="en-US" sz="1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Rockwell" panose="02060603020205020403"/>
              <a:ea typeface="+mn-ea"/>
              <a:cs typeface="B Nazanin" panose="00000400000000000000" pitchFamily="2" charset="-78"/>
            </a:rPr>
            <a:t>INSTC </a:t>
          </a:r>
          <a:r>
            <a:rPr lang="fa-IR" sz="1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Rockwell" panose="02060603020205020403"/>
              <a:ea typeface="+mn-ea"/>
              <a:cs typeface="B Nazanin" panose="00000400000000000000" pitchFamily="2" charset="-78"/>
            </a:rPr>
            <a:t> به 15 درصد</a:t>
          </a:r>
          <a:endParaRPr lang="en-US" sz="18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Rockwell" panose="02060603020205020403"/>
            <a:ea typeface="+mn-ea"/>
            <a:cs typeface="B Nazanin" panose="00000400000000000000" pitchFamily="2" charset="-78"/>
          </a:endParaRPr>
        </a:p>
        <a:p>
          <a:pPr marL="114300" lvl="1" indent="-114300" algn="r" defTabSz="666750" rtl="1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fa-IR" sz="1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Rockwell" panose="02060603020205020403"/>
              <a:ea typeface="+mn-ea"/>
              <a:cs typeface="B Nazanin" panose="00000400000000000000" pitchFamily="2" charset="-78"/>
            </a:rPr>
            <a:t>درآمد ترانزیتی: حدود 5 تا 6 میلیارد دلار/ سال</a:t>
          </a:r>
        </a:p>
      </dsp:txBody>
      <dsp:txXfrm rot="5400000">
        <a:off x="44799" y="1160348"/>
        <a:ext cx="3874151" cy="828133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ADCE030-4EEA-4C2A-8D62-A3A28624AD1D}">
      <dsp:nvSpPr>
        <dsp:cNvPr id="0" name=""/>
        <dsp:cNvSpPr/>
      </dsp:nvSpPr>
      <dsp:spPr>
        <a:xfrm>
          <a:off x="1167077" y="175154"/>
          <a:ext cx="2019723" cy="2020030"/>
        </a:xfrm>
        <a:prstGeom prst="circularArrow">
          <a:avLst>
            <a:gd name="adj1" fmla="val 10980"/>
            <a:gd name="adj2" fmla="val 1142322"/>
            <a:gd name="adj3" fmla="val 4500000"/>
            <a:gd name="adj4" fmla="val 10800000"/>
            <a:gd name="adj5" fmla="val 125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B06F341-DDF4-4374-A204-CB0E46A99437}">
      <dsp:nvSpPr>
        <dsp:cNvPr id="0" name=""/>
        <dsp:cNvSpPr/>
      </dsp:nvSpPr>
      <dsp:spPr>
        <a:xfrm>
          <a:off x="1613503" y="904446"/>
          <a:ext cx="1122321" cy="56102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1400" b="1" kern="1200" dirty="0">
              <a:cs typeface="B Nazanin" panose="00000400000000000000" pitchFamily="2" charset="-78"/>
            </a:rPr>
            <a:t>ایجاد پلتفرم ملی تبادل داده بندری (</a:t>
          </a:r>
          <a:r>
            <a:rPr lang="en-US" sz="1400" b="1" kern="1200" dirty="0">
              <a:cs typeface="B Nazanin" panose="00000400000000000000" pitchFamily="2" charset="-78"/>
            </a:rPr>
            <a:t>NPDEP</a:t>
          </a:r>
          <a:r>
            <a:rPr lang="fa-IR" sz="1400" b="1" kern="1200" dirty="0">
              <a:cs typeface="B Nazanin" panose="00000400000000000000" pitchFamily="2" charset="-78"/>
            </a:rPr>
            <a:t>) </a:t>
          </a:r>
          <a:br>
            <a:rPr lang="en-US" sz="1400" kern="1200" dirty="0">
              <a:cs typeface="B Nazanin" panose="00000400000000000000" pitchFamily="2" charset="-78"/>
            </a:rPr>
          </a:br>
          <a:endParaRPr lang="en-US" sz="1400" kern="1200" dirty="0">
            <a:cs typeface="B Nazanin" panose="00000400000000000000" pitchFamily="2" charset="-78"/>
          </a:endParaRPr>
        </a:p>
      </dsp:txBody>
      <dsp:txXfrm>
        <a:off x="1613503" y="904446"/>
        <a:ext cx="1122321" cy="561026"/>
      </dsp:txXfrm>
    </dsp:sp>
    <dsp:sp modelId="{8C1C2C5F-C998-4D8B-9CA5-6AAC75B2BCF1}">
      <dsp:nvSpPr>
        <dsp:cNvPr id="0" name=""/>
        <dsp:cNvSpPr/>
      </dsp:nvSpPr>
      <dsp:spPr>
        <a:xfrm>
          <a:off x="606106" y="1335811"/>
          <a:ext cx="2019723" cy="2020030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A267155-D847-4661-B9BF-BCEC0C8FC7DF}">
      <dsp:nvSpPr>
        <dsp:cNvPr id="0" name=""/>
        <dsp:cNvSpPr/>
      </dsp:nvSpPr>
      <dsp:spPr>
        <a:xfrm>
          <a:off x="1054807" y="2071817"/>
          <a:ext cx="1122321" cy="56102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1400" b="1" kern="1200" dirty="0">
              <a:cs typeface="B Nazanin" panose="00000400000000000000" pitchFamily="2" charset="-78"/>
            </a:rPr>
            <a:t>یک لایه بالادستی، (نه جایگزین سامانه‌ها)                                                                                                </a:t>
          </a:r>
          <a:endParaRPr lang="en-US" sz="1400" b="1" kern="1200" dirty="0">
            <a:cs typeface="B Nazanin" panose="00000400000000000000" pitchFamily="2" charset="-78"/>
          </a:endParaRPr>
        </a:p>
      </dsp:txBody>
      <dsp:txXfrm>
        <a:off x="1054807" y="2071817"/>
        <a:ext cx="1122321" cy="561026"/>
      </dsp:txXfrm>
    </dsp:sp>
    <dsp:sp modelId="{0D8A00F6-14F0-4C4B-B27B-DCDB61BED3AC}">
      <dsp:nvSpPr>
        <dsp:cNvPr id="0" name=""/>
        <dsp:cNvSpPr/>
      </dsp:nvSpPr>
      <dsp:spPr>
        <a:xfrm>
          <a:off x="1310829" y="2635362"/>
          <a:ext cx="1735255" cy="1735950"/>
        </a:xfrm>
        <a:prstGeom prst="blockArc">
          <a:avLst>
            <a:gd name="adj1" fmla="val 13500000"/>
            <a:gd name="adj2" fmla="val 10800000"/>
            <a:gd name="adj3" fmla="val 127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EC6CB02-9564-4825-BFEE-6694A205B57E}">
      <dsp:nvSpPr>
        <dsp:cNvPr id="0" name=""/>
        <dsp:cNvSpPr/>
      </dsp:nvSpPr>
      <dsp:spPr>
        <a:xfrm>
          <a:off x="1616158" y="3240867"/>
          <a:ext cx="1122321" cy="56102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1400" b="1" kern="1200" dirty="0">
              <a:cs typeface="B Nazanin" panose="00000400000000000000" pitchFamily="2" charset="-78"/>
            </a:rPr>
            <a:t>دو اقدام سیاستی مشخص</a:t>
          </a:r>
          <a:endParaRPr lang="en-US" sz="1400" kern="1200" dirty="0">
            <a:cs typeface="B Nazanin" panose="00000400000000000000" pitchFamily="2" charset="-78"/>
          </a:endParaRPr>
        </a:p>
      </dsp:txBody>
      <dsp:txXfrm>
        <a:off x="1616158" y="3240867"/>
        <a:ext cx="1122321" cy="56102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3">
  <dgm:title val=""/>
  <dgm:desc val=""/>
  <dgm:catLst>
    <dgm:cat type="relationship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none"/>
      <dgm:param type="vertAlign" val="none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gte" val="2">
            <dgm:constrLst>
              <dgm:constr type="w" for="ch" forName="divider" refType="w"/>
              <dgm:constr type="h" for="ch" forName="divider" refType="w" fact="0.2"/>
              <dgm:constr type="h" for="ch" forName="divider" refType="h" op="gte" fact="0.2"/>
              <dgm:constr type="h" for="ch" forName="divider" refType="h" op="lte" fact="0.4"/>
              <dgm:constr type="ctrX" for="ch" forName="divider" refType="w" fact="0.5"/>
              <dgm:constr type="ctrY" for="ch" forName="divider" refType="h" fact="0.5"/>
              <dgm:constr type="w" for="ch" forName="downArrow" refType="w" fact="0.3"/>
              <dgm:constr type="h" for="ch" forName="downArrow" refType="h" fact="0.4"/>
              <dgm:constr type="l" for="ch" forName="downArrow" refType="w" fact="0.1"/>
              <dgm:constr type="t" for="ch" forName="downArrow" refType="h" fact="0.05"/>
              <dgm:constr type="lOff" for="ch" forName="downArrow" refType="w" fact="0.02"/>
              <dgm:constr type="w" for="ch" forName="downArrowText" refType="w" fact="0.32"/>
              <dgm:constr type="h" for="ch" forName="downArrowText" refType="h" fact="0.42"/>
              <dgm:constr type="t" for="ch" forName="downArrowText"/>
              <dgm:constr type="r" for="ch" forName="downArrowText" refType="w" fact="0.85"/>
              <dgm:constr type="w" for="ch" forName="upArrow" refType="w" fact="0.3"/>
              <dgm:constr type="h" for="ch" forName="upArrow" refType="h" fact="0.4"/>
              <dgm:constr type="b" for="ch" forName="upArrow" refType="h" fact="0.95"/>
              <dgm:constr type="r" for="ch" forName="upArrow" refType="w" fact="0.9"/>
              <dgm:constr type="rOff" for="ch" forName="upArrow" refType="w" fact="-0.02"/>
              <dgm:constr type="w" for="ch" forName="upArrowText" refType="w" fact="0.32"/>
              <dgm:constr type="h" for="ch" forName="upArrowText" refType="h" fact="0.42"/>
              <dgm:constr type="b" for="ch" forName="upArrowText" refType="h"/>
              <dgm:constr type="l" for="ch" forName="upArrowText" refType="w" fact="0.15"/>
              <dgm:constr type="primFontSz" for="ch" ptType="node" op="equ" val="65"/>
            </dgm:constrLst>
          </dgm:if>
          <dgm:else name="Name4">
            <dgm:constrLst>
              <dgm:constr type="w" for="ch" forName="downArrow" refType="w" fact="0.4"/>
              <dgm:constr type="h" for="ch" forName="downArrow" refType="h" fact="0.8"/>
              <dgm:constr type="l" for="ch" forName="downArrow" refType="w" fact="0.02"/>
              <dgm:constr type="t" for="ch" forName="downArrow" refType="h" fact="0.05"/>
              <dgm:constr type="lOff" for="ch" forName="downArrow" refType="w" fact="0.02"/>
              <dgm:constr type="w" for="ch" forName="downArrowText" refType="w" fact="0.5"/>
              <dgm:constr type="h" for="ch" forName="downArrowText" refType="h"/>
              <dgm:constr type="t" for="ch" forName="downArrowText"/>
              <dgm:constr type="r" for="ch" forName="downArrowText" refType="w"/>
              <dgm:constr type="primFontSz" for="ch" ptType="node" op="equ" val="65"/>
            </dgm:constrLst>
          </dgm:else>
        </dgm:choose>
      </dgm:if>
      <dgm:else name="Name5">
        <dgm:choose name="Name6">
          <dgm:if name="Name7" axis="ch" ptType="node" func="cnt" op="gte" val="2">
            <dgm:constrLst>
              <dgm:constr type="w" for="ch" forName="divider" refType="w"/>
              <dgm:constr type="h" for="ch" forName="divider" refType="w" fact="0.2"/>
              <dgm:constr type="h" for="ch" forName="divider" refType="h" op="gte" fact="0.2"/>
              <dgm:constr type="h" for="ch" forName="divider" refType="h" op="lte" fact="0.4"/>
              <dgm:constr type="ctrX" for="ch" forName="divider" refType="w" fact="0.5"/>
              <dgm:constr type="ctrY" for="ch" forName="divider" refType="h" fact="0.5"/>
              <dgm:constr type="w" for="ch" forName="downArrow" refType="w" fact="0.3"/>
              <dgm:constr type="h" for="ch" forName="downArrow" refType="h" fact="0.4"/>
              <dgm:constr type="r" for="ch" forName="downArrow" refType="w" fact="0.9"/>
              <dgm:constr type="t" for="ch" forName="downArrow" refType="h" fact="0.05"/>
              <dgm:constr type="rOff" for="ch" forName="downArrow" refType="w" fact="-0.02"/>
              <dgm:constr type="w" for="ch" forName="downArrowText" refType="w" fact="0.32"/>
              <dgm:constr type="h" for="ch" forName="downArrowText" refType="h" fact="0.42"/>
              <dgm:constr type="t" for="ch" forName="downArrowText"/>
              <dgm:constr type="l" for="ch" forName="downArrowText" refType="w" fact="0.15"/>
              <dgm:constr type="w" for="ch" forName="upArrow" refType="w" fact="0.3"/>
              <dgm:constr type="h" for="ch" forName="upArrow" refType="h" fact="0.4"/>
              <dgm:constr type="b" for="ch" forName="upArrow" refType="h" fact="0.95"/>
              <dgm:constr type="l" for="ch" forName="upArrow" refType="w" fact="0.1"/>
              <dgm:constr type="lOff" for="ch" forName="upArrow" refType="w" fact="0.02"/>
              <dgm:constr type="w" for="ch" forName="upArrowText" refType="w" fact="0.32"/>
              <dgm:constr type="h" for="ch" forName="upArrowText" refType="h" fact="0.42"/>
              <dgm:constr type="b" for="ch" forName="upArrowText" refType="h"/>
              <dgm:constr type="r" for="ch" forName="upArrowText" refType="w" fact="0.85"/>
              <dgm:constr type="primFontSz" for="ch" ptType="node" op="equ" val="65"/>
            </dgm:constrLst>
          </dgm:if>
          <dgm:else name="Name8">
            <dgm:constrLst>
              <dgm:constr type="w" for="ch" forName="downArrow" refType="w" fact="0.4"/>
              <dgm:constr type="h" for="ch" forName="downArrow" refType="h" fact="0.8"/>
              <dgm:constr type="r" for="ch" forName="downArrow" refType="w" fact="0.98"/>
              <dgm:constr type="t" for="ch" forName="downArrow" refType="h" fact="0.05"/>
              <dgm:constr type="rOff" for="ch" forName="downArrow" refType="w" fact="-0.02"/>
              <dgm:constr type="w" for="ch" forName="downArrowText" refType="w" fact="0.5"/>
              <dgm:constr type="h" for="ch" forName="downArrowText" refType="h"/>
              <dgm:constr type="t" for="ch" forName="downArrowText"/>
              <dgm:constr type="l" for="ch" forName="downArrowText"/>
              <dgm:constr type="primFontSz" for="ch" ptType="node" op="equ" val="65"/>
            </dgm:constrLst>
          </dgm:else>
        </dgm:choose>
      </dgm:else>
    </dgm:choose>
    <dgm:ruleLst/>
    <dgm:choose name="Name9">
      <dgm:if name="Name10" axis="ch" ptType="node" func="cnt" op="gte" val="2">
        <dgm:layoutNode name="divider" styleLbl="fgShp">
          <dgm:alg type="sp"/>
          <dgm:choose name="Name11">
            <dgm:if name="Name12" func="var" arg="dir" op="equ" val="norm">
              <dgm:shape xmlns:r="http://schemas.openxmlformats.org/officeDocument/2006/relationships" rot="-5" type="mathMinus" r:blip="">
                <dgm:adjLst/>
              </dgm:shape>
            </dgm:if>
            <dgm:else name="Name13">
              <dgm:shape xmlns:r="http://schemas.openxmlformats.org/officeDocument/2006/relationships" rot="5" type="mathMinus" r:blip="">
                <dgm:adjLst/>
              </dgm:shape>
            </dgm:else>
          </dgm:choose>
          <dgm:presOf/>
          <dgm:constrLst/>
          <dgm:ruleLst/>
        </dgm:layoutNode>
      </dgm:if>
      <dgm:else name="Name14"/>
    </dgm:choose>
    <dgm:forEach name="Name15" axis="ch" ptType="node" cnt="1">
      <dgm:layoutNode name="downArrow" styleLbl="node1">
        <dgm:alg type="sp"/>
        <dgm:shape xmlns:r="http://schemas.openxmlformats.org/officeDocument/2006/relationships" type="downArrow" r:blip="">
          <dgm:adjLst/>
        </dgm:shape>
        <dgm:presOf/>
        <dgm:constrLst/>
        <dgm:ruleLst/>
      </dgm:layoutNode>
      <dgm:layoutNode name="downArrowText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/>
        <dgm:ruleLst>
          <dgm:rule type="primFontSz" val="5" fact="NaN" max="NaN"/>
        </dgm:ruleLst>
      </dgm:layoutNode>
    </dgm:forEach>
    <dgm:forEach name="Name16" axis="ch" ptType="node" st="2" cnt="1">
      <dgm:layoutNode name="upArrow" styleLbl="node1">
        <dgm:alg type="sp"/>
        <dgm:shape xmlns:r="http://schemas.openxmlformats.org/officeDocument/2006/relationships" type="upArrow" r:blip="">
          <dgm:adjLst/>
        </dgm:shape>
        <dgm:presOf/>
        <dgm:constrLst/>
        <dgm:ruleLst/>
      </dgm:layoutNode>
      <dgm:layoutNode name="upArrowText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arrow3">
  <dgm:title val=""/>
  <dgm:desc val=""/>
  <dgm:catLst>
    <dgm:cat type="relationship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none"/>
      <dgm:param type="vertAlign" val="none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gte" val="2">
            <dgm:constrLst>
              <dgm:constr type="w" for="ch" forName="divider" refType="w"/>
              <dgm:constr type="h" for="ch" forName="divider" refType="w" fact="0.2"/>
              <dgm:constr type="h" for="ch" forName="divider" refType="h" op="gte" fact="0.2"/>
              <dgm:constr type="h" for="ch" forName="divider" refType="h" op="lte" fact="0.4"/>
              <dgm:constr type="ctrX" for="ch" forName="divider" refType="w" fact="0.5"/>
              <dgm:constr type="ctrY" for="ch" forName="divider" refType="h" fact="0.5"/>
              <dgm:constr type="w" for="ch" forName="downArrow" refType="w" fact="0.3"/>
              <dgm:constr type="h" for="ch" forName="downArrow" refType="h" fact="0.4"/>
              <dgm:constr type="l" for="ch" forName="downArrow" refType="w" fact="0.1"/>
              <dgm:constr type="t" for="ch" forName="downArrow" refType="h" fact="0.05"/>
              <dgm:constr type="lOff" for="ch" forName="downArrow" refType="w" fact="0.02"/>
              <dgm:constr type="w" for="ch" forName="downArrowText" refType="w" fact="0.32"/>
              <dgm:constr type="h" for="ch" forName="downArrowText" refType="h" fact="0.42"/>
              <dgm:constr type="t" for="ch" forName="downArrowText"/>
              <dgm:constr type="r" for="ch" forName="downArrowText" refType="w" fact="0.85"/>
              <dgm:constr type="w" for="ch" forName="upArrow" refType="w" fact="0.3"/>
              <dgm:constr type="h" for="ch" forName="upArrow" refType="h" fact="0.4"/>
              <dgm:constr type="b" for="ch" forName="upArrow" refType="h" fact="0.95"/>
              <dgm:constr type="r" for="ch" forName="upArrow" refType="w" fact="0.9"/>
              <dgm:constr type="rOff" for="ch" forName="upArrow" refType="w" fact="-0.02"/>
              <dgm:constr type="w" for="ch" forName="upArrowText" refType="w" fact="0.32"/>
              <dgm:constr type="h" for="ch" forName="upArrowText" refType="h" fact="0.42"/>
              <dgm:constr type="b" for="ch" forName="upArrowText" refType="h"/>
              <dgm:constr type="l" for="ch" forName="upArrowText" refType="w" fact="0.15"/>
              <dgm:constr type="primFontSz" for="ch" ptType="node" op="equ" val="65"/>
            </dgm:constrLst>
          </dgm:if>
          <dgm:else name="Name4">
            <dgm:constrLst>
              <dgm:constr type="w" for="ch" forName="downArrow" refType="w" fact="0.4"/>
              <dgm:constr type="h" for="ch" forName="downArrow" refType="h" fact="0.8"/>
              <dgm:constr type="l" for="ch" forName="downArrow" refType="w" fact="0.02"/>
              <dgm:constr type="t" for="ch" forName="downArrow" refType="h" fact="0.05"/>
              <dgm:constr type="lOff" for="ch" forName="downArrow" refType="w" fact="0.02"/>
              <dgm:constr type="w" for="ch" forName="downArrowText" refType="w" fact="0.5"/>
              <dgm:constr type="h" for="ch" forName="downArrowText" refType="h"/>
              <dgm:constr type="t" for="ch" forName="downArrowText"/>
              <dgm:constr type="r" for="ch" forName="downArrowText" refType="w"/>
              <dgm:constr type="primFontSz" for="ch" ptType="node" op="equ" val="65"/>
            </dgm:constrLst>
          </dgm:else>
        </dgm:choose>
      </dgm:if>
      <dgm:else name="Name5">
        <dgm:choose name="Name6">
          <dgm:if name="Name7" axis="ch" ptType="node" func="cnt" op="gte" val="2">
            <dgm:constrLst>
              <dgm:constr type="w" for="ch" forName="divider" refType="w"/>
              <dgm:constr type="h" for="ch" forName="divider" refType="w" fact="0.2"/>
              <dgm:constr type="h" for="ch" forName="divider" refType="h" op="gte" fact="0.2"/>
              <dgm:constr type="h" for="ch" forName="divider" refType="h" op="lte" fact="0.4"/>
              <dgm:constr type="ctrX" for="ch" forName="divider" refType="w" fact="0.5"/>
              <dgm:constr type="ctrY" for="ch" forName="divider" refType="h" fact="0.5"/>
              <dgm:constr type="w" for="ch" forName="downArrow" refType="w" fact="0.3"/>
              <dgm:constr type="h" for="ch" forName="downArrow" refType="h" fact="0.4"/>
              <dgm:constr type="r" for="ch" forName="downArrow" refType="w" fact="0.9"/>
              <dgm:constr type="t" for="ch" forName="downArrow" refType="h" fact="0.05"/>
              <dgm:constr type="rOff" for="ch" forName="downArrow" refType="w" fact="-0.02"/>
              <dgm:constr type="w" for="ch" forName="downArrowText" refType="w" fact="0.32"/>
              <dgm:constr type="h" for="ch" forName="downArrowText" refType="h" fact="0.42"/>
              <dgm:constr type="t" for="ch" forName="downArrowText"/>
              <dgm:constr type="l" for="ch" forName="downArrowText" refType="w" fact="0.15"/>
              <dgm:constr type="w" for="ch" forName="upArrow" refType="w" fact="0.3"/>
              <dgm:constr type="h" for="ch" forName="upArrow" refType="h" fact="0.4"/>
              <dgm:constr type="b" for="ch" forName="upArrow" refType="h" fact="0.95"/>
              <dgm:constr type="l" for="ch" forName="upArrow" refType="w" fact="0.1"/>
              <dgm:constr type="lOff" for="ch" forName="upArrow" refType="w" fact="0.02"/>
              <dgm:constr type="w" for="ch" forName="upArrowText" refType="w" fact="0.32"/>
              <dgm:constr type="h" for="ch" forName="upArrowText" refType="h" fact="0.42"/>
              <dgm:constr type="b" for="ch" forName="upArrowText" refType="h"/>
              <dgm:constr type="r" for="ch" forName="upArrowText" refType="w" fact="0.85"/>
              <dgm:constr type="primFontSz" for="ch" ptType="node" op="equ" val="65"/>
            </dgm:constrLst>
          </dgm:if>
          <dgm:else name="Name8">
            <dgm:constrLst>
              <dgm:constr type="w" for="ch" forName="downArrow" refType="w" fact="0.4"/>
              <dgm:constr type="h" for="ch" forName="downArrow" refType="h" fact="0.8"/>
              <dgm:constr type="r" for="ch" forName="downArrow" refType="w" fact="0.98"/>
              <dgm:constr type="t" for="ch" forName="downArrow" refType="h" fact="0.05"/>
              <dgm:constr type="rOff" for="ch" forName="downArrow" refType="w" fact="-0.02"/>
              <dgm:constr type="w" for="ch" forName="downArrowText" refType="w" fact="0.5"/>
              <dgm:constr type="h" for="ch" forName="downArrowText" refType="h"/>
              <dgm:constr type="t" for="ch" forName="downArrowText"/>
              <dgm:constr type="l" for="ch" forName="downArrowText"/>
              <dgm:constr type="primFontSz" for="ch" ptType="node" op="equ" val="65"/>
            </dgm:constrLst>
          </dgm:else>
        </dgm:choose>
      </dgm:else>
    </dgm:choose>
    <dgm:ruleLst/>
    <dgm:choose name="Name9">
      <dgm:if name="Name10" axis="ch" ptType="node" func="cnt" op="gte" val="2">
        <dgm:layoutNode name="divider" styleLbl="fgShp">
          <dgm:alg type="sp"/>
          <dgm:choose name="Name11">
            <dgm:if name="Name12" func="var" arg="dir" op="equ" val="norm">
              <dgm:shape xmlns:r="http://schemas.openxmlformats.org/officeDocument/2006/relationships" rot="-5" type="mathMinus" r:blip="">
                <dgm:adjLst/>
              </dgm:shape>
            </dgm:if>
            <dgm:else name="Name13">
              <dgm:shape xmlns:r="http://schemas.openxmlformats.org/officeDocument/2006/relationships" rot="5" type="mathMinus" r:blip="">
                <dgm:adjLst/>
              </dgm:shape>
            </dgm:else>
          </dgm:choose>
          <dgm:presOf/>
          <dgm:constrLst/>
          <dgm:ruleLst/>
        </dgm:layoutNode>
      </dgm:if>
      <dgm:else name="Name14"/>
    </dgm:choose>
    <dgm:forEach name="Name15" axis="ch" ptType="node" cnt="1">
      <dgm:layoutNode name="downArrow" styleLbl="node1">
        <dgm:alg type="sp"/>
        <dgm:shape xmlns:r="http://schemas.openxmlformats.org/officeDocument/2006/relationships" type="downArrow" r:blip="">
          <dgm:adjLst/>
        </dgm:shape>
        <dgm:presOf/>
        <dgm:constrLst/>
        <dgm:ruleLst/>
      </dgm:layoutNode>
      <dgm:layoutNode name="downArrowText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/>
        <dgm:ruleLst>
          <dgm:rule type="primFontSz" val="5" fact="NaN" max="NaN"/>
        </dgm:ruleLst>
      </dgm:layoutNode>
    </dgm:forEach>
    <dgm:forEach name="Name16" axis="ch" ptType="node" st="2" cnt="1">
      <dgm:layoutNode name="upArrow" styleLbl="node1">
        <dgm:alg type="sp"/>
        <dgm:shape xmlns:r="http://schemas.openxmlformats.org/officeDocument/2006/relationships" type="upArrow" r:blip="">
          <dgm:adjLst/>
        </dgm:shape>
        <dgm:presOf/>
        <dgm:constrLst/>
        <dgm:ruleLst/>
      </dgm:layoutNode>
      <dgm:layoutNode name="upArrowText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7">
  <dgm:title val=""/>
  <dgm:desc val=""/>
  <dgm:catLst>
    <dgm:cat type="process" pri="21000"/>
    <dgm:cat type="lis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23" srcId="2" destId="21" srcOrd="0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Node" refType="h"/>
      <dgm:constr type="w" for="ch" forName="compositeNode" refType="w"/>
      <dgm:constr type="w" for="ch" forName="hSp" refType="w" refFor="ch" refForName="compositeNode" fact="-0.035"/>
      <dgm:constr type="w" for="des" forName="simulatedConn" refType="w" refFor="ch" refForName="compositeNode" fact="0.15"/>
      <dgm:constr type="h" for="des" forName="simulatedConn" refType="w" refFor="des" refForName="simulatedConn"/>
      <dgm:constr type="h" for="des" forName="vSp1" refType="w" refFor="ch" refForName="compositeNode" fact="0.8"/>
      <dgm:constr type="h" for="des" forName="vSp2" refType="w" refFor="ch" refForName="compositeNode" fact="0.07"/>
      <dgm:constr type="w" for="ch" forName="vProcSp" refType="w" refFor="des" refForName="simulatedConn" op="equ"/>
      <dgm:constr type="h" for="ch" forName="vProcSp" refType="h" refFor="ch" refForName="compositeNode" op="equ"/>
      <dgm:constr type="w" for="ch" forName="sibTrans" refType="w" refFor="ch" refForName="compositeNode" fact="-0.08"/>
      <dgm:constr type="primFontSz" for="des" forName="parentNode" op="equ"/>
      <dgm:constr type="primFontSz" for="des" forName="childNode" op="equ"/>
    </dgm:constrLst>
    <dgm:ruleLst/>
    <dgm:forEach name="Name4" axis="ch" ptType="node">
      <dgm:layoutNode name="compositeNode">
        <dgm:varLst>
          <dgm:bulletEnabled val="1"/>
        </dgm:varLst>
        <dgm:alg type="composite"/>
        <dgm:choose name="Name5">
          <dgm:if name="Name6" func="var" arg="dir" op="equ" val="norm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l" for="ch" forName="bgRect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l" for="ch" forName="parentNode"/>
              <dgm:constr type="r" for="ch" forName="childNode" refType="r" refFor="ch" refForName="bgRect" fact="0.945"/>
              <dgm:constr type="h" for="ch" forName="childNode" refType="h" refFor="ch" refForName="bgRect" op="equ"/>
              <dgm:constr type="t" for="ch" forName="childNode"/>
              <dgm:constr type="l" for="ch" forName="childNode" refType="r" refFor="ch" refForName="parentNode"/>
            </dgm:constrLst>
          </dgm:if>
          <dgm:else name="Name7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r" for="ch" forName="bgRect" refType="w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r" for="ch" forName="parentNode" refType="w"/>
              <dgm:constr type="h" for="ch" forName="childNode" refType="h" refFor="ch" refForName="bgRect"/>
              <dgm:constr type="t" for="ch" forName="childNode"/>
              <dgm:constr type="r" for="ch" forName="childNode" refType="l" refFor="ch" refForName="parentNode"/>
              <dgm:constr type="l" for="ch" forName="childNode" refType="w" refFor="ch" refForName="bgRect" fact="0.055"/>
            </dgm:constrLst>
          </dgm:else>
        </dgm:choose>
        <dgm:ruleLst>
          <dgm:rule type="w" for="ch" forName="childNode" val="NaN" fact="NaN" max="30"/>
        </dgm:ruleLst>
        <dgm:layoutNode name="bgRect" styleLbl="node1">
          <dgm:alg type="sp"/>
          <dgm:shape xmlns:r="http://schemas.openxmlformats.org/officeDocument/2006/relationships" type="roundRect" r:blip="" zOrderOff="-1">
            <dgm:adjLst>
              <dgm:adj idx="1" val="0.05"/>
            </dgm:adjLst>
          </dgm:shape>
          <dgm:presOf axis="self"/>
          <dgm:constrLst/>
          <dgm:ruleLst/>
        </dgm:layoutNode>
        <dgm:layoutNode name="parentNode" styleLbl="node1">
          <dgm:varLst>
            <dgm:chMax val="0"/>
            <dgm:bulletEnabled val="1"/>
          </dgm:varLst>
          <dgm:presOf axis="self"/>
          <dgm:choose name="Name8">
            <dgm:if name="Name9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 hideGeom="1">
                <dgm:adjLst/>
              </dgm:shape>
              <dgm:constrLst>
                <dgm:constr type="primFontSz" val="65"/>
                <dgm:constr type="lMarg"/>
                <dgm:constr type="rMarg" refType="primFontSz" fact="0.35"/>
                <dgm:constr type="tMarg" refType="primFontSz" fact="0.27"/>
                <dgm:constr type="bMarg"/>
              </dgm:constrLst>
            </dgm:if>
            <dgm:else name="Name10">
              <dgm:alg type="tx">
                <dgm:param type="autoTxRot" val="grav"/>
                <dgm:param type="txAnchorVert" val="t"/>
                <dgm:param type="parTxLTRAlign" val="l"/>
                <dgm:param type="parTxRTLAlign" val="l"/>
              </dgm:alg>
              <dgm:shape xmlns:r="http://schemas.openxmlformats.org/officeDocument/2006/relationships" rot="90" type="rect" r:blip="" hideGeom="1">
                <dgm:adjLst/>
              </dgm:shape>
              <dgm:constrLst>
                <dgm:constr type="primFontSz" val="65"/>
                <dgm:constr type="lMarg" refType="primFontSz" fact="0.35"/>
                <dgm:constr type="rMarg"/>
                <dgm:constr type="tMarg" refType="primFontSz" fact="0.27"/>
                <dgm:constr type="bMarg"/>
              </dgm:constrLst>
            </dgm:else>
          </dgm:choose>
          <dgm:ruleLst>
            <dgm:rule type="primFontSz" val="5" fact="NaN" max="NaN"/>
          </dgm:ruleLst>
        </dgm:layoutNode>
        <dgm:choose name="Name11">
          <dgm:if name="Name12" axis="ch" ptType="node" func="cnt" op="gte" val="1">
            <dgm:layoutNode name="childNode" styleLbl="node1" moveWith="bgRect">
              <dgm:varLst>
                <dgm:bulletEnabled val="1"/>
              </dgm:varLst>
              <dgm:alg type="tx">
                <dgm:param type="parTxLTRAlign" val="l"/>
                <dgm:param type="parTxRTLAlign" val="r"/>
                <dgm:param type="txAnchorVert" val="t"/>
              </dgm:alg>
              <dgm:shape xmlns:r="http://schemas.openxmlformats.org/officeDocument/2006/relationships" type="rect" r:blip="" hideGeom="1">
                <dgm:adjLst/>
              </dgm:shape>
              <dgm:presOf axis="des" ptType="node"/>
              <dgm:constrLst>
                <dgm:constr type="primFontSz" val="65"/>
                <dgm:constr type="lMarg"/>
                <dgm:constr type="bMarg"/>
                <dgm:constr type="tMarg" refType="primFontSz" fact="0.27"/>
                <dgm:constr type="rMarg"/>
              </dgm:constrLst>
              <dgm:ruleLst>
                <dgm:rule type="prim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h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vProcSp" moveWith="bgRec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vSp1" refType="w"/>
            <dgm:constr type="w" for="ch" forName="simulatedConn" refType="w"/>
            <dgm:constr type="w" for="ch" forName="vSp2" refType="w"/>
          </dgm:constrLst>
          <dgm:ruleLst/>
          <dgm:layoutNode name="vSp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imulatedConn" styleLbl="solidFgAcc1">
            <dgm:alg type="sp"/>
            <dgm:choose name="Name15">
              <dgm:if name="Name16" func="var" arg="dir" op="equ" val="norm">
                <dgm:shape xmlns:r="http://schemas.openxmlformats.org/officeDocument/2006/relationships" rot="90" type="flowChartExtract" r:blip="">
                  <dgm:adjLst/>
                </dgm:shape>
              </dgm:if>
              <dgm:else name="Name17">
                <dgm:shape xmlns:r="http://schemas.openxmlformats.org/officeDocument/2006/relationships" rot="-90" type="flowChartExtract" r:blip="">
                  <dgm:adjLst/>
                </dgm:shape>
              </dgm:else>
            </dgm:choose>
            <dgm:presOf/>
            <dgm:constrLst/>
            <dgm:ruleLst/>
          </dgm:layoutNode>
          <dgm:layoutNode name="vSp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9/layout/CircleArrowProcess">
  <dgm:title val=""/>
  <dgm:desc val=""/>
  <dgm:catLst>
    <dgm:cat type="process" pri="16500"/>
    <dgm:cat type="cycle" pri="16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5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0.1144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Parent1" refType="w" fact="0.2368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0822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6678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5164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  <dgm:constr type="l" for="ch" forName="Accent2" refType="w" fact="0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</dgm:constrLst>
          </dgm:if>
          <dgm:if name="Name6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.1479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Parent1" refType="w" fact="0.2656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Accent3" refType="w" fact="0.185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2" refType="w" fact="0.1183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266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2" refType="w" fact="0.532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1" refType="w" fact="0.680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3" refType="w" fact="0.680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7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.1481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Parent1" refType="w" fact="0.2658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1171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2658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1171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6804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5348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6804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5348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  <dgm:constr type="l" for="ch" forName="Accent4" refType="w" fact="0.038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</dgm:constrLst>
          </dgm:if>
          <dgm:if name="Name8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.1481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186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2658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1171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2658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1171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2658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6804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5348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6804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5348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6804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9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.1481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Parent1" refType="w" fact="0.2658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1171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2658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1171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Child1" refType="w" fact="0.6804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5348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6804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5348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Accent5" refType="w" fact="0.1481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038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5" refType="w" fact="0.2658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1171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5" refType="w" fact="0.6804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5348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0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.1481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Parent1" refType="w" fact="0.2658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1171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2658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1171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Child1" refType="w" fact="0.6804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5348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6804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5348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Accent5" refType="w" fact="0.1481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186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5" refType="w" fact="0.2658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1171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2658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5" refType="w" fact="0.6804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5348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6804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14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-0.0407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Accent2" refType="w" fact="0.1533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  <dgm:constr type="l" for="ch" forName="Parent1" refType="w" fact="0.0822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2368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5164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6678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</dgm:constrLst>
          </dgm:if>
          <dgm:if name="Name15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.1479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Accent3" refType="w" fact="0.037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1" refType="w" fact="0.1183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Parent2" refType="w" fact="0.2656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118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1" refType="w" fact="0.532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2" refType="w" fact="0.680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3" refType="w" fact="0.532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16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.1481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Accent4" refType="w" fact="0.186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  <dgm:constr type="l" for="ch" forName="Parent1" refType="w" fact="0.1171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2658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1171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2658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5348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6804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5348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6804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</dgm:constrLst>
          </dgm:if>
          <dgm:if name="Name17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.1481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.1481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0378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1171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2658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1171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2658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1171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5348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6804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5348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6804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5348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18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.1481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.1481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Accent5" refType="w" fact="0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186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1" refType="w" fact="0.1171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2658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1171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2658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Parent5" refType="w" fact="0.1171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2658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1" refType="w" fact="0.5348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6804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5348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6804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Child5" refType="w" fact="0.5348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6804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9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.1481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.1481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Accent5" refType="w" fact="0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.1481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0378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1" refType="w" fact="0.1171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2658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1171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2658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Parent5" refType="w" fact="0.1171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2658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1171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1" refType="w" fact="0.5348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6804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5348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6804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Child5" refType="w" fact="0.5348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6804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5348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0">
            <dgm:if name="Name21" func="var" arg="dir" op="equ" val="norm">
              <dgm:choose name="Name22">
                <dgm:if name="Name23" axis="precedSib" ptType="node" func="cnt" op="equ" val="0">
                  <dgm:choose name="Name24">
                    <dgm:if name="Name25" axis="followSib" ptType="node" func="cnt" op="equ" val="0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150"/>
                          <dgm:adj idx="4" val="180"/>
                          <dgm:adj idx="5" val="0.125"/>
                        </dgm:adjLst>
                      </dgm:shape>
                    </dgm:if>
                    <dgm:else name="Name26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75"/>
                          <dgm:adj idx="4" val="180"/>
                          <dgm:adj idx="5" val="0.125"/>
                        </dgm:adjLst>
                      </dgm:shape>
                    </dgm:else>
                  </dgm:choose>
                </dgm:if>
                <dgm:else name="Name27">
                  <dgm:choose name="Name28">
                    <dgm:if name="Name29" axis="followSib" ptType="node" func="cnt" op="equ" val="0">
                      <dgm:choose name="Name30">
                        <dgm:if name="Name31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2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3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4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5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37"/>
                      </dgm:choose>
                    </dgm:if>
                    <dgm:else name="Name38">
                      <dgm:choose name="Name39">
                        <dgm:if name="Name40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41" axis="precedSib" ptType="node" func="cnt" op="equ" val="1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2" axis="precedSib" ptType="node" func="cnt" op="equ" val="2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3" axis="precedSib" ptType="node" func="cnt" op="equ" val="3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4" axis="precedSib" ptType="node" func="cnt" op="equ" val="4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5" axis="precedSib" ptType="node" func="cnt" op="equ" val="5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47"/>
                      </dgm:choose>
                    </dgm:else>
                  </dgm:choose>
                </dgm:else>
              </dgm:choose>
            </dgm:if>
            <dgm:else name="Name48">
              <dgm:choose name="Name49">
                <dgm:if name="Name50" axis="precedSib" ptType="node" func="cnt" op="equ" val="0">
                  <dgm:choose name="Name51">
                    <dgm:if name="Name52" axis="followSib" ptType="node" func="cnt" op="equ" val="0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30"/>
                          <dgm:adj idx="4" val="0"/>
                          <dgm:adj idx="5" val="0.125"/>
                        </dgm:adjLst>
                      </dgm:shape>
                    </dgm:if>
                    <dgm:else name="Name53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105"/>
                          <dgm:adj idx="4" val="0"/>
                          <dgm:adj idx="5" val="0.125"/>
                        </dgm:adjLst>
                      </dgm:shape>
                    </dgm:else>
                  </dgm:choose>
                </dgm:if>
                <dgm:else name="Name54">
                  <dgm:choose name="Name55">
                    <dgm:if name="Name56" axis="followSib" ptType="node" func="cnt" op="equ" val="0">
                      <dgm:choose name="Name57">
                        <dgm:if name="Name58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59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0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1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2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64"/>
                      </dgm:choose>
                    </dgm:if>
                    <dgm:else name="Name65">
                      <dgm:choose name="Name66">
                        <dgm:if name="Name67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68" axis="precedSib" ptType="node" func="cnt" op="equ" val="1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69" axis="precedSib" ptType="node" func="cnt" op="equ" val="2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0" axis="precedSib" ptType="node" func="cnt" op="equ" val="3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1" axis="precedSib" ptType="node" func="cnt" op="equ" val="4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2" axis="precedSib" ptType="node" func="cnt" op="equ" val="5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74"/>
                      </dgm:choose>
                    </dgm:else>
                  </dgm:choose>
                </dgm:else>
              </dgm:choose>
            </dgm:else>
          </dgm:choose>
          <dgm:presOf/>
        </dgm:layoutNode>
      </dgm:forEach>
    </dgm:forEach>
    <dgm:forEach name="Name75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  <dgm:choose name="Name77">
        <dgm:if name="Name78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79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0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81" ref="accentRepeat"/>
      </dgm:layoutNode>
      <dgm:choose name="Name82">
        <dgm:if name="Name83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choose name="Name87">
        <dgm:if name="Name88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9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91" ref="accentRepeat"/>
      </dgm:layoutNode>
      <dgm:choose name="Name92">
        <dgm:if name="Name9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5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96" ref="accentRepeat"/>
      </dgm:layoutNode>
      <dgm:choose name="Name97">
        <dgm:if name="Name98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9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0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101" ref="accentRepeat"/>
      </dgm:layoutNode>
      <dgm:choose name="Name102">
        <dgm:if name="Name103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4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5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06" ref="accentRepeat"/>
      </dgm:layoutNode>
      <dgm:choose name="Name107">
        <dgm:if name="Name108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9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B0AABE-478C-6648-9966-E650BC060A93}" type="datetimeFigureOut">
              <a:rPr lang="en-IR" smtClean="0"/>
              <a:t>12/24/2025</a:t>
            </a:fld>
            <a:endParaRPr lang="en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232D83-2F5D-D94B-A40A-DAF1714E6A6E}" type="slidenum">
              <a:rPr lang="en-IR" smtClean="0"/>
              <a:t>‹#›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29393083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en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01129C-5943-4B43-A2C1-522ADA9236D1}" type="slidenum">
              <a:rPr lang="en-IR" smtClean="0"/>
              <a:t>1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371084520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en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01129C-5943-4B43-A2C1-522ADA9236D1}" type="slidenum">
              <a:rPr lang="en-IR" smtClean="0"/>
              <a:t>10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290402972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en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01129C-5943-4B43-A2C1-522ADA9236D1}" type="slidenum">
              <a:rPr lang="en-IR" smtClean="0"/>
              <a:t>11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24684179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en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01129C-5943-4B43-A2C1-522ADA9236D1}" type="slidenum">
              <a:rPr lang="en-IR" smtClean="0"/>
              <a:t>12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46020180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en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01129C-5943-4B43-A2C1-522ADA9236D1}" type="slidenum">
              <a:rPr lang="en-IR" smtClean="0"/>
              <a:t>13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205655018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en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01129C-5943-4B43-A2C1-522ADA9236D1}" type="slidenum">
              <a:rPr lang="en-IR" smtClean="0"/>
              <a:t>14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155460990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en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01129C-5943-4B43-A2C1-522ADA9236D1}" type="slidenum">
              <a:rPr lang="en-IR" smtClean="0"/>
              <a:t>15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420460417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en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01129C-5943-4B43-A2C1-522ADA9236D1}" type="slidenum">
              <a:rPr lang="en-IR" smtClean="0"/>
              <a:t>16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41817303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en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01129C-5943-4B43-A2C1-522ADA9236D1}" type="slidenum">
              <a:rPr lang="en-IR" smtClean="0"/>
              <a:t>2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20150080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en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01129C-5943-4B43-A2C1-522ADA9236D1}" type="slidenum">
              <a:rPr lang="en-IR" smtClean="0"/>
              <a:t>3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42332257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en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01129C-5943-4B43-A2C1-522ADA9236D1}" type="slidenum">
              <a:rPr lang="en-IR" smtClean="0"/>
              <a:t>4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15099463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en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01129C-5943-4B43-A2C1-522ADA9236D1}" type="slidenum">
              <a:rPr lang="en-IR" smtClean="0"/>
              <a:t>5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24759472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en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01129C-5943-4B43-A2C1-522ADA9236D1}" type="slidenum">
              <a:rPr lang="en-IR" smtClean="0"/>
              <a:t>6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9773657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en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01129C-5943-4B43-A2C1-522ADA9236D1}" type="slidenum">
              <a:rPr lang="en-IR" smtClean="0"/>
              <a:t>7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22520622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en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01129C-5943-4B43-A2C1-522ADA9236D1}" type="slidenum">
              <a:rPr lang="en-IR" smtClean="0"/>
              <a:t>8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4425892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en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01129C-5943-4B43-A2C1-522ADA9236D1}" type="slidenum">
              <a:rPr lang="en-IR" smtClean="0"/>
              <a:t>9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35917613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5800" y="1346949"/>
            <a:ext cx="7772400" cy="80683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685800" y="4282765"/>
            <a:ext cx="7772400" cy="80683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685800" y="1484779"/>
            <a:ext cx="7772400" cy="2743200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>
            <a:grpSpLocks noChangeAspect="1"/>
          </p:cNvGrpSpPr>
          <p:nvPr/>
        </p:nvGrpSpPr>
        <p:grpSpPr>
          <a:xfrm>
            <a:off x="7234780" y="4107023"/>
            <a:ext cx="914400" cy="914400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88670" y="1432223"/>
            <a:ext cx="759333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6400" b="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02386" y="4389120"/>
            <a:ext cx="5918454" cy="1069848"/>
          </a:xfrm>
        </p:spPr>
        <p:txBody>
          <a:bodyPr>
            <a:normAutofit/>
          </a:bodyPr>
          <a:lstStyle>
            <a:lvl1pPr marL="0" indent="0" algn="l">
              <a:buNone/>
              <a:defRPr sz="18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A954E-5247-EC43-BF5E-C219BF3BEA04}" type="datetime1">
              <a:rPr lang="en-US" smtClean="0"/>
              <a:t>12/24/2025</a:t>
            </a:fld>
            <a:endParaRPr lang="en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12805" y="6272787"/>
            <a:ext cx="4745736" cy="365125"/>
          </a:xfrm>
        </p:spPr>
        <p:txBody>
          <a:bodyPr/>
          <a:lstStyle/>
          <a:p>
            <a:endParaRPr lang="en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244281" y="4227195"/>
            <a:ext cx="895401" cy="640080"/>
          </a:xfrm>
          <a:prstGeom prst="rect">
            <a:avLst/>
          </a:prstGeom>
        </p:spPr>
        <p:txBody>
          <a:bodyPr/>
          <a:lstStyle>
            <a:lvl1pPr>
              <a:defRPr sz="2800" b="1"/>
            </a:lvl1pPr>
          </a:lstStyle>
          <a:p>
            <a:fld id="{DFCAA4AF-953D-244E-A785-3E30E94DDEA1}" type="slidenum">
              <a:rPr lang="en-IR" smtClean="0"/>
              <a:t>‹#›</a:t>
            </a:fld>
            <a:endParaRPr lang="en-IR" dirty="0"/>
          </a:p>
        </p:txBody>
      </p:sp>
    </p:spTree>
    <p:extLst>
      <p:ext uri="{BB962C8B-B14F-4D97-AF65-F5344CB8AC3E}">
        <p14:creationId xmlns:p14="http://schemas.microsoft.com/office/powerpoint/2010/main" val="30670370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12/24/2025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483346" y="6272787"/>
            <a:ext cx="480060" cy="365125"/>
          </a:xfrm>
          <a:prstGeom prst="rect">
            <a:avLst/>
          </a:prstGeom>
        </p:spPr>
        <p:txBody>
          <a:bodyPr/>
          <a:lstStyle/>
          <a:p>
            <a:fld id="{DFCAA4AF-953D-244E-A785-3E30E94DDEA1}" type="slidenum">
              <a:rPr lang="en-IR" smtClean="0"/>
              <a:pPr/>
              <a:t>‹#›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1325740254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533400"/>
            <a:ext cx="1914525" cy="5638800"/>
          </a:xfrm>
        </p:spPr>
        <p:txBody>
          <a:bodyPr vert="eaVert"/>
          <a:lstStyle>
            <a:lvl1pPr>
              <a:defRPr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00101" y="533400"/>
            <a:ext cx="5629275" cy="56388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12/24/2025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483346" y="6272787"/>
            <a:ext cx="480060" cy="365125"/>
          </a:xfrm>
          <a:prstGeom prst="rect">
            <a:avLst/>
          </a:prstGeom>
        </p:spPr>
        <p:txBody>
          <a:bodyPr/>
          <a:lstStyle/>
          <a:p>
            <a:fld id="{DFCAA4AF-953D-244E-A785-3E30E94DDEA1}" type="slidenum">
              <a:rPr lang="en-IR" smtClean="0"/>
              <a:pPr/>
              <a:t>‹#›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1232360883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7"/>
            <a:ext cx="7772870" cy="34241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83346" y="6272789"/>
            <a:ext cx="480060" cy="365125"/>
          </a:xfrm>
          <a:prstGeom prst="rect">
            <a:avLst/>
          </a:prstGeom>
        </p:spPr>
        <p:txBody>
          <a:bodyPr/>
          <a:lstStyle/>
          <a:p>
            <a:fld id="{DFCAA4AF-953D-244E-A785-3E30E94DDEA1}" type="slidenum">
              <a:rPr lang="en-IR" smtClean="0"/>
              <a:pPr/>
              <a:t>‹#›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589101039"/>
      </p:ext>
    </p:extLst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12/24/2025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483346" y="6272787"/>
            <a:ext cx="480060" cy="365125"/>
          </a:xfrm>
          <a:prstGeom prst="rect">
            <a:avLst/>
          </a:prstGeom>
        </p:spPr>
        <p:txBody>
          <a:bodyPr/>
          <a:lstStyle/>
          <a:p>
            <a:fld id="{DFCAA4AF-953D-244E-A785-3E30E94DDEA1}" type="slidenum">
              <a:rPr lang="en-IR" smtClean="0"/>
              <a:pPr/>
              <a:t>‹#›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966741874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9144000" cy="1940010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5346" y="1225296"/>
            <a:ext cx="696087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6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4330" y="5020056"/>
            <a:ext cx="6789420" cy="1066800"/>
          </a:xfrm>
        </p:spPr>
        <p:txBody>
          <a:bodyPr anchor="t">
            <a:normAutofit/>
          </a:bodyPr>
          <a:lstStyle>
            <a:lvl1pPr marL="0" indent="0">
              <a:buNone/>
              <a:defRPr sz="1800" b="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45251" y="6272787"/>
            <a:ext cx="1983232" cy="365125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85C67283-2AA5-CA42-A96E-66C67AF4F74A}" type="datetime1">
              <a:rPr lang="en-US" smtClean="0"/>
              <a:t>12/24/2025</a:t>
            </a:fld>
            <a:endParaRPr lang="en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636099" y="6272786"/>
            <a:ext cx="4745736" cy="365125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IR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633862" y="2430623"/>
            <a:ext cx="914400" cy="914400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451" y="2508607"/>
            <a:ext cx="891224" cy="72033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</a:lstStyle>
          <a:p>
            <a:fld id="{DFCAA4AF-953D-244E-A785-3E30E94DDEA1}" type="slidenum">
              <a:rPr lang="en-IR" smtClean="0"/>
              <a:t>‹#›</a:t>
            </a:fld>
            <a:endParaRPr lang="en-IR" dirty="0"/>
          </a:p>
        </p:txBody>
      </p:sp>
    </p:spTree>
    <p:extLst>
      <p:ext uri="{BB962C8B-B14F-4D97-AF65-F5344CB8AC3E}">
        <p14:creationId xmlns:p14="http://schemas.microsoft.com/office/powerpoint/2010/main" val="36767432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60"/>
            <a:ext cx="365760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92218" y="2194560"/>
            <a:ext cx="365760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12/24/2025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83346" y="6272787"/>
            <a:ext cx="480060" cy="365125"/>
          </a:xfrm>
          <a:prstGeom prst="rect">
            <a:avLst/>
          </a:prstGeom>
        </p:spPr>
        <p:txBody>
          <a:bodyPr/>
          <a:lstStyle/>
          <a:p>
            <a:fld id="{DFCAA4AF-953D-244E-A785-3E30E94DDEA1}" type="slidenum">
              <a:rPr lang="en-IR" smtClean="0"/>
              <a:pPr/>
              <a:t>‹#›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424880742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48256"/>
            <a:ext cx="365760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2743200"/>
            <a:ext cx="365760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20793" y="2048256"/>
            <a:ext cx="365760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20793" y="2743200"/>
            <a:ext cx="365760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12/24/2025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483346" y="6272787"/>
            <a:ext cx="480060" cy="365125"/>
          </a:xfrm>
          <a:prstGeom prst="rect">
            <a:avLst/>
          </a:prstGeom>
        </p:spPr>
        <p:txBody>
          <a:bodyPr/>
          <a:lstStyle/>
          <a:p>
            <a:fld id="{DFCAA4AF-953D-244E-A785-3E30E94DDEA1}" type="slidenum">
              <a:rPr lang="en-IR" smtClean="0"/>
              <a:pPr/>
              <a:t>‹#›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4085601477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37B5F63F-98CA-1D41-8742-FD038FF002F0}" type="datetime1">
              <a:rPr lang="en-US" smtClean="0"/>
              <a:t>12/24/2025</a:t>
            </a:fld>
            <a:endParaRPr lang="en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483346" y="6272787"/>
            <a:ext cx="480060" cy="365125"/>
          </a:xfrm>
          <a:prstGeom prst="rect">
            <a:avLst/>
          </a:prstGeo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68617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37508-C37C-E149-9DBA-7B59FFC94BE4}" type="datetime1">
              <a:rPr lang="en-US" smtClean="0"/>
              <a:t>12/24/2025</a:t>
            </a:fld>
            <a:endParaRPr lang="en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483346" y="6272787"/>
            <a:ext cx="480060" cy="365125"/>
          </a:xfrm>
          <a:prstGeom prst="rect">
            <a:avLst/>
          </a:prstGeom>
        </p:spPr>
        <p:txBody>
          <a:bodyPr/>
          <a:lstStyle/>
          <a:p>
            <a:fld id="{DFCAA4AF-953D-244E-A785-3E30E94DDEA1}" type="slidenum">
              <a:rPr lang="en-IR" smtClean="0"/>
              <a:t>‹#›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39191503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6227806" y="3"/>
            <a:ext cx="2916194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12230" y="685800"/>
            <a:ext cx="2400300" cy="1737360"/>
          </a:xfrm>
        </p:spPr>
        <p:txBody>
          <a:bodyPr anchor="b">
            <a:normAutofit/>
          </a:bodyPr>
          <a:lstStyle>
            <a:lvl1pPr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685800"/>
            <a:ext cx="5033772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12230" y="2423160"/>
            <a:ext cx="24003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35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8522664" y="6255258"/>
            <a:ext cx="393192" cy="393192"/>
            <a:chOff x="8532189" y="5068824"/>
            <a:chExt cx="393192" cy="393192"/>
          </a:xfrm>
        </p:grpSpPr>
        <p:sp>
          <p:nvSpPr>
            <p:cNvPr id="13" name="Oval 12"/>
            <p:cNvSpPr>
              <a:spLocks noChangeAspect="1"/>
            </p:cNvSpPr>
            <p:nvPr/>
          </p:nvSpPr>
          <p:spPr>
            <a:xfrm>
              <a:off x="8532189" y="5068824"/>
              <a:ext cx="393192" cy="39319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4" name="Oval 13"/>
            <p:cNvSpPr>
              <a:spLocks noChangeAspect="1"/>
            </p:cNvSpPr>
            <p:nvPr/>
          </p:nvSpPr>
          <p:spPr>
            <a:xfrm>
              <a:off x="8568766" y="5105400"/>
              <a:ext cx="320039" cy="320040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12/24/2025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8483346" y="6272787"/>
            <a:ext cx="480060" cy="365125"/>
          </a:xfrm>
          <a:prstGeom prst="rect">
            <a:avLst/>
          </a:prstGeom>
        </p:spPr>
        <p:txBody>
          <a:bodyPr/>
          <a:lstStyle/>
          <a:p>
            <a:fld id="{DFCAA4AF-953D-244E-A785-3E30E94DDEA1}" type="slidenum">
              <a:rPr lang="en-IR" smtClean="0"/>
              <a:pPr/>
              <a:t>‹#›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1215032593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6227806" y="3"/>
            <a:ext cx="2916194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12230" y="685800"/>
            <a:ext cx="2400300" cy="1737360"/>
          </a:xfrm>
        </p:spPr>
        <p:txBody>
          <a:bodyPr anchor="b">
            <a:normAutofit/>
          </a:bodyPr>
          <a:lstStyle>
            <a:lvl1pPr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" y="0"/>
            <a:ext cx="6227805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12230" y="2423160"/>
            <a:ext cx="24003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35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8522664" y="6255258"/>
            <a:ext cx="393192" cy="393192"/>
            <a:chOff x="8532189" y="5068824"/>
            <a:chExt cx="393192" cy="393192"/>
          </a:xfrm>
        </p:grpSpPr>
        <p:sp>
          <p:nvSpPr>
            <p:cNvPr id="13" name="Oval 12"/>
            <p:cNvSpPr>
              <a:spLocks noChangeAspect="1"/>
            </p:cNvSpPr>
            <p:nvPr/>
          </p:nvSpPr>
          <p:spPr>
            <a:xfrm>
              <a:off x="8532189" y="5068824"/>
              <a:ext cx="393192" cy="39319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4" name="Oval 13"/>
            <p:cNvSpPr>
              <a:spLocks noChangeAspect="1"/>
            </p:cNvSpPr>
            <p:nvPr/>
          </p:nvSpPr>
          <p:spPr>
            <a:xfrm>
              <a:off x="8568766" y="5105400"/>
              <a:ext cx="320039" cy="320040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E427E-F6E1-3E4B-826C-D8AB3E8AED67}" type="datetime1">
              <a:rPr lang="en-US" smtClean="0"/>
              <a:t>12/24/2025</a:t>
            </a:fld>
            <a:endParaRPr lang="en-IR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8483346" y="6272787"/>
            <a:ext cx="480060" cy="365125"/>
          </a:xfrm>
          <a:prstGeom prst="rect">
            <a:avLst/>
          </a:prstGeom>
        </p:spPr>
        <p:txBody>
          <a:bodyPr/>
          <a:lstStyle/>
          <a:p>
            <a:fld id="{DFCAA4AF-953D-244E-A785-3E30E94DDEA1}" type="slidenum">
              <a:rPr lang="en-IR" smtClean="0"/>
              <a:t>‹#›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31281726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microsoft.com/office/2007/relationships/hdphoto" Target="../media/hdphoto1.wdp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 userDrawn="1"/>
        </p:nvGrpSpPr>
        <p:grpSpPr>
          <a:xfrm>
            <a:off x="8522664" y="6255258"/>
            <a:ext cx="393192" cy="393192"/>
            <a:chOff x="8532189" y="5068824"/>
            <a:chExt cx="393192" cy="393192"/>
          </a:xfrm>
        </p:grpSpPr>
        <p:sp>
          <p:nvSpPr>
            <p:cNvPr id="8" name="Oval 7"/>
            <p:cNvSpPr>
              <a:spLocks noChangeAspect="1"/>
            </p:cNvSpPr>
            <p:nvPr/>
          </p:nvSpPr>
          <p:spPr>
            <a:xfrm>
              <a:off x="8532189" y="5068824"/>
              <a:ext cx="393192" cy="393192"/>
            </a:xfrm>
            <a:prstGeom prst="ellipse">
              <a:avLst/>
            </a:prstGeom>
            <a:blipFill dpi="0" rotWithShape="1">
              <a:blip r:embed="rId1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>
              <a:spLocks noChangeAspect="1"/>
            </p:cNvSpPr>
            <p:nvPr/>
          </p:nvSpPr>
          <p:spPr>
            <a:xfrm>
              <a:off x="8568766" y="5105400"/>
              <a:ext cx="320039" cy="320040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484632"/>
            <a:ext cx="7772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21408"/>
            <a:ext cx="7772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2368" y="6272787"/>
            <a:ext cx="24551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12/24/2025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272787"/>
            <a:ext cx="47457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83346" y="6272787"/>
            <a:ext cx="4800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="1" spc="-70" baseline="0">
                <a:solidFill>
                  <a:srgbClr val="FFFFFF"/>
                </a:solidFill>
                <a:latin typeface="+mn-lt"/>
              </a:defRPr>
            </a:lvl1pPr>
          </a:lstStyle>
          <a:p>
            <a:fld id="{DFCAA4AF-953D-244E-A785-3E30E94DDEA1}" type="slidenum">
              <a:rPr lang="en-IR" smtClean="0"/>
              <a:pPr/>
              <a:t>‹#›</a:t>
            </a:fld>
            <a:endParaRPr lang="en-IR" dirty="0"/>
          </a:p>
        </p:txBody>
      </p:sp>
    </p:spTree>
    <p:extLst>
      <p:ext uri="{BB962C8B-B14F-4D97-AF65-F5344CB8AC3E}">
        <p14:creationId xmlns:p14="http://schemas.microsoft.com/office/powerpoint/2010/main" val="635751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8" r:id="rId1"/>
    <p:sldLayoutId id="2147483879" r:id="rId2"/>
    <p:sldLayoutId id="2147483880" r:id="rId3"/>
    <p:sldLayoutId id="2147483881" r:id="rId4"/>
    <p:sldLayoutId id="2147483882" r:id="rId5"/>
    <p:sldLayoutId id="2147483883" r:id="rId6"/>
    <p:sldLayoutId id="2147483884" r:id="rId7"/>
    <p:sldLayoutId id="2147483885" r:id="rId8"/>
    <p:sldLayoutId id="2147483886" r:id="rId9"/>
    <p:sldLayoutId id="2147483887" r:id="rId10"/>
    <p:sldLayoutId id="2147483888" r:id="rId11"/>
    <p:sldLayoutId id="2147483860" r:id="rId12"/>
  </p:sldLayoutIdLst>
  <p:hf hdr="0" ftr="0" dt="0"/>
  <p:txStyles>
    <p:titleStyle>
      <a:lvl1pPr algn="l" defTabSz="914400" rtl="1" eaLnBrk="1" latinLnBrk="0" hangingPunct="1">
        <a:lnSpc>
          <a:spcPct val="90000"/>
        </a:lnSpc>
        <a:spcBef>
          <a:spcPct val="0"/>
        </a:spcBef>
        <a:buNone/>
        <a:defRPr sz="4200" b="0" kern="1200" cap="all" baseline="0">
          <a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r" defTabSz="914400" rtl="1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r" defTabSz="914400" rtl="1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r" defTabSz="914400" rtl="1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r" defTabSz="914400" rtl="1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r" defTabSz="914400" rtl="1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r" defTabSz="914400" rtl="1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r" defTabSz="914400" rtl="1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r" defTabSz="914400" rtl="1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r" defTabSz="914400" rtl="1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13" Type="http://schemas.microsoft.com/office/2007/relationships/diagramDrawing" Target="../diagrams/drawing8.xml"/><Relationship Id="rId3" Type="http://schemas.openxmlformats.org/officeDocument/2006/relationships/image" Target="../media/image8.png"/><Relationship Id="rId7" Type="http://schemas.openxmlformats.org/officeDocument/2006/relationships/diagramColors" Target="../diagrams/colors7.xml"/><Relationship Id="rId12" Type="http://schemas.openxmlformats.org/officeDocument/2006/relationships/diagramColors" Target="../diagrams/colors8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7.xml"/><Relationship Id="rId11" Type="http://schemas.openxmlformats.org/officeDocument/2006/relationships/diagramQuickStyle" Target="../diagrams/quickStyle8.xml"/><Relationship Id="rId5" Type="http://schemas.openxmlformats.org/officeDocument/2006/relationships/diagramLayout" Target="../diagrams/layout7.xml"/><Relationship Id="rId10" Type="http://schemas.openxmlformats.org/officeDocument/2006/relationships/diagramLayout" Target="../diagrams/layout8.xml"/><Relationship Id="rId4" Type="http://schemas.openxmlformats.org/officeDocument/2006/relationships/diagramData" Target="../diagrams/data7.xml"/><Relationship Id="rId9" Type="http://schemas.openxmlformats.org/officeDocument/2006/relationships/diagramData" Target="../diagrams/data8.xml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8.png"/><Relationship Id="rId7" Type="http://schemas.openxmlformats.org/officeDocument/2006/relationships/diagramColors" Target="../diagrams/colors9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13" Type="http://schemas.microsoft.com/office/2007/relationships/diagramDrawing" Target="../diagrams/drawing2.xml"/><Relationship Id="rId3" Type="http://schemas.openxmlformats.org/officeDocument/2006/relationships/image" Target="../media/image8.png"/><Relationship Id="rId7" Type="http://schemas.openxmlformats.org/officeDocument/2006/relationships/diagramColors" Target="../diagrams/colors1.xml"/><Relationship Id="rId12" Type="http://schemas.openxmlformats.org/officeDocument/2006/relationships/diagramColors" Target="../diagrams/colors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11" Type="http://schemas.openxmlformats.org/officeDocument/2006/relationships/diagramQuickStyle" Target="../diagrams/quickStyle2.xml"/><Relationship Id="rId5" Type="http://schemas.openxmlformats.org/officeDocument/2006/relationships/diagramLayout" Target="../diagrams/layout1.xml"/><Relationship Id="rId10" Type="http://schemas.openxmlformats.org/officeDocument/2006/relationships/diagramLayout" Target="../diagrams/layout2.xml"/><Relationship Id="rId4" Type="http://schemas.openxmlformats.org/officeDocument/2006/relationships/diagramData" Target="../diagrams/data1.xml"/><Relationship Id="rId9" Type="http://schemas.openxmlformats.org/officeDocument/2006/relationships/diagramData" Target="../diagrams/data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8.png"/><Relationship Id="rId7" Type="http://schemas.openxmlformats.org/officeDocument/2006/relationships/diagramColors" Target="../diagrams/colors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13" Type="http://schemas.microsoft.com/office/2007/relationships/diagramDrawing" Target="../diagrams/drawing5.xml"/><Relationship Id="rId3" Type="http://schemas.openxmlformats.org/officeDocument/2006/relationships/image" Target="../media/image8.png"/><Relationship Id="rId7" Type="http://schemas.openxmlformats.org/officeDocument/2006/relationships/diagramColors" Target="../diagrams/colors4.xml"/><Relationship Id="rId12" Type="http://schemas.openxmlformats.org/officeDocument/2006/relationships/diagramColors" Target="../diagrams/colors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4.xml"/><Relationship Id="rId11" Type="http://schemas.openxmlformats.org/officeDocument/2006/relationships/diagramQuickStyle" Target="../diagrams/quickStyle5.xml"/><Relationship Id="rId5" Type="http://schemas.openxmlformats.org/officeDocument/2006/relationships/diagramLayout" Target="../diagrams/layout4.xml"/><Relationship Id="rId10" Type="http://schemas.openxmlformats.org/officeDocument/2006/relationships/diagramLayout" Target="../diagrams/layout5.xml"/><Relationship Id="rId4" Type="http://schemas.openxmlformats.org/officeDocument/2006/relationships/diagramData" Target="../diagrams/data4.xml"/><Relationship Id="rId9" Type="http://schemas.openxmlformats.org/officeDocument/2006/relationships/diagramData" Target="../diagrams/data5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8.png"/><Relationship Id="rId7" Type="http://schemas.openxmlformats.org/officeDocument/2006/relationships/diagramColors" Target="../diagrams/colors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643D25-2DC0-B145-8CDC-1305C74C16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55371" y="1545771"/>
            <a:ext cx="6141962" cy="2432569"/>
          </a:xfrm>
        </p:spPr>
        <p:txBody>
          <a:bodyPr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fa-IR" sz="3200" b="1" dirty="0">
                <a:cs typeface="B Mitra" panose="00000400000000000000" pitchFamily="2" charset="-78"/>
              </a:rPr>
              <a:t>ارتقای قدرت ترانزیتی ایران</a:t>
            </a:r>
            <a:br>
              <a:rPr lang="fa-IR" sz="3200" b="1" dirty="0">
                <a:cs typeface="B Mitra" panose="00000400000000000000" pitchFamily="2" charset="-78"/>
              </a:rPr>
            </a:br>
            <a:r>
              <a:rPr lang="fa-IR" sz="3200" b="1" dirty="0">
                <a:cs typeface="B Mitra" panose="00000400000000000000" pitchFamily="2" charset="-78"/>
              </a:rPr>
              <a:t>در نظم نوین جهانی</a:t>
            </a:r>
            <a:br>
              <a:rPr lang="fa-IR" sz="3200" b="1" dirty="0">
                <a:cs typeface="B Mitra" panose="00000400000000000000" pitchFamily="2" charset="-78"/>
              </a:rPr>
            </a:br>
            <a:br>
              <a:rPr lang="fa-IR" sz="3200" b="1" dirty="0">
                <a:cs typeface="B Mitra" panose="00000400000000000000" pitchFamily="2" charset="-78"/>
              </a:rPr>
            </a:br>
            <a:r>
              <a:rPr lang="fa-IR" sz="2400" b="1" dirty="0">
                <a:cs typeface="B Mitra" panose="00000400000000000000" pitchFamily="2" charset="-78"/>
              </a:rPr>
              <a:t>بازآفرینی حکمرانی بنادر با رویکرد </a:t>
            </a:r>
            <a:br>
              <a:rPr lang="fa-IR" sz="2400" b="1" dirty="0">
                <a:cs typeface="B Mitra" panose="00000400000000000000" pitchFamily="2" charset="-78"/>
              </a:rPr>
            </a:br>
            <a:r>
              <a:rPr lang="fa-IR" sz="2400" b="1" dirty="0">
                <a:cs typeface="B Mitra" panose="00000400000000000000" pitchFamily="2" charset="-78"/>
              </a:rPr>
              <a:t>هوشمندسازی و تاب‌آوری اقتصادی</a:t>
            </a:r>
            <a:endParaRPr lang="fa-IR" sz="3600" b="1" dirty="0">
              <a:latin typeface="IRANYekan ExtraBold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BF6B021-3F5D-0643-BA4C-71F40E9F5B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19666" y="4487648"/>
            <a:ext cx="6858000" cy="1631798"/>
          </a:xfrm>
        </p:spPr>
        <p:txBody>
          <a:bodyPr>
            <a:normAutofit/>
          </a:bodyPr>
          <a:lstStyle/>
          <a:p>
            <a:pPr algn="ctr">
              <a:spcBef>
                <a:spcPts val="1000"/>
              </a:spcBef>
            </a:pPr>
            <a:r>
              <a:rPr lang="fa-IR" sz="2500" dirty="0">
                <a:solidFill>
                  <a:srgbClr val="1F4497"/>
                </a:solidFill>
                <a:latin typeface="IRANYekan Light" panose="020B0506030804020204" pitchFamily="34" charset="-78"/>
                <a:cs typeface="B Mitra" panose="00000400000000000000" pitchFamily="2" charset="-78"/>
              </a:rPr>
              <a:t>مصطفی براتی </a:t>
            </a:r>
            <a:r>
              <a:rPr lang="fa-IR" sz="2000" dirty="0">
                <a:solidFill>
                  <a:srgbClr val="1F4497"/>
                </a:solidFill>
                <a:latin typeface="IRANYekan Light" panose="020B0506030804020204" pitchFamily="34" charset="-78"/>
                <a:cs typeface="B Mitra" panose="00000400000000000000" pitchFamily="2" charset="-78"/>
              </a:rPr>
              <a:t>کارشناس ارشد مهندسی صنایع- تحلیل سیستمهای اقتصادی</a:t>
            </a:r>
          </a:p>
          <a:p>
            <a:pPr algn="ctr">
              <a:spcBef>
                <a:spcPts val="1000"/>
              </a:spcBef>
            </a:pPr>
            <a:r>
              <a:rPr lang="fa-IR" sz="2500" dirty="0">
                <a:solidFill>
                  <a:srgbClr val="1F4497"/>
                </a:solidFill>
                <a:latin typeface="IRANYekan Light" panose="020B0506030804020204" pitchFamily="34" charset="-78"/>
                <a:cs typeface="B Mitra" panose="00000400000000000000" pitchFamily="2" charset="-78"/>
              </a:rPr>
              <a:t>معاون تحقیق و توسعه </a:t>
            </a:r>
            <a:r>
              <a:rPr lang="fa-IR" sz="2000" dirty="0">
                <a:solidFill>
                  <a:srgbClr val="1F4497"/>
                </a:solidFill>
                <a:latin typeface="IRANYekan Light" panose="020B0506030804020204" pitchFamily="34" charset="-78"/>
                <a:cs typeface="B Mitra" panose="00000400000000000000" pitchFamily="2" charset="-78"/>
              </a:rPr>
              <a:t>شرکت آموزش فناوری ساحل و فراساحل</a:t>
            </a:r>
            <a:endParaRPr lang="fa-IR" sz="2500" dirty="0">
              <a:solidFill>
                <a:srgbClr val="1F4497"/>
              </a:solidFill>
              <a:latin typeface="IRANYekan Light" panose="020B0506030804020204" pitchFamily="34" charset="-78"/>
              <a:cs typeface="B Mitra" panose="00000400000000000000" pitchFamily="2" charset="-78"/>
            </a:endParaRPr>
          </a:p>
          <a:p>
            <a:pPr algn="ctr">
              <a:spcBef>
                <a:spcPts val="1000"/>
              </a:spcBef>
            </a:pPr>
            <a:r>
              <a:rPr lang="fa-IR" sz="2500" dirty="0">
                <a:solidFill>
                  <a:srgbClr val="1F4497"/>
                </a:solidFill>
                <a:latin typeface="IRANYekan Light" panose="020B0506030804020204" pitchFamily="34" charset="-78"/>
                <a:cs typeface="B Mitra" panose="00000400000000000000" pitchFamily="2" charset="-78"/>
              </a:rPr>
              <a:t>هلدینگ تایدواتر خاورمیانه</a:t>
            </a:r>
            <a:endParaRPr lang="en-IR" sz="2500" dirty="0">
              <a:solidFill>
                <a:srgbClr val="1F4497"/>
              </a:solidFill>
              <a:latin typeface="IRANYekan Light" panose="020B0506030804020204" pitchFamily="34" charset="-78"/>
              <a:cs typeface="B Mitra" panose="000004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19E5219-1E3A-DC35-DD33-B64A63134D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0856" y="554530"/>
            <a:ext cx="3782291" cy="50569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90C306D-453F-426E-947B-C1EB46B24D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3531" y="1732220"/>
            <a:ext cx="1996158" cy="2192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82169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lide Number Placeholder 5">
            <a:extLst>
              <a:ext uri="{FF2B5EF4-FFF2-40B4-BE49-F238E27FC236}">
                <a16:creationId xmlns:a16="http://schemas.microsoft.com/office/drawing/2014/main" id="{503B2B1C-4187-F742-B415-DF061F65FD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AA4AF-953D-244E-A785-3E30E94DDEA1}" type="slidenum">
              <a:rPr lang="en-IR" smtClean="0">
                <a:cs typeface="B Mitra" panose="00000400000000000000" pitchFamily="2" charset="-78"/>
              </a:rPr>
              <a:t>9</a:t>
            </a:fld>
            <a:endParaRPr lang="en-IR" dirty="0">
              <a:cs typeface="B Mitra" panose="00000400000000000000" pitchFamily="2" charset="-78"/>
            </a:endParaRP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BEC84A8C-590E-DC47-BD23-9BF38BE92C63}"/>
              </a:ext>
            </a:extLst>
          </p:cNvPr>
          <p:cNvSpPr/>
          <p:nvPr/>
        </p:nvSpPr>
        <p:spPr>
          <a:xfrm>
            <a:off x="2805000" y="295197"/>
            <a:ext cx="2324126" cy="540000"/>
          </a:xfrm>
          <a:prstGeom prst="roundRect">
            <a:avLst>
              <a:gd name="adj" fmla="val 50000"/>
            </a:avLst>
          </a:prstGeom>
          <a:solidFill>
            <a:srgbClr val="204498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chemeClr val="bg1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تحلیل ابعاد مسئله</a:t>
            </a:r>
            <a:endParaRPr lang="en-IR" dirty="0">
              <a:solidFill>
                <a:schemeClr val="bg1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4D54E1AE-035D-0F41-8452-145CAFED9875}"/>
              </a:ext>
            </a:extLst>
          </p:cNvPr>
          <p:cNvSpPr/>
          <p:nvPr/>
        </p:nvSpPr>
        <p:spPr>
          <a:xfrm>
            <a:off x="212780" y="293314"/>
            <a:ext cx="2324126" cy="5400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راهکارهای سیاستی</a:t>
            </a:r>
            <a:endParaRPr lang="en-IR" dirty="0">
              <a:solidFill>
                <a:sysClr val="windowText" lastClr="000000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3742EF48-FC86-1048-907D-E56DFA5D238F}"/>
              </a:ext>
            </a:extLst>
          </p:cNvPr>
          <p:cNvSpPr/>
          <p:nvPr/>
        </p:nvSpPr>
        <p:spPr>
          <a:xfrm>
            <a:off x="5359120" y="293314"/>
            <a:ext cx="2324126" cy="540000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مقدمه و بیان مسئله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9EF9E87-FCDB-0388-E752-1F273A0EB6F5}"/>
              </a:ext>
            </a:extLst>
          </p:cNvPr>
          <p:cNvCxnSpPr>
            <a:cxnSpLocks/>
          </p:cNvCxnSpPr>
          <p:nvPr/>
        </p:nvCxnSpPr>
        <p:spPr>
          <a:xfrm>
            <a:off x="212780" y="1066405"/>
            <a:ext cx="8662279" cy="0"/>
          </a:xfrm>
          <a:prstGeom prst="line">
            <a:avLst/>
          </a:prstGeom>
          <a:ln w="19050">
            <a:solidFill>
              <a:srgbClr val="8AB8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0C38E23A-B553-3385-AA0F-5C60D997BE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0306" y="85750"/>
            <a:ext cx="821766" cy="89511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C83B26A-64B5-DFA9-E1AB-7556DDF715B4}"/>
              </a:ext>
            </a:extLst>
          </p:cNvPr>
          <p:cNvSpPr txBox="1"/>
          <p:nvPr/>
        </p:nvSpPr>
        <p:spPr>
          <a:xfrm>
            <a:off x="5625846" y="1307070"/>
            <a:ext cx="20574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ctr" rtl="1">
              <a:defRPr sz="24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</a:defRPr>
            </a:lvl1pPr>
          </a:lstStyle>
          <a:p>
            <a:pPr algn="r"/>
            <a:r>
              <a:rPr lang="fa-IR" dirty="0"/>
              <a:t>آینده‌نگاری</a:t>
            </a:r>
            <a:endParaRPr lang="en-US" dirty="0"/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469D32B5-46CA-C7D7-F37B-70E1B9D4E4A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1322069"/>
              </p:ext>
            </p:extLst>
          </p:nvPr>
        </p:nvGraphicFramePr>
        <p:xfrm>
          <a:off x="982868" y="1879828"/>
          <a:ext cx="6742834" cy="1097280"/>
        </p:xfrm>
        <a:graphic>
          <a:graphicData uri="http://schemas.openxmlformats.org/drawingml/2006/table">
            <a:tbl>
              <a:tblPr rtl="1">
                <a:tableStyleId>{35758FB7-9AC5-4552-8A53-C91805E547FA}</a:tableStyleId>
              </a:tblPr>
              <a:tblGrid>
                <a:gridCol w="3371417">
                  <a:extLst>
                    <a:ext uri="{9D8B030D-6E8A-4147-A177-3AD203B41FA5}">
                      <a16:colId xmlns:a16="http://schemas.microsoft.com/office/drawing/2014/main" val="2264774626"/>
                    </a:ext>
                  </a:extLst>
                </a:gridCol>
                <a:gridCol w="3371417">
                  <a:extLst>
                    <a:ext uri="{9D8B030D-6E8A-4147-A177-3AD203B41FA5}">
                      <a16:colId xmlns:a16="http://schemas.microsoft.com/office/drawing/2014/main" val="248854022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fa-IR" b="1" dirty="0">
                          <a:cs typeface="B Nazanin" panose="00000400000000000000" pitchFamily="2" charset="-78"/>
                        </a:rPr>
                        <a:t>سناریو                                                                                                                                                                 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1" dirty="0">
                          <a:cs typeface="B Nazanin" panose="00000400000000000000" pitchFamily="2" charset="-78"/>
                        </a:rPr>
                        <a:t>پیامد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648432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Nazanin" panose="00000400000000000000" pitchFamily="2" charset="-78"/>
                        </a:rPr>
                        <a:t>عدم اصلاح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Nazanin" panose="00000400000000000000" pitchFamily="2" charset="-78"/>
                        </a:rPr>
                        <a:t>حذف تدریجی از ترانزیت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3138432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Nazanin" panose="00000400000000000000" pitchFamily="2" charset="-78"/>
                        </a:rPr>
                        <a:t>اصلاح حکمرانی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Nazanin" panose="00000400000000000000" pitchFamily="2" charset="-78"/>
                        </a:rPr>
                        <a:t>جهش سهم منطقه‌ای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2146076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E138DC8F-9DD9-3003-5FC7-C1C852F5D5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9864884"/>
              </p:ext>
            </p:extLst>
          </p:nvPr>
        </p:nvGraphicFramePr>
        <p:xfrm>
          <a:off x="982868" y="4025976"/>
          <a:ext cx="6700378" cy="1463040"/>
        </p:xfrm>
        <a:graphic>
          <a:graphicData uri="http://schemas.openxmlformats.org/drawingml/2006/table">
            <a:tbl>
              <a:tblPr rtl="1">
                <a:tableStyleId>{284E427A-3D55-4303-BF80-6455036E1DE7}</a:tableStyleId>
              </a:tblPr>
              <a:tblGrid>
                <a:gridCol w="3350189">
                  <a:extLst>
                    <a:ext uri="{9D8B030D-6E8A-4147-A177-3AD203B41FA5}">
                      <a16:colId xmlns:a16="http://schemas.microsoft.com/office/drawing/2014/main" val="3895157182"/>
                    </a:ext>
                  </a:extLst>
                </a:gridCol>
                <a:gridCol w="3350189">
                  <a:extLst>
                    <a:ext uri="{9D8B030D-6E8A-4147-A177-3AD203B41FA5}">
                      <a16:colId xmlns:a16="http://schemas.microsoft.com/office/drawing/2014/main" val="368485421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fa-IR" b="1" dirty="0">
                          <a:cs typeface="B Nazanin" panose="00000400000000000000" pitchFamily="2" charset="-78"/>
                        </a:rPr>
                        <a:t>بندر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1" dirty="0">
                          <a:cs typeface="B Nazanin" panose="00000400000000000000" pitchFamily="2" charset="-78"/>
                        </a:rPr>
                        <a:t>عامل موفقیت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014392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Nazanin" panose="00000400000000000000" pitchFamily="2" charset="-78"/>
                        </a:rPr>
                        <a:t>سنگاپور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Nazanin" panose="00000400000000000000" pitchFamily="2" charset="-78"/>
                        </a:rPr>
                        <a:t>حکمرانی داده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661168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Nazanin" panose="00000400000000000000" pitchFamily="2" charset="-78"/>
                        </a:rPr>
                        <a:t>روتردام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Nazanin" panose="00000400000000000000" pitchFamily="2" charset="-78"/>
                        </a:rPr>
                        <a:t>پیش‌بینی‌پذیری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14911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fa-IR">
                          <a:cs typeface="B Nazanin" panose="00000400000000000000" pitchFamily="2" charset="-78"/>
                        </a:rPr>
                        <a:t>جبل‌علی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Nazanin" panose="00000400000000000000" pitchFamily="2" charset="-78"/>
                        </a:rPr>
                        <a:t>پنجره واحد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8537912"/>
                  </a:ext>
                </a:extLst>
              </a:tr>
            </a:tbl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598E931F-E7CC-6ABC-E61F-C2DF06D2DC84}"/>
              </a:ext>
            </a:extLst>
          </p:cNvPr>
          <p:cNvSpPr txBox="1"/>
          <p:nvPr/>
        </p:nvSpPr>
        <p:spPr>
          <a:xfrm>
            <a:off x="4572000" y="3429069"/>
            <a:ext cx="311124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ctr" rtl="1">
              <a:defRPr sz="24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</a:defRPr>
            </a:lvl1pPr>
          </a:lstStyle>
          <a:p>
            <a:pPr algn="r"/>
            <a:r>
              <a:rPr lang="fa-IR" dirty="0"/>
              <a:t>موردکاوی</a:t>
            </a:r>
            <a:endParaRPr lang="en-US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FFEC753-79A9-16DE-AA15-407759C5B642}"/>
              </a:ext>
            </a:extLst>
          </p:cNvPr>
          <p:cNvSpPr txBox="1"/>
          <p:nvPr/>
        </p:nvSpPr>
        <p:spPr>
          <a:xfrm>
            <a:off x="1875498" y="5986716"/>
            <a:ext cx="5393004" cy="64633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>
              <a:defRPr>
                <a:solidFill>
                  <a:schemeClr val="dk1"/>
                </a:solidFill>
              </a:defRPr>
            </a:lvl1pPr>
            <a:lvl2pPr lvl="1" algn="ctr" rtl="1">
              <a:defRPr b="1">
                <a:ln>
                  <a:solidFill>
                    <a:srgbClr val="FF0000"/>
                  </a:solidFill>
                </a:ln>
                <a:solidFill>
                  <a:schemeClr val="dk1"/>
                </a:solidFill>
                <a:latin typeface="IRANYekanFN" panose="020B0506030804020204" pitchFamily="34" charset="-78"/>
                <a:cs typeface="B Mitra" panose="00000400000000000000" pitchFamily="2" charset="-78"/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lvl="1"/>
            <a:r>
              <a:rPr lang="fa-IR" dirty="0"/>
              <a:t>هیچ بندر موفقی با «ساخت اسکله بیشتر» موفق نشده است؛</a:t>
            </a:r>
            <a:br>
              <a:rPr lang="fa-IR" dirty="0"/>
            </a:br>
            <a:r>
              <a:rPr lang="fa-IR" dirty="0"/>
              <a:t>همه با «حکمرانی بهتر» موفق شده‌اند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2600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lide Number Placeholder 5">
            <a:extLst>
              <a:ext uri="{FF2B5EF4-FFF2-40B4-BE49-F238E27FC236}">
                <a16:creationId xmlns:a16="http://schemas.microsoft.com/office/drawing/2014/main" id="{503B2B1C-4187-F742-B415-DF061F65FD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AA4AF-953D-244E-A785-3E30E94DDEA1}" type="slidenum">
              <a:rPr lang="en-IR" smtClean="0">
                <a:cs typeface="B Mitra" panose="00000400000000000000" pitchFamily="2" charset="-78"/>
              </a:rPr>
              <a:t>10</a:t>
            </a:fld>
            <a:endParaRPr lang="en-IR" dirty="0">
              <a:cs typeface="B Mitra" panose="00000400000000000000" pitchFamily="2" charset="-78"/>
            </a:endParaRP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BEC84A8C-590E-DC47-BD23-9BF38BE92C63}"/>
              </a:ext>
            </a:extLst>
          </p:cNvPr>
          <p:cNvSpPr/>
          <p:nvPr/>
        </p:nvSpPr>
        <p:spPr>
          <a:xfrm>
            <a:off x="2805000" y="295197"/>
            <a:ext cx="2324126" cy="540000"/>
          </a:xfrm>
          <a:prstGeom prst="roundRect">
            <a:avLst>
              <a:gd name="adj" fmla="val 50000"/>
            </a:avLst>
          </a:prstGeom>
          <a:solidFill>
            <a:srgbClr val="204498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chemeClr val="bg1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تحلیل ابعاد مسئله</a:t>
            </a:r>
            <a:endParaRPr lang="en-IR" dirty="0">
              <a:solidFill>
                <a:schemeClr val="bg1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4D54E1AE-035D-0F41-8452-145CAFED9875}"/>
              </a:ext>
            </a:extLst>
          </p:cNvPr>
          <p:cNvSpPr/>
          <p:nvPr/>
        </p:nvSpPr>
        <p:spPr>
          <a:xfrm>
            <a:off x="212780" y="293314"/>
            <a:ext cx="2324126" cy="5400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راهکارهای سیاستی</a:t>
            </a:r>
            <a:endParaRPr lang="en-IR" dirty="0">
              <a:solidFill>
                <a:sysClr val="windowText" lastClr="000000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3742EF48-FC86-1048-907D-E56DFA5D238F}"/>
              </a:ext>
            </a:extLst>
          </p:cNvPr>
          <p:cNvSpPr/>
          <p:nvPr/>
        </p:nvSpPr>
        <p:spPr>
          <a:xfrm>
            <a:off x="5359120" y="293314"/>
            <a:ext cx="2324126" cy="540000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مقدمه و بیان مسئله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9EF9E87-FCDB-0388-E752-1F273A0EB6F5}"/>
              </a:ext>
            </a:extLst>
          </p:cNvPr>
          <p:cNvCxnSpPr>
            <a:cxnSpLocks/>
          </p:cNvCxnSpPr>
          <p:nvPr/>
        </p:nvCxnSpPr>
        <p:spPr>
          <a:xfrm>
            <a:off x="212780" y="1066405"/>
            <a:ext cx="8662279" cy="0"/>
          </a:xfrm>
          <a:prstGeom prst="line">
            <a:avLst/>
          </a:prstGeom>
          <a:ln w="19050">
            <a:solidFill>
              <a:srgbClr val="8AB8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0C38E23A-B553-3385-AA0F-5C60D997BE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0306" y="85750"/>
            <a:ext cx="821766" cy="895116"/>
          </a:xfrm>
          <a:prstGeom prst="rect">
            <a:avLst/>
          </a:prstGeom>
        </p:spPr>
      </p:pic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7E60DF6E-B54C-3CF1-137F-FD2F8E8B169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08429188"/>
              </p:ext>
            </p:extLst>
          </p:nvPr>
        </p:nvGraphicFramePr>
        <p:xfrm>
          <a:off x="583766" y="1764612"/>
          <a:ext cx="4907280" cy="25275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1AED330A-3FB0-8D57-CB3A-F0CA34AA37ED}"/>
              </a:ext>
            </a:extLst>
          </p:cNvPr>
          <p:cNvSpPr txBox="1"/>
          <p:nvPr/>
        </p:nvSpPr>
        <p:spPr>
          <a:xfrm>
            <a:off x="478256" y="1151945"/>
            <a:ext cx="31747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r" rtl="1">
              <a:defRPr sz="24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</a:defRPr>
            </a:lvl1pPr>
          </a:lstStyle>
          <a:p>
            <a:pPr algn="l"/>
            <a:r>
              <a:rPr lang="fa-IR" dirty="0"/>
              <a:t>سناریوی محافظه‌کارانه</a:t>
            </a:r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D96EFE9-33DB-6611-30A2-85291BE5F408}"/>
              </a:ext>
            </a:extLst>
          </p:cNvPr>
          <p:cNvSpPr txBox="1"/>
          <p:nvPr/>
        </p:nvSpPr>
        <p:spPr>
          <a:xfrm>
            <a:off x="4391406" y="3612054"/>
            <a:ext cx="457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r" rtl="1">
              <a:defRPr sz="24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</a:defRPr>
            </a:lvl1pPr>
          </a:lstStyle>
          <a:p>
            <a:r>
              <a:rPr lang="fa-IR" dirty="0"/>
              <a:t>سناریوی هدف‌گذاری‌شده</a:t>
            </a:r>
            <a:endParaRPr lang="en-US" dirty="0"/>
          </a:p>
        </p:txBody>
      </p:sp>
      <p:graphicFrame>
        <p:nvGraphicFramePr>
          <p:cNvPr id="19" name="Diagram 18">
            <a:extLst>
              <a:ext uri="{FF2B5EF4-FFF2-40B4-BE49-F238E27FC236}">
                <a16:creationId xmlns:a16="http://schemas.microsoft.com/office/drawing/2014/main" id="{D559F7F3-1294-2C93-3F1C-E2ACBE87A99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73019833"/>
              </p:ext>
            </p:extLst>
          </p:nvPr>
        </p:nvGraphicFramePr>
        <p:xfrm>
          <a:off x="3288746" y="4244656"/>
          <a:ext cx="4907280" cy="25275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21" name="TextBox 20">
            <a:extLst>
              <a:ext uri="{FF2B5EF4-FFF2-40B4-BE49-F238E27FC236}">
                <a16:creationId xmlns:a16="http://schemas.microsoft.com/office/drawing/2014/main" id="{12740314-9772-CD81-259C-AA9F6F1F2687}"/>
              </a:ext>
            </a:extLst>
          </p:cNvPr>
          <p:cNvSpPr txBox="1"/>
          <p:nvPr/>
        </p:nvSpPr>
        <p:spPr>
          <a:xfrm>
            <a:off x="212780" y="4996161"/>
            <a:ext cx="2675419" cy="64633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>
              <a:defRPr>
                <a:solidFill>
                  <a:schemeClr val="dk1"/>
                </a:solidFill>
              </a:defRPr>
            </a:lvl1pPr>
            <a:lvl2pPr lvl="1" algn="r" rtl="1">
              <a:defRPr b="1">
                <a:ln>
                  <a:solidFill>
                    <a:srgbClr val="FF0000"/>
                  </a:solidFill>
                </a:ln>
                <a:solidFill>
                  <a:schemeClr val="dk1"/>
                </a:solidFill>
                <a:latin typeface="IRANYekanFN" panose="020B0506030804020204" pitchFamily="34" charset="-78"/>
                <a:cs typeface="B Mitra" panose="00000400000000000000" pitchFamily="2" charset="-78"/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lvl="1" algn="ctr"/>
            <a:r>
              <a:rPr lang="fa-IR" dirty="0"/>
              <a:t>در نظم نوین جهانی، مسیر کند یعنی مسیر حذف‌شده</a:t>
            </a:r>
          </a:p>
        </p:txBody>
      </p:sp>
    </p:spTree>
    <p:extLst>
      <p:ext uri="{BB962C8B-B14F-4D97-AF65-F5344CB8AC3E}">
        <p14:creationId xmlns:p14="http://schemas.microsoft.com/office/powerpoint/2010/main" val="1187862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lide Number Placeholder 5">
            <a:extLst>
              <a:ext uri="{FF2B5EF4-FFF2-40B4-BE49-F238E27FC236}">
                <a16:creationId xmlns:a16="http://schemas.microsoft.com/office/drawing/2014/main" id="{503B2B1C-4187-F742-B415-DF061F65FD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AA4AF-953D-244E-A785-3E30E94DDEA1}" type="slidenum">
              <a:rPr lang="en-IR" smtClean="0">
                <a:cs typeface="B Mitra" panose="00000400000000000000" pitchFamily="2" charset="-78"/>
              </a:rPr>
              <a:t>11</a:t>
            </a:fld>
            <a:endParaRPr lang="en-IR" dirty="0">
              <a:cs typeface="B Mitra" panose="00000400000000000000" pitchFamily="2" charset="-78"/>
            </a:endParaRP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BEC84A8C-590E-DC47-BD23-9BF38BE92C63}"/>
              </a:ext>
            </a:extLst>
          </p:cNvPr>
          <p:cNvSpPr/>
          <p:nvPr/>
        </p:nvSpPr>
        <p:spPr>
          <a:xfrm>
            <a:off x="2805000" y="295197"/>
            <a:ext cx="2324126" cy="5400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chemeClr val="tx1">
                    <a:lumMod val="65000"/>
                    <a:lumOff val="35000"/>
                  </a:schemeClr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تحلیل ابعاد مسئله</a:t>
            </a:r>
            <a:endParaRPr lang="en-IR" dirty="0">
              <a:solidFill>
                <a:schemeClr val="tx1">
                  <a:lumMod val="65000"/>
                  <a:lumOff val="35000"/>
                </a:schemeClr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4D54E1AE-035D-0F41-8452-145CAFED9875}"/>
              </a:ext>
            </a:extLst>
          </p:cNvPr>
          <p:cNvSpPr/>
          <p:nvPr/>
        </p:nvSpPr>
        <p:spPr>
          <a:xfrm>
            <a:off x="212780" y="293314"/>
            <a:ext cx="2324126" cy="540000"/>
          </a:xfrm>
          <a:prstGeom prst="roundRect">
            <a:avLst>
              <a:gd name="adj" fmla="val 50000"/>
            </a:avLst>
          </a:prstGeom>
          <a:solidFill>
            <a:srgbClr val="204497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chemeClr val="bg1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راهکارهای سیاستی</a:t>
            </a:r>
            <a:endParaRPr lang="en-IR" dirty="0">
              <a:solidFill>
                <a:schemeClr val="bg1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3742EF48-FC86-1048-907D-E56DFA5D238F}"/>
              </a:ext>
            </a:extLst>
          </p:cNvPr>
          <p:cNvSpPr/>
          <p:nvPr/>
        </p:nvSpPr>
        <p:spPr>
          <a:xfrm>
            <a:off x="5359120" y="293314"/>
            <a:ext cx="2324126" cy="540000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chemeClr val="bg2">
                    <a:lumMod val="10000"/>
                  </a:schemeClr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مقدمه و بیان مسئله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8868876-589F-8225-812D-AC835979A31A}"/>
              </a:ext>
            </a:extLst>
          </p:cNvPr>
          <p:cNvCxnSpPr>
            <a:cxnSpLocks/>
          </p:cNvCxnSpPr>
          <p:nvPr/>
        </p:nvCxnSpPr>
        <p:spPr>
          <a:xfrm>
            <a:off x="212780" y="1066405"/>
            <a:ext cx="8662279" cy="0"/>
          </a:xfrm>
          <a:prstGeom prst="line">
            <a:avLst/>
          </a:prstGeom>
          <a:ln w="19050">
            <a:solidFill>
              <a:srgbClr val="8AB8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036C19DC-B790-9345-2394-9D5B5B655C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0306" y="85750"/>
            <a:ext cx="821766" cy="89511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3570DDD-6FF4-52FC-574C-C74595B88D12}"/>
              </a:ext>
            </a:extLst>
          </p:cNvPr>
          <p:cNvSpPr txBox="1"/>
          <p:nvPr/>
        </p:nvSpPr>
        <p:spPr>
          <a:xfrm>
            <a:off x="2100943" y="1330662"/>
            <a:ext cx="514894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2000" dirty="0">
                <a:solidFill>
                  <a:srgbClr val="C00000"/>
                </a:solidFill>
                <a:cs typeface="B Titr" panose="00000700000000000000" pitchFamily="2" charset="-78"/>
              </a:rPr>
              <a:t>اقدام اولویت‌دار شماره ۱: حکمرانی واحد داده بندری</a:t>
            </a:r>
            <a:endParaRPr lang="en-US" sz="20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FB0BA4A7-7C11-DFFA-6148-85FB06F1510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7892103"/>
              </p:ext>
            </p:extLst>
          </p:nvPr>
        </p:nvGraphicFramePr>
        <p:xfrm>
          <a:off x="2909199" y="2067815"/>
          <a:ext cx="5826312" cy="1463040"/>
        </p:xfrm>
        <a:graphic>
          <a:graphicData uri="http://schemas.openxmlformats.org/drawingml/2006/table">
            <a:tbl>
              <a:tblPr rtl="1">
                <a:tableStyleId>{69C7853C-536D-4A76-A0AE-DD22124D55A5}</a:tableStyleId>
              </a:tblPr>
              <a:tblGrid>
                <a:gridCol w="2354689">
                  <a:extLst>
                    <a:ext uri="{9D8B030D-6E8A-4147-A177-3AD203B41FA5}">
                      <a16:colId xmlns:a16="http://schemas.microsoft.com/office/drawing/2014/main" val="1529155144"/>
                    </a:ext>
                  </a:extLst>
                </a:gridCol>
                <a:gridCol w="1529519">
                  <a:extLst>
                    <a:ext uri="{9D8B030D-6E8A-4147-A177-3AD203B41FA5}">
                      <a16:colId xmlns:a16="http://schemas.microsoft.com/office/drawing/2014/main" val="411917973"/>
                    </a:ext>
                  </a:extLst>
                </a:gridCol>
                <a:gridCol w="1942104">
                  <a:extLst>
                    <a:ext uri="{9D8B030D-6E8A-4147-A177-3AD203B41FA5}">
                      <a16:colId xmlns:a16="http://schemas.microsoft.com/office/drawing/2014/main" val="276093144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fa-IR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شاخص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1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وضع موجود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1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هدف ۱۲ ماهه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6207126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fa-IR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تبادل برخط داده بین نهادها</a:t>
                      </a: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کمتر از  ۳۰٪</a:t>
                      </a: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بیش از  ۸۵٪</a:t>
                      </a: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6057235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fa-IR" b="1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تعداد ورود اطلاعات تکراری</a:t>
                      </a: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بالا</a:t>
                      </a: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حدود صفر</a:t>
                      </a: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983455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fa-IR" b="1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زمان تأیید بین‌نهادی</a:t>
                      </a: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1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2–5 روز</a:t>
                      </a: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1" dirty="0">
                          <a:solidFill>
                            <a:schemeClr val="tx1"/>
                          </a:solidFill>
                          <a:cs typeface="B Nazanin" panose="00000400000000000000" pitchFamily="2" charset="-78"/>
                        </a:rPr>
                        <a:t>کمتر از 24 ساعت</a:t>
                      </a: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0888101"/>
                  </a:ext>
                </a:extLst>
              </a:tr>
            </a:tbl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93733FED-68AD-251B-616A-66F92C26450C}"/>
              </a:ext>
            </a:extLst>
          </p:cNvPr>
          <p:cNvSpPr txBox="1"/>
          <p:nvPr/>
        </p:nvSpPr>
        <p:spPr>
          <a:xfrm>
            <a:off x="1957334" y="3846842"/>
            <a:ext cx="6803571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b="1" dirty="0">
                <a:cs typeface="B Nazanin" panose="00000400000000000000" pitchFamily="2" charset="-78"/>
              </a:rPr>
              <a:t>نهادها</a:t>
            </a:r>
          </a:p>
          <a:p>
            <a:pPr algn="r" rtl="1"/>
            <a:r>
              <a:rPr lang="fa-IR" b="1" dirty="0">
                <a:cs typeface="B Nazanin" panose="00000400000000000000" pitchFamily="2" charset="-78"/>
              </a:rPr>
              <a:t>مالک: </a:t>
            </a:r>
            <a:r>
              <a:rPr lang="fa-IR" dirty="0">
                <a:cs typeface="B Nazanin" panose="00000400000000000000" pitchFamily="2" charset="-78"/>
              </a:rPr>
              <a:t>سازمان بنادر</a:t>
            </a:r>
          </a:p>
          <a:p>
            <a:pPr algn="r" rtl="1"/>
            <a:r>
              <a:rPr lang="fa-IR" b="1" dirty="0">
                <a:cs typeface="B Nazanin" panose="00000400000000000000" pitchFamily="2" charset="-78"/>
              </a:rPr>
              <a:t>همکار:</a:t>
            </a:r>
            <a:r>
              <a:rPr lang="fa-IR" dirty="0">
                <a:cs typeface="B Nazanin" panose="00000400000000000000" pitchFamily="2" charset="-78"/>
              </a:rPr>
              <a:t> گمرک، فراجا، استاندارد</a:t>
            </a:r>
          </a:p>
          <a:p>
            <a:pPr algn="r" rtl="1"/>
            <a:r>
              <a:rPr lang="fa-IR" b="1" dirty="0">
                <a:cs typeface="B Nazanin" panose="00000400000000000000" pitchFamily="2" charset="-78"/>
              </a:rPr>
              <a:t>تصویب:</a:t>
            </a:r>
            <a:r>
              <a:rPr lang="fa-IR" dirty="0">
                <a:cs typeface="B Nazanin" panose="00000400000000000000" pitchFamily="2" charset="-78"/>
              </a:rPr>
              <a:t> هیأت وزیران</a:t>
            </a:r>
          </a:p>
          <a:p>
            <a:pPr algn="r" rtl="1"/>
            <a:endParaRPr lang="fa-IR" b="1" dirty="0">
              <a:cs typeface="B Nazanin" panose="00000400000000000000" pitchFamily="2" charset="-78"/>
            </a:endParaRPr>
          </a:p>
          <a:p>
            <a:pPr algn="r" rtl="1"/>
            <a:r>
              <a:rPr lang="fa-IR" b="1" dirty="0">
                <a:cs typeface="B Nazanin" panose="00000400000000000000" pitchFamily="2" charset="-78"/>
              </a:rPr>
              <a:t>هزینه و بازده</a:t>
            </a:r>
          </a:p>
          <a:p>
            <a:pPr algn="r" rtl="1"/>
            <a:r>
              <a:rPr lang="fa-IR" dirty="0">
                <a:cs typeface="B Nazanin" panose="00000400000000000000" pitchFamily="2" charset="-78"/>
              </a:rPr>
              <a:t>هزینه پیاده‌سازی: حدود </a:t>
            </a:r>
            <a:r>
              <a:rPr lang="fa-IR" b="1" dirty="0">
                <a:cs typeface="B Nazanin" panose="00000400000000000000" pitchFamily="2" charset="-78"/>
              </a:rPr>
              <a:t>۱۵–۲۰ میلیون دلار</a:t>
            </a:r>
            <a:endParaRPr lang="fa-IR" dirty="0">
              <a:cs typeface="B Nazanin" panose="00000400000000000000" pitchFamily="2" charset="-78"/>
            </a:endParaRPr>
          </a:p>
          <a:p>
            <a:pPr algn="r" rtl="1"/>
            <a:r>
              <a:rPr lang="fa-IR" dirty="0">
                <a:cs typeface="B Nazanin" panose="00000400000000000000" pitchFamily="2" charset="-78"/>
              </a:rPr>
              <a:t>صرفه‌جویی سالانه: بیش از </a:t>
            </a:r>
            <a:r>
              <a:rPr lang="fa-IR" b="1" dirty="0">
                <a:cs typeface="B Nazanin" panose="00000400000000000000" pitchFamily="2" charset="-78"/>
              </a:rPr>
              <a:t>۳۰۰ میلیون دلار</a:t>
            </a:r>
            <a:r>
              <a:rPr lang="fa-IR" dirty="0">
                <a:cs typeface="B Nazanin" panose="00000400000000000000" pitchFamily="2" charset="-78"/>
              </a:rPr>
              <a:t> (کاهش تأخیر + نیروی انسانی)</a:t>
            </a:r>
          </a:p>
        </p:txBody>
      </p:sp>
      <p:graphicFrame>
        <p:nvGraphicFramePr>
          <p:cNvPr id="15" name="Diagram 14">
            <a:extLst>
              <a:ext uri="{FF2B5EF4-FFF2-40B4-BE49-F238E27FC236}">
                <a16:creationId xmlns:a16="http://schemas.microsoft.com/office/drawing/2014/main" id="{643ED463-D5A1-9CE7-521C-B04674C4E43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88277092"/>
              </p:ext>
            </p:extLst>
          </p:nvPr>
        </p:nvGraphicFramePr>
        <p:xfrm>
          <a:off x="-461879" y="1726320"/>
          <a:ext cx="3792908" cy="45464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448409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lide Number Placeholder 5">
            <a:extLst>
              <a:ext uri="{FF2B5EF4-FFF2-40B4-BE49-F238E27FC236}">
                <a16:creationId xmlns:a16="http://schemas.microsoft.com/office/drawing/2014/main" id="{503B2B1C-4187-F742-B415-DF061F65FD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AA4AF-953D-244E-A785-3E30E94DDEA1}" type="slidenum">
              <a:rPr lang="en-IR" smtClean="0">
                <a:cs typeface="B Mitra" panose="00000400000000000000" pitchFamily="2" charset="-78"/>
              </a:rPr>
              <a:t>12</a:t>
            </a:fld>
            <a:endParaRPr lang="en-IR" dirty="0">
              <a:cs typeface="B Mitra" panose="00000400000000000000" pitchFamily="2" charset="-78"/>
            </a:endParaRP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BEC84A8C-590E-DC47-BD23-9BF38BE92C63}"/>
              </a:ext>
            </a:extLst>
          </p:cNvPr>
          <p:cNvSpPr/>
          <p:nvPr/>
        </p:nvSpPr>
        <p:spPr>
          <a:xfrm>
            <a:off x="2805000" y="295197"/>
            <a:ext cx="2324126" cy="5400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chemeClr val="tx1">
                    <a:lumMod val="65000"/>
                    <a:lumOff val="35000"/>
                  </a:schemeClr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تحلیل ابعاد مسئله</a:t>
            </a:r>
            <a:endParaRPr lang="en-IR" dirty="0">
              <a:solidFill>
                <a:schemeClr val="tx1">
                  <a:lumMod val="65000"/>
                  <a:lumOff val="35000"/>
                </a:schemeClr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4D54E1AE-035D-0F41-8452-145CAFED9875}"/>
              </a:ext>
            </a:extLst>
          </p:cNvPr>
          <p:cNvSpPr/>
          <p:nvPr/>
        </p:nvSpPr>
        <p:spPr>
          <a:xfrm>
            <a:off x="212780" y="293314"/>
            <a:ext cx="2324126" cy="540000"/>
          </a:xfrm>
          <a:prstGeom prst="roundRect">
            <a:avLst>
              <a:gd name="adj" fmla="val 50000"/>
            </a:avLst>
          </a:prstGeom>
          <a:solidFill>
            <a:srgbClr val="204497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chemeClr val="bg1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راهکارهای سیاستی</a:t>
            </a:r>
            <a:endParaRPr lang="en-IR" dirty="0">
              <a:solidFill>
                <a:schemeClr val="bg1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3742EF48-FC86-1048-907D-E56DFA5D238F}"/>
              </a:ext>
            </a:extLst>
          </p:cNvPr>
          <p:cNvSpPr/>
          <p:nvPr/>
        </p:nvSpPr>
        <p:spPr>
          <a:xfrm>
            <a:off x="5359120" y="293314"/>
            <a:ext cx="2324126" cy="540000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chemeClr val="bg2">
                    <a:lumMod val="10000"/>
                  </a:schemeClr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مقدمه و بیان مسئله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8868876-589F-8225-812D-AC835979A31A}"/>
              </a:ext>
            </a:extLst>
          </p:cNvPr>
          <p:cNvCxnSpPr>
            <a:cxnSpLocks/>
          </p:cNvCxnSpPr>
          <p:nvPr/>
        </p:nvCxnSpPr>
        <p:spPr>
          <a:xfrm>
            <a:off x="212780" y="1066405"/>
            <a:ext cx="8662279" cy="0"/>
          </a:xfrm>
          <a:prstGeom prst="line">
            <a:avLst/>
          </a:prstGeom>
          <a:ln w="19050">
            <a:solidFill>
              <a:srgbClr val="8AB8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036C19DC-B790-9345-2394-9D5B5B655C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0306" y="85750"/>
            <a:ext cx="821766" cy="89511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BAF9B15-BBE4-3E82-8038-44C2597D4E8C}"/>
              </a:ext>
            </a:extLst>
          </p:cNvPr>
          <p:cNvSpPr txBox="1"/>
          <p:nvPr/>
        </p:nvSpPr>
        <p:spPr>
          <a:xfrm>
            <a:off x="1643994" y="1238552"/>
            <a:ext cx="579985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ctr" rtl="1">
              <a:defRPr sz="2000">
                <a:solidFill>
                  <a:srgbClr val="C00000"/>
                </a:solidFill>
                <a:cs typeface="B Titr" panose="00000700000000000000" pitchFamily="2" charset="-78"/>
              </a:defRPr>
            </a:lvl1pPr>
          </a:lstStyle>
          <a:p>
            <a:r>
              <a:rPr lang="fa-IR" dirty="0"/>
              <a:t>اقدام اولویت‌دار شماره ۲: بازمهندسی فرآیند (</a:t>
            </a:r>
            <a:r>
              <a:rPr lang="en-US" dirty="0"/>
              <a:t>BPR</a:t>
            </a:r>
            <a:r>
              <a:rPr lang="fa-IR" dirty="0"/>
              <a:t>)</a:t>
            </a:r>
            <a:r>
              <a:rPr lang="en-US" dirty="0"/>
              <a:t> </a:t>
            </a:r>
            <a:r>
              <a:rPr lang="fa-IR" dirty="0"/>
              <a:t>قبل از </a:t>
            </a:r>
            <a:r>
              <a:rPr lang="en-US" dirty="0"/>
              <a:t>IT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EA39C82-5F96-7AF6-0E76-38B5698B39C8}"/>
              </a:ext>
            </a:extLst>
          </p:cNvPr>
          <p:cNvSpPr txBox="1"/>
          <p:nvPr/>
        </p:nvSpPr>
        <p:spPr>
          <a:xfrm>
            <a:off x="1556657" y="1734234"/>
            <a:ext cx="532104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b="1" dirty="0">
                <a:cs typeface="B Nazanin" panose="00000400000000000000" pitchFamily="2" charset="-78"/>
              </a:rPr>
              <a:t>کاهش حداقل ۳۰٪ مراحل فرآیندی بندری پیش از دیجیتال‌سازی</a:t>
            </a:r>
            <a:endParaRPr lang="fa-IR" dirty="0">
              <a:cs typeface="B Nazanin" panose="00000400000000000000" pitchFamily="2" charset="-78"/>
            </a:endParaRP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8EE592CD-B4BF-32A0-C67D-E7F46BC75F9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5887545"/>
              </p:ext>
            </p:extLst>
          </p:nvPr>
        </p:nvGraphicFramePr>
        <p:xfrm>
          <a:off x="710946" y="2406221"/>
          <a:ext cx="7772400" cy="1463040"/>
        </p:xfrm>
        <a:graphic>
          <a:graphicData uri="http://schemas.openxmlformats.org/drawingml/2006/table">
            <a:tbl>
              <a:tblPr rtl="1">
                <a:tableStyleId>{35758FB7-9AC5-4552-8A53-C91805E547FA}</a:tableStyleId>
              </a:tblPr>
              <a:tblGrid>
                <a:gridCol w="2590800">
                  <a:extLst>
                    <a:ext uri="{9D8B030D-6E8A-4147-A177-3AD203B41FA5}">
                      <a16:colId xmlns:a16="http://schemas.microsoft.com/office/drawing/2014/main" val="2524078820"/>
                    </a:ext>
                  </a:extLst>
                </a:gridCol>
                <a:gridCol w="2590800">
                  <a:extLst>
                    <a:ext uri="{9D8B030D-6E8A-4147-A177-3AD203B41FA5}">
                      <a16:colId xmlns:a16="http://schemas.microsoft.com/office/drawing/2014/main" val="2742992593"/>
                    </a:ext>
                  </a:extLst>
                </a:gridCol>
                <a:gridCol w="2590800">
                  <a:extLst>
                    <a:ext uri="{9D8B030D-6E8A-4147-A177-3AD203B41FA5}">
                      <a16:colId xmlns:a16="http://schemas.microsoft.com/office/drawing/2014/main" val="320534094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fa-IR" b="1" dirty="0">
                          <a:cs typeface="B Nazanin" panose="00000400000000000000" pitchFamily="2" charset="-78"/>
                        </a:rPr>
                        <a:t>شاخص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1" dirty="0">
                          <a:cs typeface="B Nazanin" panose="00000400000000000000" pitchFamily="2" charset="-78"/>
                        </a:rPr>
                        <a:t>قبل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1" dirty="0">
                          <a:cs typeface="B Nazanin" panose="00000400000000000000" pitchFamily="2" charset="-78"/>
                        </a:rPr>
                        <a:t>بعد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463783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fa-IR">
                          <a:cs typeface="B Nazanin" panose="00000400000000000000" pitchFamily="2" charset="-78"/>
                        </a:rPr>
                        <a:t>تعداد مراحل ترخیص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Nazanin" panose="00000400000000000000" pitchFamily="2" charset="-78"/>
                        </a:rPr>
                        <a:t>18-22</a:t>
                      </a:r>
                      <a:endParaRPr lang="en-US" dirty="0"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Nazanin" panose="00000400000000000000" pitchFamily="2" charset="-78"/>
                        </a:rPr>
                        <a:t>12-14</a:t>
                      </a:r>
                      <a:endParaRPr lang="en-US" dirty="0"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249398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fa-IR">
                          <a:cs typeface="B Nazanin" panose="00000400000000000000" pitchFamily="2" charset="-78"/>
                        </a:rPr>
                        <a:t>تعداد مجوزهای موازی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Nazanin" panose="00000400000000000000" pitchFamily="2" charset="-78"/>
                        </a:rPr>
                        <a:t>6-8</a:t>
                      </a:r>
                      <a:endParaRPr lang="en-US" dirty="0"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Nazanin" panose="00000400000000000000" pitchFamily="2" charset="-78"/>
                        </a:rPr>
                        <a:t>3-4</a:t>
                      </a:r>
                      <a:endParaRPr lang="en-US" dirty="0"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14896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Nazanin" panose="00000400000000000000" pitchFamily="2" charset="-78"/>
                        </a:rPr>
                        <a:t>زمان کل فرآیند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Nazanin" panose="00000400000000000000" pitchFamily="2" charset="-78"/>
                        </a:rPr>
                        <a:t>7–15 روز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Nazanin" panose="00000400000000000000" pitchFamily="2" charset="-78"/>
                        </a:rPr>
                        <a:t>3–5 روز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4098653"/>
                  </a:ext>
                </a:extLst>
              </a:tr>
            </a:tbl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61B258E9-BDAC-C064-4649-7731FEFBFC2C}"/>
              </a:ext>
            </a:extLst>
          </p:cNvPr>
          <p:cNvSpPr txBox="1"/>
          <p:nvPr/>
        </p:nvSpPr>
        <p:spPr>
          <a:xfrm>
            <a:off x="838200" y="4241462"/>
            <a:ext cx="7645146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b="1" dirty="0">
                <a:cs typeface="B Nazanin" panose="00000400000000000000" pitchFamily="2" charset="-78"/>
              </a:rPr>
              <a:t>ابزار سیاستی</a:t>
            </a:r>
          </a:p>
          <a:p>
            <a:pPr algn="r" rtl="1"/>
            <a:r>
              <a:rPr lang="fa-IR" dirty="0">
                <a:cs typeface="B Nazanin" panose="00000400000000000000" pitchFamily="2" charset="-78"/>
              </a:rPr>
              <a:t>اصلاح دستورالعمل‌های اجرایی بندر</a:t>
            </a:r>
          </a:p>
          <a:p>
            <a:pPr algn="r" rtl="1"/>
            <a:r>
              <a:rPr lang="fa-IR" dirty="0">
                <a:cs typeface="B Nazanin" panose="00000400000000000000" pitchFamily="2" charset="-78"/>
              </a:rPr>
              <a:t>حذف کنترل‌های کم‌ریسک</a:t>
            </a:r>
            <a:endParaRPr lang="en-US" dirty="0">
              <a:cs typeface="B Nazanin" panose="00000400000000000000" pitchFamily="2" charset="-78"/>
            </a:endParaRPr>
          </a:p>
          <a:p>
            <a:pPr algn="r" rtl="1"/>
            <a:endParaRPr lang="en-US" b="1" dirty="0">
              <a:cs typeface="B Nazanin" panose="00000400000000000000" pitchFamily="2" charset="-78"/>
            </a:endParaRPr>
          </a:p>
          <a:p>
            <a:pPr algn="r" rtl="1"/>
            <a:r>
              <a:rPr lang="fa-IR" b="1" dirty="0">
                <a:cs typeface="B Nazanin" panose="00000400000000000000" pitchFamily="2" charset="-78"/>
              </a:rPr>
              <a:t>اثر اقتصادی</a:t>
            </a:r>
          </a:p>
          <a:p>
            <a:pPr algn="r" rtl="1"/>
            <a:r>
              <a:rPr lang="fa-IR" dirty="0">
                <a:cs typeface="B Nazanin" panose="00000400000000000000" pitchFamily="2" charset="-78"/>
              </a:rPr>
              <a:t>کاهش خواب سرمایه: </a:t>
            </a:r>
            <a:r>
              <a:rPr lang="fa-IR" b="1" dirty="0">
                <a:cs typeface="B Nazanin" panose="00000400000000000000" pitchFamily="2" charset="-78"/>
              </a:rPr>
              <a:t>۰٫۵–۰٫۸٪ ارزش کالا به ازای هر روز</a:t>
            </a:r>
            <a:endParaRPr lang="fa-IR" dirty="0">
              <a:cs typeface="B Nazanin" panose="00000400000000000000" pitchFamily="2" charset="-78"/>
            </a:endParaRPr>
          </a:p>
          <a:p>
            <a:pPr algn="r" rtl="1"/>
            <a:r>
              <a:rPr lang="fa-IR" dirty="0">
                <a:cs typeface="B Nazanin" panose="00000400000000000000" pitchFamily="2" charset="-78"/>
              </a:rPr>
              <a:t>صرفه‌جویی ملی:</a:t>
            </a:r>
            <a:r>
              <a:rPr lang="en-US" dirty="0">
                <a:cs typeface="B Nazanin" panose="00000400000000000000" pitchFamily="2" charset="-78"/>
              </a:rPr>
              <a:t> </a:t>
            </a:r>
            <a:r>
              <a:rPr lang="fa-IR" dirty="0">
                <a:cs typeface="B Nazanin" panose="00000400000000000000" pitchFamily="2" charset="-78"/>
              </a:rPr>
              <a:t> حدود </a:t>
            </a:r>
            <a:r>
              <a:rPr lang="fa-IR" b="1" dirty="0">
                <a:cs typeface="B Nazanin" panose="00000400000000000000" pitchFamily="2" charset="-78"/>
              </a:rPr>
              <a:t>۱ میلیارد دلار/سال</a:t>
            </a:r>
            <a:endParaRPr lang="fa-IR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74369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lide Number Placeholder 5">
            <a:extLst>
              <a:ext uri="{FF2B5EF4-FFF2-40B4-BE49-F238E27FC236}">
                <a16:creationId xmlns:a16="http://schemas.microsoft.com/office/drawing/2014/main" id="{503B2B1C-4187-F742-B415-DF061F65FD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AA4AF-953D-244E-A785-3E30E94DDEA1}" type="slidenum">
              <a:rPr lang="en-IR" smtClean="0">
                <a:cs typeface="B Mitra" panose="00000400000000000000" pitchFamily="2" charset="-78"/>
              </a:rPr>
              <a:t>13</a:t>
            </a:fld>
            <a:endParaRPr lang="en-IR" dirty="0">
              <a:cs typeface="B Mitra" panose="00000400000000000000" pitchFamily="2" charset="-78"/>
            </a:endParaRP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BEC84A8C-590E-DC47-BD23-9BF38BE92C63}"/>
              </a:ext>
            </a:extLst>
          </p:cNvPr>
          <p:cNvSpPr/>
          <p:nvPr/>
        </p:nvSpPr>
        <p:spPr>
          <a:xfrm>
            <a:off x="2805000" y="295197"/>
            <a:ext cx="2324126" cy="5400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chemeClr val="tx1">
                    <a:lumMod val="65000"/>
                    <a:lumOff val="35000"/>
                  </a:schemeClr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تحلیل ابعاد مسئله</a:t>
            </a:r>
            <a:endParaRPr lang="en-IR" dirty="0">
              <a:solidFill>
                <a:schemeClr val="tx1">
                  <a:lumMod val="65000"/>
                  <a:lumOff val="35000"/>
                </a:schemeClr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4D54E1AE-035D-0F41-8452-145CAFED9875}"/>
              </a:ext>
            </a:extLst>
          </p:cNvPr>
          <p:cNvSpPr/>
          <p:nvPr/>
        </p:nvSpPr>
        <p:spPr>
          <a:xfrm>
            <a:off x="212780" y="293314"/>
            <a:ext cx="2324126" cy="540000"/>
          </a:xfrm>
          <a:prstGeom prst="roundRect">
            <a:avLst>
              <a:gd name="adj" fmla="val 50000"/>
            </a:avLst>
          </a:prstGeom>
          <a:solidFill>
            <a:srgbClr val="204497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chemeClr val="bg1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راهکارهای سیاستی</a:t>
            </a:r>
            <a:endParaRPr lang="en-IR" dirty="0">
              <a:solidFill>
                <a:schemeClr val="bg1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3742EF48-FC86-1048-907D-E56DFA5D238F}"/>
              </a:ext>
            </a:extLst>
          </p:cNvPr>
          <p:cNvSpPr/>
          <p:nvPr/>
        </p:nvSpPr>
        <p:spPr>
          <a:xfrm>
            <a:off x="5359120" y="293314"/>
            <a:ext cx="2324126" cy="540000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chemeClr val="bg2">
                    <a:lumMod val="10000"/>
                  </a:schemeClr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مقدمه و بیان مسئله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8868876-589F-8225-812D-AC835979A31A}"/>
              </a:ext>
            </a:extLst>
          </p:cNvPr>
          <p:cNvCxnSpPr>
            <a:cxnSpLocks/>
          </p:cNvCxnSpPr>
          <p:nvPr/>
        </p:nvCxnSpPr>
        <p:spPr>
          <a:xfrm>
            <a:off x="212780" y="1066405"/>
            <a:ext cx="8662279" cy="0"/>
          </a:xfrm>
          <a:prstGeom prst="line">
            <a:avLst/>
          </a:prstGeom>
          <a:ln w="19050">
            <a:solidFill>
              <a:srgbClr val="8AB8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036C19DC-B790-9345-2394-9D5B5B655C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0306" y="85750"/>
            <a:ext cx="821766" cy="89511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3570DDD-6FF4-52FC-574C-C74595B88D12}"/>
              </a:ext>
            </a:extLst>
          </p:cNvPr>
          <p:cNvSpPr txBox="1"/>
          <p:nvPr/>
        </p:nvSpPr>
        <p:spPr>
          <a:xfrm>
            <a:off x="1457819" y="1342342"/>
            <a:ext cx="617219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ctr" rtl="1">
              <a:defRPr sz="2000">
                <a:solidFill>
                  <a:srgbClr val="C00000"/>
                </a:solidFill>
                <a:cs typeface="B Titr" panose="00000700000000000000" pitchFamily="2" charset="-78"/>
              </a:defRPr>
            </a:lvl1pPr>
          </a:lstStyle>
          <a:p>
            <a:r>
              <a:rPr lang="fa-IR" dirty="0"/>
              <a:t>اقدام اولویت‌دار شماره ۳: </a:t>
            </a:r>
            <a:r>
              <a:rPr lang="en-US" dirty="0"/>
              <a:t>PPP </a:t>
            </a:r>
            <a:r>
              <a:rPr lang="fa-IR" dirty="0"/>
              <a:t> دیجیتال مبتنی بر بهره‌وری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8B80B88-C076-B37D-890F-C60FF7670868}"/>
              </a:ext>
            </a:extLst>
          </p:cNvPr>
          <p:cNvSpPr txBox="1"/>
          <p:nvPr/>
        </p:nvSpPr>
        <p:spPr>
          <a:xfrm>
            <a:off x="2257919" y="1810362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b="1" dirty="0">
                <a:cs typeface="B Nazanin" panose="00000400000000000000" pitchFamily="2" charset="-78"/>
              </a:rPr>
              <a:t>قرارداد «خرید خدمت دیجیتال» به‌جای خرید تجهیزات</a:t>
            </a:r>
            <a:endParaRPr lang="fa-IR" dirty="0">
              <a:cs typeface="B Nazanin" panose="00000400000000000000" pitchFamily="2" charset="-78"/>
            </a:endParaRP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4374AFD1-F554-7A45-7E84-F1F8249B66A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8448226"/>
              </p:ext>
            </p:extLst>
          </p:nvPr>
        </p:nvGraphicFramePr>
        <p:xfrm>
          <a:off x="688789" y="2697003"/>
          <a:ext cx="7772400" cy="1097280"/>
        </p:xfrm>
        <a:graphic>
          <a:graphicData uri="http://schemas.openxmlformats.org/drawingml/2006/table">
            <a:tbl>
              <a:tblPr rtl="1">
                <a:tableStyleId>{284E427A-3D55-4303-BF80-6455036E1DE7}</a:tableStyleId>
              </a:tblPr>
              <a:tblGrid>
                <a:gridCol w="2590800">
                  <a:extLst>
                    <a:ext uri="{9D8B030D-6E8A-4147-A177-3AD203B41FA5}">
                      <a16:colId xmlns:a16="http://schemas.microsoft.com/office/drawing/2014/main" val="2403616361"/>
                    </a:ext>
                  </a:extLst>
                </a:gridCol>
                <a:gridCol w="2590800">
                  <a:extLst>
                    <a:ext uri="{9D8B030D-6E8A-4147-A177-3AD203B41FA5}">
                      <a16:colId xmlns:a16="http://schemas.microsoft.com/office/drawing/2014/main" val="1239291158"/>
                    </a:ext>
                  </a:extLst>
                </a:gridCol>
                <a:gridCol w="2590800">
                  <a:extLst>
                    <a:ext uri="{9D8B030D-6E8A-4147-A177-3AD203B41FA5}">
                      <a16:colId xmlns:a16="http://schemas.microsoft.com/office/drawing/2014/main" val="245912949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Nazanin" panose="00000400000000000000" pitchFamily="2" charset="-78"/>
                        </a:rPr>
                        <a:t>مدل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cs typeface="B Nazanin" panose="00000400000000000000" pitchFamily="2" charset="-78"/>
                        </a:rPr>
                        <a:t>ROI </a:t>
                      </a:r>
                      <a:r>
                        <a:rPr lang="fa-IR" dirty="0">
                          <a:cs typeface="B Nazanin" panose="00000400000000000000" pitchFamily="2" charset="-78"/>
                        </a:rPr>
                        <a:t>بخش خصوصی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>
                          <a:cs typeface="B Nazanin" panose="00000400000000000000" pitchFamily="2" charset="-78"/>
                        </a:rPr>
                        <a:t>ریسک دولت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29232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cs typeface="B Nazanin" panose="00000400000000000000" pitchFamily="2" charset="-78"/>
                        </a:rPr>
                        <a:t>BOT </a:t>
                      </a:r>
                      <a:r>
                        <a:rPr lang="fa-IR" dirty="0">
                          <a:cs typeface="B Nazanin" panose="00000400000000000000" pitchFamily="2" charset="-78"/>
                        </a:rPr>
                        <a:t>فیزیکی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Nazanin" panose="00000400000000000000" pitchFamily="2" charset="-78"/>
                        </a:rPr>
                        <a:t>6–8٪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Nazanin" panose="00000400000000000000" pitchFamily="2" charset="-78"/>
                        </a:rPr>
                        <a:t>بالا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774832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cs typeface="B Nazanin" panose="00000400000000000000" pitchFamily="2" charset="-78"/>
                        </a:rPr>
                        <a:t>PPP </a:t>
                      </a:r>
                      <a:r>
                        <a:rPr lang="fa-IR">
                          <a:cs typeface="B Nazanin" panose="00000400000000000000" pitchFamily="2" charset="-78"/>
                        </a:rPr>
                        <a:t>دیجیتال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>
                          <a:cs typeface="B Nazanin" panose="00000400000000000000" pitchFamily="2" charset="-78"/>
                        </a:rPr>
                        <a:t>18–25٪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Nazanin" panose="00000400000000000000" pitchFamily="2" charset="-78"/>
                        </a:rPr>
                        <a:t>متوسط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7329339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4FE4F852-E0FC-5CC8-8ACA-88E14F78AAC3}"/>
              </a:ext>
            </a:extLst>
          </p:cNvPr>
          <p:cNvSpPr txBox="1"/>
          <p:nvPr/>
        </p:nvSpPr>
        <p:spPr>
          <a:xfrm>
            <a:off x="2318657" y="3964463"/>
            <a:ext cx="4572000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b="1" dirty="0">
                <a:cs typeface="B Nazanin" panose="00000400000000000000" pitchFamily="2" charset="-78"/>
              </a:rPr>
              <a:t>شاخص‌های عملکرد </a:t>
            </a:r>
            <a:r>
              <a:rPr lang="fa-IR" b="1">
                <a:cs typeface="B Nazanin" panose="00000400000000000000" pitchFamily="2" charset="-78"/>
              </a:rPr>
              <a:t>در قرارداد:</a:t>
            </a:r>
            <a:endParaRPr lang="fa-IR" b="1" dirty="0">
              <a:cs typeface="B Nazanin" panose="00000400000000000000" pitchFamily="2" charset="-78"/>
            </a:endParaRPr>
          </a:p>
          <a:p>
            <a:pPr algn="r" rtl="1"/>
            <a:r>
              <a:rPr lang="fa-IR" dirty="0">
                <a:cs typeface="B Nazanin" panose="00000400000000000000" pitchFamily="2" charset="-78"/>
              </a:rPr>
              <a:t>کاهش زمان رسوب بیش از 30 درصد</a:t>
            </a:r>
          </a:p>
          <a:p>
            <a:pPr algn="r" rtl="1"/>
            <a:r>
              <a:rPr lang="fa-IR" dirty="0">
                <a:cs typeface="B Nazanin" panose="00000400000000000000" pitchFamily="2" charset="-78"/>
              </a:rPr>
              <a:t>افزایش ظرفیت عملیاتی بیش از 20 درصد</a:t>
            </a:r>
          </a:p>
          <a:p>
            <a:pPr algn="r" rtl="1"/>
            <a:r>
              <a:rPr lang="en-US" dirty="0">
                <a:cs typeface="B Nazanin" panose="00000400000000000000" pitchFamily="2" charset="-78"/>
              </a:rPr>
              <a:t>SLA </a:t>
            </a:r>
            <a:r>
              <a:rPr lang="fa-IR" dirty="0">
                <a:cs typeface="B Nazanin" panose="00000400000000000000" pitchFamily="2" charset="-78"/>
              </a:rPr>
              <a:t> مشخص</a:t>
            </a:r>
            <a:endParaRPr lang="en-US" dirty="0">
              <a:cs typeface="B Nazanin" panose="00000400000000000000" pitchFamily="2" charset="-78"/>
            </a:endParaRPr>
          </a:p>
          <a:p>
            <a:pPr algn="r" rtl="1"/>
            <a:endParaRPr lang="fa-IR" b="1" dirty="0">
              <a:cs typeface="B Nazanin" panose="00000400000000000000" pitchFamily="2" charset="-78"/>
            </a:endParaRPr>
          </a:p>
          <a:p>
            <a:pPr algn="r" rtl="1"/>
            <a:r>
              <a:rPr lang="fa-IR" b="1" dirty="0">
                <a:cs typeface="B Nazanin" panose="00000400000000000000" pitchFamily="2" charset="-78"/>
              </a:rPr>
              <a:t>نهادها:</a:t>
            </a:r>
          </a:p>
          <a:p>
            <a:pPr algn="r" rtl="1"/>
            <a:r>
              <a:rPr lang="fa-IR" dirty="0">
                <a:cs typeface="B Nazanin" panose="00000400000000000000" pitchFamily="2" charset="-78"/>
              </a:rPr>
              <a:t>سازمان بنادر (کارفرما)</a:t>
            </a:r>
          </a:p>
          <a:p>
            <a:pPr algn="r" rtl="1"/>
            <a:r>
              <a:rPr lang="fa-IR" dirty="0">
                <a:cs typeface="B Nazanin" panose="00000400000000000000" pitchFamily="2" charset="-78"/>
              </a:rPr>
              <a:t>سازمان برنامه (مدل مالی)</a:t>
            </a:r>
          </a:p>
          <a:p>
            <a:pPr algn="r" rtl="1"/>
            <a:r>
              <a:rPr lang="fa-IR" dirty="0">
                <a:cs typeface="B Nazanin" panose="00000400000000000000" pitchFamily="2" charset="-78"/>
              </a:rPr>
              <a:t>شرکت‌های دانش‌بنیان (مجری)</a:t>
            </a:r>
          </a:p>
        </p:txBody>
      </p:sp>
    </p:spTree>
    <p:extLst>
      <p:ext uri="{BB962C8B-B14F-4D97-AF65-F5344CB8AC3E}">
        <p14:creationId xmlns:p14="http://schemas.microsoft.com/office/powerpoint/2010/main" val="2202048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lide Number Placeholder 5">
            <a:extLst>
              <a:ext uri="{FF2B5EF4-FFF2-40B4-BE49-F238E27FC236}">
                <a16:creationId xmlns:a16="http://schemas.microsoft.com/office/drawing/2014/main" id="{503B2B1C-4187-F742-B415-DF061F65FD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AA4AF-953D-244E-A785-3E30E94DDEA1}" type="slidenum">
              <a:rPr lang="en-IR" smtClean="0">
                <a:cs typeface="B Mitra" panose="00000400000000000000" pitchFamily="2" charset="-78"/>
              </a:rPr>
              <a:t>14</a:t>
            </a:fld>
            <a:endParaRPr lang="en-IR" dirty="0">
              <a:cs typeface="B Mitra" panose="00000400000000000000" pitchFamily="2" charset="-78"/>
            </a:endParaRP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BEC84A8C-590E-DC47-BD23-9BF38BE92C63}"/>
              </a:ext>
            </a:extLst>
          </p:cNvPr>
          <p:cNvSpPr/>
          <p:nvPr/>
        </p:nvSpPr>
        <p:spPr>
          <a:xfrm>
            <a:off x="2805000" y="295197"/>
            <a:ext cx="2324126" cy="5400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chemeClr val="tx1">
                    <a:lumMod val="65000"/>
                    <a:lumOff val="35000"/>
                  </a:schemeClr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تحلیل ابعاد مسئله</a:t>
            </a:r>
            <a:endParaRPr lang="en-IR" dirty="0">
              <a:solidFill>
                <a:schemeClr val="tx1">
                  <a:lumMod val="65000"/>
                  <a:lumOff val="35000"/>
                </a:schemeClr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4D54E1AE-035D-0F41-8452-145CAFED9875}"/>
              </a:ext>
            </a:extLst>
          </p:cNvPr>
          <p:cNvSpPr/>
          <p:nvPr/>
        </p:nvSpPr>
        <p:spPr>
          <a:xfrm>
            <a:off x="212780" y="293314"/>
            <a:ext cx="2324126" cy="540000"/>
          </a:xfrm>
          <a:prstGeom prst="roundRect">
            <a:avLst>
              <a:gd name="adj" fmla="val 50000"/>
            </a:avLst>
          </a:prstGeom>
          <a:solidFill>
            <a:srgbClr val="204497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chemeClr val="bg1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راهکارهای سیاستی</a:t>
            </a:r>
            <a:endParaRPr lang="en-IR" dirty="0">
              <a:solidFill>
                <a:schemeClr val="bg1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3742EF48-FC86-1048-907D-E56DFA5D238F}"/>
              </a:ext>
            </a:extLst>
          </p:cNvPr>
          <p:cNvSpPr/>
          <p:nvPr/>
        </p:nvSpPr>
        <p:spPr>
          <a:xfrm>
            <a:off x="5359120" y="293314"/>
            <a:ext cx="2324126" cy="540000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chemeClr val="bg2">
                    <a:lumMod val="10000"/>
                  </a:schemeClr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مقدمه و بیان مسئله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8868876-589F-8225-812D-AC835979A31A}"/>
              </a:ext>
            </a:extLst>
          </p:cNvPr>
          <p:cNvCxnSpPr>
            <a:cxnSpLocks/>
          </p:cNvCxnSpPr>
          <p:nvPr/>
        </p:nvCxnSpPr>
        <p:spPr>
          <a:xfrm>
            <a:off x="212780" y="1066405"/>
            <a:ext cx="8662279" cy="0"/>
          </a:xfrm>
          <a:prstGeom prst="line">
            <a:avLst/>
          </a:prstGeom>
          <a:ln w="19050">
            <a:solidFill>
              <a:srgbClr val="8AB8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036C19DC-B790-9345-2394-9D5B5B655C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0306" y="85750"/>
            <a:ext cx="821766" cy="89511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45ADE16-8D2E-D8AD-65B5-21ED3BA34AE9}"/>
              </a:ext>
            </a:extLst>
          </p:cNvPr>
          <p:cNvSpPr txBox="1"/>
          <p:nvPr/>
        </p:nvSpPr>
        <p:spPr>
          <a:xfrm>
            <a:off x="1803874" y="1255791"/>
            <a:ext cx="548009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ctr" rtl="1">
              <a:defRPr sz="2000">
                <a:solidFill>
                  <a:srgbClr val="C00000"/>
                </a:solidFill>
                <a:cs typeface="B Titr" panose="00000700000000000000" pitchFamily="2" charset="-78"/>
              </a:defRPr>
            </a:lvl1pPr>
          </a:lstStyle>
          <a:p>
            <a:r>
              <a:rPr lang="fa-IR" dirty="0"/>
              <a:t>اقدام اولویت‌دار شماره ۴: امنیت سایبری عملیاتی بنادر</a:t>
            </a:r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C380406-8E4D-B0F7-AE53-BABB30CB54D1}"/>
              </a:ext>
            </a:extLst>
          </p:cNvPr>
          <p:cNvSpPr txBox="1"/>
          <p:nvPr/>
        </p:nvSpPr>
        <p:spPr>
          <a:xfrm>
            <a:off x="2257919" y="1752991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b="1" dirty="0">
                <a:cs typeface="B Nazanin" panose="00000400000000000000" pitchFamily="2" charset="-78"/>
              </a:rPr>
              <a:t>استقرار «</a:t>
            </a:r>
            <a:r>
              <a:rPr lang="en-US" b="1" dirty="0">
                <a:cs typeface="B Nazanin" panose="00000400000000000000" pitchFamily="2" charset="-78"/>
              </a:rPr>
              <a:t>SOC </a:t>
            </a:r>
            <a:r>
              <a:rPr lang="fa-IR" b="1" dirty="0">
                <a:cs typeface="B Nazanin" panose="00000400000000000000" pitchFamily="2" charset="-78"/>
              </a:rPr>
              <a:t> بندری» و بومی‌سازی لایه‌های حیاتی</a:t>
            </a:r>
            <a:endParaRPr lang="fa-IR" dirty="0">
              <a:cs typeface="B Nazanin" panose="000004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9C02C0E-F919-3199-215D-C8E55DA57AF8}"/>
              </a:ext>
            </a:extLst>
          </p:cNvPr>
          <p:cNvSpPr txBox="1"/>
          <p:nvPr/>
        </p:nvSpPr>
        <p:spPr>
          <a:xfrm>
            <a:off x="4151376" y="2199061"/>
            <a:ext cx="45720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b="1" dirty="0">
                <a:cs typeface="B Nazanin" panose="00000400000000000000" pitchFamily="2" charset="-78"/>
              </a:rPr>
              <a:t>اعداد کلیدی</a:t>
            </a:r>
          </a:p>
          <a:p>
            <a:pPr algn="r" rtl="1"/>
            <a:r>
              <a:rPr lang="fa-IR" dirty="0">
                <a:cs typeface="B Nazanin" panose="00000400000000000000" pitchFamily="2" charset="-78"/>
              </a:rPr>
              <a:t>هزینه توقف ۱ روزه بندر بزرگ: </a:t>
            </a:r>
            <a:r>
              <a:rPr lang="fa-IR" b="1" dirty="0">
                <a:cs typeface="B Nazanin" panose="00000400000000000000" pitchFamily="2" charset="-78"/>
              </a:rPr>
              <a:t>۵۰–۷۰ میلیون دلار</a:t>
            </a:r>
            <a:endParaRPr lang="fa-IR" dirty="0">
              <a:cs typeface="B Nazanin" panose="00000400000000000000" pitchFamily="2" charset="-78"/>
            </a:endParaRPr>
          </a:p>
          <a:p>
            <a:pPr algn="r" rtl="1"/>
            <a:r>
              <a:rPr lang="fa-IR" dirty="0">
                <a:cs typeface="B Nazanin" panose="00000400000000000000" pitchFamily="2" charset="-78"/>
              </a:rPr>
              <a:t>هزینه پیشگیری سایبری: کمتر از </a:t>
            </a:r>
            <a:r>
              <a:rPr lang="fa-IR" b="1" dirty="0">
                <a:cs typeface="B Nazanin" panose="00000400000000000000" pitchFamily="2" charset="-78"/>
              </a:rPr>
              <a:t>۵٪ هزینه توقف</a:t>
            </a:r>
            <a:endParaRPr lang="fa-IR" dirty="0">
              <a:cs typeface="B Nazanin" panose="00000400000000000000" pitchFamily="2" charset="-78"/>
            </a:endParaRPr>
          </a:p>
        </p:txBody>
      </p:sp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73C59CBF-6B7F-FCA0-5E1C-F6A0F88CE0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7171680"/>
              </p:ext>
            </p:extLst>
          </p:nvPr>
        </p:nvGraphicFramePr>
        <p:xfrm>
          <a:off x="685800" y="3415030"/>
          <a:ext cx="7772400" cy="1463040"/>
        </p:xfrm>
        <a:graphic>
          <a:graphicData uri="http://schemas.openxmlformats.org/drawingml/2006/table">
            <a:tbl>
              <a:tblPr rtl="1">
                <a:tableStyleId>{69C7853C-536D-4A76-A0AE-DD22124D55A5}</a:tableStyleId>
              </a:tblPr>
              <a:tblGrid>
                <a:gridCol w="3886200">
                  <a:extLst>
                    <a:ext uri="{9D8B030D-6E8A-4147-A177-3AD203B41FA5}">
                      <a16:colId xmlns:a16="http://schemas.microsoft.com/office/drawing/2014/main" val="2051492395"/>
                    </a:ext>
                  </a:extLst>
                </a:gridCol>
                <a:gridCol w="3886200">
                  <a:extLst>
                    <a:ext uri="{9D8B030D-6E8A-4147-A177-3AD203B41FA5}">
                      <a16:colId xmlns:a16="http://schemas.microsoft.com/office/drawing/2014/main" val="250999979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Nazanin" panose="00000400000000000000" pitchFamily="2" charset="-78"/>
                        </a:rPr>
                        <a:t>شاخص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>
                          <a:cs typeface="B Nazanin" panose="00000400000000000000" pitchFamily="2" charset="-78"/>
                        </a:rPr>
                        <a:t>هدف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148106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Nazanin" panose="00000400000000000000" pitchFamily="2" charset="-78"/>
                        </a:rPr>
                        <a:t>زمان بازیابی (</a:t>
                      </a:r>
                      <a:r>
                        <a:rPr lang="en-US" dirty="0">
                          <a:cs typeface="B Nazanin" panose="00000400000000000000" pitchFamily="2" charset="-78"/>
                        </a:rPr>
                        <a:t>RTO</a:t>
                      </a:r>
                      <a:r>
                        <a:rPr lang="fa-IR" dirty="0">
                          <a:cs typeface="B Nazanin" panose="00000400000000000000" pitchFamily="2" charset="-78"/>
                        </a:rPr>
                        <a:t>)</a:t>
                      </a:r>
                      <a:endParaRPr lang="en-US" dirty="0"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Nazanin" panose="00000400000000000000" pitchFamily="2" charset="-78"/>
                        </a:rPr>
                        <a:t>کمتر از 2 ساعت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996587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Nazanin" panose="00000400000000000000" pitchFamily="2" charset="-78"/>
                        </a:rPr>
                        <a:t>وابستگی به پلتفرم خارجی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Nazanin" panose="00000400000000000000" pitchFamily="2" charset="-78"/>
                        </a:rPr>
                        <a:t>کمتر از 20٪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90838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fa-IR">
                          <a:cs typeface="B Nazanin" panose="00000400000000000000" pitchFamily="2" charset="-78"/>
                        </a:rPr>
                        <a:t>تست نفوذ سالانه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Nazanin" panose="00000400000000000000" pitchFamily="2" charset="-78"/>
                        </a:rPr>
                        <a:t>100٪ سامانه‌ها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21880877"/>
                  </a:ext>
                </a:extLst>
              </a:tr>
            </a:tbl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id="{00563C13-DC45-7933-7C89-60B8C4E7E8E1}"/>
              </a:ext>
            </a:extLst>
          </p:cNvPr>
          <p:cNvSpPr txBox="1"/>
          <p:nvPr/>
        </p:nvSpPr>
        <p:spPr>
          <a:xfrm>
            <a:off x="3967063" y="5134373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b="1" dirty="0">
                <a:cs typeface="B Nazanin" panose="00000400000000000000" pitchFamily="2" charset="-78"/>
              </a:rPr>
              <a:t>نهاد مسئول</a:t>
            </a:r>
          </a:p>
          <a:p>
            <a:pPr algn="r" rtl="1"/>
            <a:r>
              <a:rPr lang="fa-IR" dirty="0">
                <a:cs typeface="B Nazanin" panose="00000400000000000000" pitchFamily="2" charset="-78"/>
              </a:rPr>
              <a:t>سازمان بنادر + مرکز افتا</a:t>
            </a:r>
          </a:p>
        </p:txBody>
      </p:sp>
    </p:spTree>
    <p:extLst>
      <p:ext uri="{BB962C8B-B14F-4D97-AF65-F5344CB8AC3E}">
        <p14:creationId xmlns:p14="http://schemas.microsoft.com/office/powerpoint/2010/main" val="3442916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lide Number Placeholder 5">
            <a:extLst>
              <a:ext uri="{FF2B5EF4-FFF2-40B4-BE49-F238E27FC236}">
                <a16:creationId xmlns:a16="http://schemas.microsoft.com/office/drawing/2014/main" id="{503B2B1C-4187-F742-B415-DF061F65FD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AA4AF-953D-244E-A785-3E30E94DDEA1}" type="slidenum">
              <a:rPr lang="en-IR" smtClean="0">
                <a:cs typeface="B Mitra" panose="00000400000000000000" pitchFamily="2" charset="-78"/>
              </a:rPr>
              <a:t>15</a:t>
            </a:fld>
            <a:endParaRPr lang="en-IR" dirty="0">
              <a:cs typeface="B Mitra" panose="00000400000000000000" pitchFamily="2" charset="-78"/>
            </a:endParaRP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BEC84A8C-590E-DC47-BD23-9BF38BE92C63}"/>
              </a:ext>
            </a:extLst>
          </p:cNvPr>
          <p:cNvSpPr/>
          <p:nvPr/>
        </p:nvSpPr>
        <p:spPr>
          <a:xfrm>
            <a:off x="2805000" y="295197"/>
            <a:ext cx="2324126" cy="5400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chemeClr val="tx1">
                    <a:lumMod val="65000"/>
                    <a:lumOff val="35000"/>
                  </a:schemeClr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تحلیل ابعاد مسئله</a:t>
            </a:r>
            <a:endParaRPr lang="en-IR" dirty="0">
              <a:solidFill>
                <a:schemeClr val="tx1">
                  <a:lumMod val="65000"/>
                  <a:lumOff val="35000"/>
                </a:schemeClr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4D54E1AE-035D-0F41-8452-145CAFED9875}"/>
              </a:ext>
            </a:extLst>
          </p:cNvPr>
          <p:cNvSpPr/>
          <p:nvPr/>
        </p:nvSpPr>
        <p:spPr>
          <a:xfrm>
            <a:off x="212780" y="293314"/>
            <a:ext cx="2324126" cy="540000"/>
          </a:xfrm>
          <a:prstGeom prst="roundRect">
            <a:avLst>
              <a:gd name="adj" fmla="val 50000"/>
            </a:avLst>
          </a:prstGeom>
          <a:solidFill>
            <a:srgbClr val="204497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chemeClr val="bg1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راهکارهای سیاستی</a:t>
            </a:r>
            <a:endParaRPr lang="en-IR" dirty="0">
              <a:solidFill>
                <a:schemeClr val="bg1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3742EF48-FC86-1048-907D-E56DFA5D238F}"/>
              </a:ext>
            </a:extLst>
          </p:cNvPr>
          <p:cNvSpPr/>
          <p:nvPr/>
        </p:nvSpPr>
        <p:spPr>
          <a:xfrm>
            <a:off x="5359120" y="293314"/>
            <a:ext cx="2324126" cy="540000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chemeClr val="bg2">
                    <a:lumMod val="10000"/>
                  </a:schemeClr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مقدمه و بیان مسئله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8868876-589F-8225-812D-AC835979A31A}"/>
              </a:ext>
            </a:extLst>
          </p:cNvPr>
          <p:cNvCxnSpPr>
            <a:cxnSpLocks/>
          </p:cNvCxnSpPr>
          <p:nvPr/>
        </p:nvCxnSpPr>
        <p:spPr>
          <a:xfrm>
            <a:off x="212780" y="1066405"/>
            <a:ext cx="8662279" cy="0"/>
          </a:xfrm>
          <a:prstGeom prst="line">
            <a:avLst/>
          </a:prstGeom>
          <a:ln w="19050">
            <a:solidFill>
              <a:srgbClr val="8AB8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036C19DC-B790-9345-2394-9D5B5B655C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0306" y="85750"/>
            <a:ext cx="821766" cy="89511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45ADE16-8D2E-D8AD-65B5-21ED3BA34AE9}"/>
              </a:ext>
            </a:extLst>
          </p:cNvPr>
          <p:cNvSpPr txBox="1"/>
          <p:nvPr/>
        </p:nvSpPr>
        <p:spPr>
          <a:xfrm>
            <a:off x="2257919" y="1276234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ctr" rtl="1">
              <a:defRPr sz="2000">
                <a:solidFill>
                  <a:srgbClr val="C00000"/>
                </a:solidFill>
                <a:cs typeface="B Titr" panose="00000700000000000000" pitchFamily="2" charset="-78"/>
              </a:defRPr>
            </a:lvl1pPr>
          </a:lstStyle>
          <a:p>
            <a:r>
              <a:rPr lang="fa-IR" dirty="0"/>
              <a:t>اقدام اولویت‌دار شماره ۵: پایلوت اجرایی و تعمیم</a:t>
            </a:r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C380406-8E4D-B0F7-AE53-BABB30CB54D1}"/>
              </a:ext>
            </a:extLst>
          </p:cNvPr>
          <p:cNvSpPr txBox="1"/>
          <p:nvPr/>
        </p:nvSpPr>
        <p:spPr>
          <a:xfrm>
            <a:off x="2257919" y="1752991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b="1" dirty="0">
                <a:cs typeface="B Nazanin" panose="00000400000000000000" pitchFamily="2" charset="-78"/>
              </a:rPr>
              <a:t>پایلوت «اسکله تمام‌الکترونیک» در بندر شهید رجایی</a:t>
            </a:r>
            <a:endParaRPr lang="fa-IR" dirty="0">
              <a:cs typeface="B Nazanin" panose="00000400000000000000" pitchFamily="2" charset="-78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FC3D3007-8E91-7859-B570-3A5AF6F23C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2861371"/>
              </p:ext>
            </p:extLst>
          </p:nvPr>
        </p:nvGraphicFramePr>
        <p:xfrm>
          <a:off x="685800" y="2391773"/>
          <a:ext cx="7772400" cy="1463040"/>
        </p:xfrm>
        <a:graphic>
          <a:graphicData uri="http://schemas.openxmlformats.org/drawingml/2006/table">
            <a:tbl>
              <a:tblPr rtl="1">
                <a:tableStyleId>{35758FB7-9AC5-4552-8A53-C91805E547FA}</a:tableStyleId>
              </a:tblPr>
              <a:tblGrid>
                <a:gridCol w="3886200">
                  <a:extLst>
                    <a:ext uri="{9D8B030D-6E8A-4147-A177-3AD203B41FA5}">
                      <a16:colId xmlns:a16="http://schemas.microsoft.com/office/drawing/2014/main" val="1155569539"/>
                    </a:ext>
                  </a:extLst>
                </a:gridCol>
                <a:gridCol w="3886200">
                  <a:extLst>
                    <a:ext uri="{9D8B030D-6E8A-4147-A177-3AD203B41FA5}">
                      <a16:colId xmlns:a16="http://schemas.microsoft.com/office/drawing/2014/main" val="414746817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Nazanin" panose="00000400000000000000" pitchFamily="2" charset="-78"/>
                        </a:rPr>
                        <a:t>شاخص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Nazanin" panose="00000400000000000000" pitchFamily="2" charset="-78"/>
                        </a:rPr>
                        <a:t>هدف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282836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Nazanin" panose="00000400000000000000" pitchFamily="2" charset="-78"/>
                        </a:rPr>
                        <a:t>زمان رسوب کانتینر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Nazanin" panose="00000400000000000000" pitchFamily="2" charset="-78"/>
                        </a:rPr>
                        <a:t>کمتر از 72 ساعت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22086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Nazanin" panose="00000400000000000000" pitchFamily="2" charset="-78"/>
                        </a:rPr>
                        <a:t>اسناد فیزیکی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Nazanin" panose="00000400000000000000" pitchFamily="2" charset="-78"/>
                        </a:rPr>
                        <a:t>صفر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340995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Nazanin" panose="00000400000000000000" pitchFamily="2" charset="-78"/>
                        </a:rPr>
                        <a:t>رضایت اپراتورها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Nazanin" panose="00000400000000000000" pitchFamily="2" charset="-78"/>
                        </a:rPr>
                        <a:t>بیش از 80٪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4032363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62520725-DD2C-E292-6167-85FCAA9D80F9}"/>
              </a:ext>
            </a:extLst>
          </p:cNvPr>
          <p:cNvSpPr txBox="1"/>
          <p:nvPr/>
        </p:nvSpPr>
        <p:spPr>
          <a:xfrm>
            <a:off x="1822577" y="4381437"/>
            <a:ext cx="4572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b="1" dirty="0">
                <a:cs typeface="B Nazanin" panose="00000400000000000000" pitchFamily="2" charset="-78"/>
              </a:rPr>
              <a:t>تعمیم</a:t>
            </a:r>
          </a:p>
          <a:p>
            <a:pPr algn="r" rtl="1"/>
            <a:endParaRPr lang="fa-IR" b="1" dirty="0">
              <a:cs typeface="B Nazanin" panose="00000400000000000000" pitchFamily="2" charset="-78"/>
            </a:endParaRPr>
          </a:p>
          <a:p>
            <a:pPr algn="r" rtl="1"/>
            <a:r>
              <a:rPr lang="fa-IR" dirty="0">
                <a:cs typeface="B Nazanin" panose="00000400000000000000" pitchFamily="2" charset="-78"/>
              </a:rPr>
              <a:t>سال 2–3: بنادر اصلی</a:t>
            </a:r>
          </a:p>
          <a:p>
            <a:pPr algn="r" rtl="1"/>
            <a:r>
              <a:rPr lang="fa-IR" dirty="0">
                <a:cs typeface="B Nazanin" panose="00000400000000000000" pitchFamily="2" charset="-78"/>
              </a:rPr>
              <a:t>سال 4–5: یکپارچگی ملی + کریدوری</a:t>
            </a:r>
          </a:p>
        </p:txBody>
      </p:sp>
    </p:spTree>
    <p:extLst>
      <p:ext uri="{BB962C8B-B14F-4D97-AF65-F5344CB8AC3E}">
        <p14:creationId xmlns:p14="http://schemas.microsoft.com/office/powerpoint/2010/main" val="2109423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lide Number Placeholder 5">
            <a:extLst>
              <a:ext uri="{FF2B5EF4-FFF2-40B4-BE49-F238E27FC236}">
                <a16:creationId xmlns:a16="http://schemas.microsoft.com/office/drawing/2014/main" id="{503B2B1C-4187-F742-B415-DF061F65FD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AA4AF-953D-244E-A785-3E30E94DDEA1}" type="slidenum">
              <a:rPr lang="en-IR" smtClean="0">
                <a:cs typeface="B Mitra" panose="00000400000000000000" pitchFamily="2" charset="-78"/>
              </a:rPr>
              <a:t>16</a:t>
            </a:fld>
            <a:endParaRPr lang="en-IR" dirty="0">
              <a:cs typeface="B Mitra" panose="00000400000000000000" pitchFamily="2" charset="-78"/>
            </a:endParaRP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BEC84A8C-590E-DC47-BD23-9BF38BE92C63}"/>
              </a:ext>
            </a:extLst>
          </p:cNvPr>
          <p:cNvSpPr/>
          <p:nvPr/>
        </p:nvSpPr>
        <p:spPr>
          <a:xfrm>
            <a:off x="2805000" y="295197"/>
            <a:ext cx="2324126" cy="5400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chemeClr val="tx1">
                    <a:lumMod val="65000"/>
                    <a:lumOff val="35000"/>
                  </a:schemeClr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تحلیل ابعاد مسئله</a:t>
            </a:r>
            <a:endParaRPr lang="en-IR" dirty="0">
              <a:solidFill>
                <a:schemeClr val="tx1">
                  <a:lumMod val="65000"/>
                  <a:lumOff val="35000"/>
                </a:schemeClr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4D54E1AE-035D-0F41-8452-145CAFED9875}"/>
              </a:ext>
            </a:extLst>
          </p:cNvPr>
          <p:cNvSpPr/>
          <p:nvPr/>
        </p:nvSpPr>
        <p:spPr>
          <a:xfrm>
            <a:off x="212780" y="293314"/>
            <a:ext cx="2324126" cy="540000"/>
          </a:xfrm>
          <a:prstGeom prst="roundRect">
            <a:avLst>
              <a:gd name="adj" fmla="val 50000"/>
            </a:avLst>
          </a:prstGeom>
          <a:solidFill>
            <a:srgbClr val="204497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chemeClr val="bg1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راهکارهای سیاستی</a:t>
            </a:r>
            <a:endParaRPr lang="en-IR" dirty="0">
              <a:solidFill>
                <a:schemeClr val="bg1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3742EF48-FC86-1048-907D-E56DFA5D238F}"/>
              </a:ext>
            </a:extLst>
          </p:cNvPr>
          <p:cNvSpPr/>
          <p:nvPr/>
        </p:nvSpPr>
        <p:spPr>
          <a:xfrm>
            <a:off x="5359120" y="293314"/>
            <a:ext cx="2324126" cy="540000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chemeClr val="bg2">
                    <a:lumMod val="10000"/>
                  </a:schemeClr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مقدمه و بیان مسئله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8868876-589F-8225-812D-AC835979A31A}"/>
              </a:ext>
            </a:extLst>
          </p:cNvPr>
          <p:cNvCxnSpPr>
            <a:cxnSpLocks/>
          </p:cNvCxnSpPr>
          <p:nvPr/>
        </p:nvCxnSpPr>
        <p:spPr>
          <a:xfrm>
            <a:off x="212780" y="1066405"/>
            <a:ext cx="8662279" cy="0"/>
          </a:xfrm>
          <a:prstGeom prst="line">
            <a:avLst/>
          </a:prstGeom>
          <a:ln w="19050">
            <a:solidFill>
              <a:srgbClr val="8AB8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036C19DC-B790-9345-2394-9D5B5B655C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0306" y="85750"/>
            <a:ext cx="821766" cy="89511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45ADE16-8D2E-D8AD-65B5-21ED3BA34AE9}"/>
              </a:ext>
            </a:extLst>
          </p:cNvPr>
          <p:cNvSpPr txBox="1"/>
          <p:nvPr/>
        </p:nvSpPr>
        <p:spPr>
          <a:xfrm>
            <a:off x="2285999" y="1624518"/>
            <a:ext cx="4572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ctr" rtl="1">
              <a:defRPr sz="2000">
                <a:solidFill>
                  <a:srgbClr val="C00000"/>
                </a:solidFill>
                <a:cs typeface="B Titr" panose="00000700000000000000" pitchFamily="2" charset="-78"/>
              </a:defRPr>
            </a:lvl1pPr>
          </a:lstStyle>
          <a:p>
            <a:r>
              <a:rPr lang="fa-IR" dirty="0"/>
              <a:t>جمع‌بندی عددی سیاست‌ها </a:t>
            </a:r>
            <a:endParaRPr lang="en-US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0F5F374D-7C9D-517D-FA42-43D7FD3E8C7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1145487"/>
              </p:ext>
            </p:extLst>
          </p:nvPr>
        </p:nvGraphicFramePr>
        <p:xfrm>
          <a:off x="688789" y="2318132"/>
          <a:ext cx="7772400" cy="1828800"/>
        </p:xfrm>
        <a:graphic>
          <a:graphicData uri="http://schemas.openxmlformats.org/drawingml/2006/table">
            <a:tbl>
              <a:tblPr rtl="1">
                <a:tableStyleId>{35758FB7-9AC5-4552-8A53-C91805E547FA}</a:tableStyleId>
              </a:tblPr>
              <a:tblGrid>
                <a:gridCol w="2590800">
                  <a:extLst>
                    <a:ext uri="{9D8B030D-6E8A-4147-A177-3AD203B41FA5}">
                      <a16:colId xmlns:a16="http://schemas.microsoft.com/office/drawing/2014/main" val="3365961526"/>
                    </a:ext>
                  </a:extLst>
                </a:gridCol>
                <a:gridCol w="2590800">
                  <a:extLst>
                    <a:ext uri="{9D8B030D-6E8A-4147-A177-3AD203B41FA5}">
                      <a16:colId xmlns:a16="http://schemas.microsoft.com/office/drawing/2014/main" val="4123710759"/>
                    </a:ext>
                  </a:extLst>
                </a:gridCol>
                <a:gridCol w="2590800">
                  <a:extLst>
                    <a:ext uri="{9D8B030D-6E8A-4147-A177-3AD203B41FA5}">
                      <a16:colId xmlns:a16="http://schemas.microsoft.com/office/drawing/2014/main" val="33534949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fa-IR" b="1" dirty="0">
                          <a:cs typeface="B Nazanin" panose="00000400000000000000" pitchFamily="2" charset="-78"/>
                        </a:rPr>
                        <a:t>شاخص کلان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1" dirty="0">
                          <a:cs typeface="B Nazanin" panose="00000400000000000000" pitchFamily="2" charset="-78"/>
                        </a:rPr>
                        <a:t>قبل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1" dirty="0">
                          <a:cs typeface="B Nazanin" panose="00000400000000000000" pitchFamily="2" charset="-78"/>
                        </a:rPr>
                        <a:t>بعد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753831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Nazanin" panose="00000400000000000000" pitchFamily="2" charset="-78"/>
                        </a:rPr>
                        <a:t>زمان رسوب کالا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Nazanin" panose="00000400000000000000" pitchFamily="2" charset="-78"/>
                        </a:rPr>
                        <a:t>10 روز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Nazanin" panose="00000400000000000000" pitchFamily="2" charset="-78"/>
                        </a:rPr>
                        <a:t>2–3 روز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718622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Nazanin" panose="00000400000000000000" pitchFamily="2" charset="-78"/>
                        </a:rPr>
                        <a:t>هزینه لجستیک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>
                          <a:cs typeface="B Nazanin" panose="00000400000000000000" pitchFamily="2" charset="-78"/>
                        </a:rPr>
                        <a:t>15–20٪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>
                          <a:cs typeface="B Nazanin" panose="00000400000000000000" pitchFamily="2" charset="-78"/>
                        </a:rPr>
                        <a:t>8–10٪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407359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Nazanin" panose="00000400000000000000" pitchFamily="2" charset="-78"/>
                        </a:rPr>
                        <a:t>درآمد ترانزیتی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Nazanin" panose="00000400000000000000" pitchFamily="2" charset="-78"/>
                        </a:rPr>
                        <a:t> حدود </a:t>
                      </a:r>
                      <a:r>
                        <a:rPr lang="en-US" dirty="0">
                          <a:cs typeface="B Nazanin" panose="00000400000000000000" pitchFamily="2" charset="-78"/>
                        </a:rPr>
                        <a:t>1.5B$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Nazanin" panose="00000400000000000000" pitchFamily="2" charset="-78"/>
                        </a:rPr>
                        <a:t> بیش از </a:t>
                      </a:r>
                      <a:r>
                        <a:rPr lang="en-US" dirty="0">
                          <a:cs typeface="B Nazanin" panose="00000400000000000000" pitchFamily="2" charset="-78"/>
                        </a:rPr>
                        <a:t>5B$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21375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Nazanin" panose="00000400000000000000" pitchFamily="2" charset="-78"/>
                        </a:rPr>
                        <a:t>دوره بازگشت سیاست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cs typeface="B Nazanin" panose="00000400000000000000" pitchFamily="2" charset="-78"/>
                        </a:rPr>
                        <a:t>—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Nazanin" panose="00000400000000000000" pitchFamily="2" charset="-78"/>
                        </a:rPr>
                        <a:t>کمتر از 3 سال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7559966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8BCCBEE3-49FA-E025-8113-7E7980DAA085}"/>
              </a:ext>
            </a:extLst>
          </p:cNvPr>
          <p:cNvSpPr txBox="1"/>
          <p:nvPr/>
        </p:nvSpPr>
        <p:spPr>
          <a:xfrm>
            <a:off x="1203905" y="4733941"/>
            <a:ext cx="6736189" cy="977191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000" dirty="0">
                <a:cs typeface="B Nazanin" panose="00000400000000000000" pitchFamily="2" charset="-78"/>
              </a:rPr>
              <a:t>این بسته سیاستی، با </a:t>
            </a:r>
            <a:r>
              <a:rPr lang="fa-IR" sz="2000" b="1" dirty="0">
                <a:cs typeface="B Nazanin" panose="00000400000000000000" pitchFamily="2" charset="-78"/>
              </a:rPr>
              <a:t>کمتر از ۱۰۰ میلیون دلار سرمایه‌گذاری دیجیتال</a:t>
            </a:r>
            <a:r>
              <a:rPr lang="fa-IR" sz="2000" dirty="0">
                <a:cs typeface="B Nazanin" panose="00000400000000000000" pitchFamily="2" charset="-78"/>
              </a:rPr>
              <a:t>،</a:t>
            </a:r>
            <a:br>
              <a:rPr lang="fa-IR" sz="2000" dirty="0">
                <a:cs typeface="B Nazanin" panose="00000400000000000000" pitchFamily="2" charset="-78"/>
              </a:rPr>
            </a:br>
            <a:r>
              <a:rPr lang="fa-IR" sz="2000" dirty="0">
                <a:cs typeface="B Nazanin" panose="00000400000000000000" pitchFamily="2" charset="-78"/>
              </a:rPr>
              <a:t>بازدهی چند میلیارد دلاری و ارتقای مستقیم قدرت ترانزیتی کشور ایجاد می‌کند</a:t>
            </a:r>
            <a:endParaRPr lang="en-US" sz="20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83615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E3A393-5357-D84D-856B-477DA6B7F6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1" y="2766221"/>
            <a:ext cx="7886700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 rtl="1"/>
            <a:r>
              <a:rPr lang="fa-IR" b="1" dirty="0">
                <a:latin typeface="IRANYekan ExtraBold" panose="020B0506030804020204" pitchFamily="34" charset="-78"/>
                <a:cs typeface="B Mitra" panose="00000400000000000000" pitchFamily="2" charset="-78"/>
              </a:rPr>
              <a:t>بــا تشکر</a:t>
            </a:r>
            <a:endParaRPr lang="en-IR" b="1" dirty="0">
              <a:latin typeface="IRANYekan ExtraBold" panose="020B0506030804020204" pitchFamily="34" charset="-78"/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40435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BEC84A8C-590E-DC47-BD23-9BF38BE92C63}"/>
              </a:ext>
            </a:extLst>
          </p:cNvPr>
          <p:cNvSpPr/>
          <p:nvPr/>
        </p:nvSpPr>
        <p:spPr>
          <a:xfrm>
            <a:off x="2267063" y="3393877"/>
            <a:ext cx="4609879" cy="898028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600" b="1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تحلیل ابعاد مسئله</a:t>
            </a:r>
            <a:endParaRPr lang="en-IR" sz="2600" b="1" dirty="0">
              <a:solidFill>
                <a:sysClr val="windowText" lastClr="000000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4D54E1AE-035D-0F41-8452-145CAFED9875}"/>
              </a:ext>
            </a:extLst>
          </p:cNvPr>
          <p:cNvSpPr/>
          <p:nvPr/>
        </p:nvSpPr>
        <p:spPr>
          <a:xfrm>
            <a:off x="2267063" y="4844653"/>
            <a:ext cx="4609879" cy="898028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600" b="1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راهکارهای سیاستی</a:t>
            </a:r>
            <a:endParaRPr lang="en-IR" sz="2600" b="1" dirty="0">
              <a:solidFill>
                <a:sysClr val="windowText" lastClr="000000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3742EF48-FC86-1048-907D-E56DFA5D238F}"/>
              </a:ext>
            </a:extLst>
          </p:cNvPr>
          <p:cNvSpPr/>
          <p:nvPr/>
        </p:nvSpPr>
        <p:spPr>
          <a:xfrm>
            <a:off x="2267063" y="1943101"/>
            <a:ext cx="4609879" cy="898028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600" b="1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مقدمه و بیان مسئله</a:t>
            </a:r>
            <a:endParaRPr lang="en-IR" sz="2600" b="1" dirty="0">
              <a:solidFill>
                <a:sysClr val="windowText" lastClr="000000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9EF2EA7-C626-A34D-9447-CB7CC006892D}"/>
              </a:ext>
            </a:extLst>
          </p:cNvPr>
          <p:cNvSpPr txBox="1"/>
          <p:nvPr/>
        </p:nvSpPr>
        <p:spPr>
          <a:xfrm>
            <a:off x="2514600" y="740639"/>
            <a:ext cx="4114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4000" b="1" dirty="0">
                <a:solidFill>
                  <a:srgbClr val="204497"/>
                </a:solidFill>
                <a:latin typeface="IRANYekan ExtraBold" panose="020B0506030804020204" pitchFamily="34" charset="-78"/>
                <a:cs typeface="B Mitra" panose="00000400000000000000" pitchFamily="2" charset="-78"/>
              </a:rPr>
              <a:t>فهرست مطالب</a:t>
            </a:r>
            <a:endParaRPr lang="en-IR" sz="4000" b="1" dirty="0">
              <a:solidFill>
                <a:srgbClr val="204497"/>
              </a:solidFill>
              <a:latin typeface="IRANYekan ExtraBold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1210AA0-632C-0D47-9332-BC982D94B5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AA4AF-953D-244E-A785-3E30E94DDEA1}" type="slidenum">
              <a:rPr lang="en-IR" smtClean="0">
                <a:cs typeface="B Mitra" panose="00000400000000000000" pitchFamily="2" charset="-78"/>
              </a:rPr>
              <a:t>1</a:t>
            </a:fld>
            <a:endParaRPr lang="en-IR" dirty="0"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820234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BEC84A8C-590E-DC47-BD23-9BF38BE92C63}"/>
              </a:ext>
            </a:extLst>
          </p:cNvPr>
          <p:cNvSpPr/>
          <p:nvPr/>
        </p:nvSpPr>
        <p:spPr>
          <a:xfrm>
            <a:off x="2805000" y="295197"/>
            <a:ext cx="2324126" cy="5400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تحلیل ابعاد مسئله</a:t>
            </a:r>
            <a:endParaRPr lang="en-IR" dirty="0">
              <a:solidFill>
                <a:sysClr val="windowText" lastClr="000000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4D54E1AE-035D-0F41-8452-145CAFED9875}"/>
              </a:ext>
            </a:extLst>
          </p:cNvPr>
          <p:cNvSpPr/>
          <p:nvPr/>
        </p:nvSpPr>
        <p:spPr>
          <a:xfrm>
            <a:off x="212780" y="293314"/>
            <a:ext cx="2324126" cy="5400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راهکارهای سیاستی</a:t>
            </a:r>
            <a:endParaRPr lang="en-IR" dirty="0">
              <a:solidFill>
                <a:sysClr val="windowText" lastClr="000000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3742EF48-FC86-1048-907D-E56DFA5D238F}"/>
              </a:ext>
            </a:extLst>
          </p:cNvPr>
          <p:cNvSpPr/>
          <p:nvPr/>
        </p:nvSpPr>
        <p:spPr>
          <a:xfrm>
            <a:off x="5359120" y="293314"/>
            <a:ext cx="2324126" cy="540000"/>
          </a:xfrm>
          <a:prstGeom prst="roundRect">
            <a:avLst>
              <a:gd name="adj" fmla="val 50000"/>
            </a:avLst>
          </a:prstGeom>
          <a:solidFill>
            <a:srgbClr val="204497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chemeClr val="bg1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مقدمه و بیان مسئله</a:t>
            </a:r>
          </a:p>
        </p:txBody>
      </p:sp>
      <p:sp>
        <p:nvSpPr>
          <p:cNvPr id="33" name="Slide Number Placeholder 5">
            <a:extLst>
              <a:ext uri="{FF2B5EF4-FFF2-40B4-BE49-F238E27FC236}">
                <a16:creationId xmlns:a16="http://schemas.microsoft.com/office/drawing/2014/main" id="{503B2B1C-4187-F742-B415-DF061F65FD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AA4AF-953D-244E-A785-3E30E94DDEA1}" type="slidenum">
              <a:rPr lang="en-IR" smtClean="0">
                <a:cs typeface="B Mitra" panose="00000400000000000000" pitchFamily="2" charset="-78"/>
              </a:rPr>
              <a:t>2</a:t>
            </a:fld>
            <a:endParaRPr lang="en-IR" dirty="0">
              <a:cs typeface="B Mitra" panose="00000400000000000000" pitchFamily="2" charset="-78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FF62F97-3DB0-0642-DF51-6A41CBCB6C73}"/>
              </a:ext>
            </a:extLst>
          </p:cNvPr>
          <p:cNvCxnSpPr>
            <a:cxnSpLocks/>
          </p:cNvCxnSpPr>
          <p:nvPr/>
        </p:nvCxnSpPr>
        <p:spPr>
          <a:xfrm>
            <a:off x="212780" y="1066405"/>
            <a:ext cx="8662279" cy="0"/>
          </a:xfrm>
          <a:prstGeom prst="line">
            <a:avLst/>
          </a:prstGeom>
          <a:ln w="19050">
            <a:solidFill>
              <a:srgbClr val="8AB8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44875641-01C5-78B9-633E-97F5A4491B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0306" y="85750"/>
            <a:ext cx="821766" cy="89511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4ED7D92-2134-8211-28AC-EB1F57A8103B}"/>
              </a:ext>
            </a:extLst>
          </p:cNvPr>
          <p:cNvSpPr txBox="1"/>
          <p:nvPr/>
        </p:nvSpPr>
        <p:spPr>
          <a:xfrm>
            <a:off x="657705" y="1414881"/>
            <a:ext cx="78285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solidFill>
                  <a:srgbClr val="002060"/>
                </a:solidFill>
                <a:latin typeface="IRANYekanFN" panose="020B0506030804020204" pitchFamily="34" charset="-78"/>
                <a:cs typeface="B Mitra" panose="00000400000000000000" pitchFamily="2" charset="-78"/>
              </a:rPr>
              <a:t>چرا هوشمندسازی بنادر به یک مسئله سیاستی تبدیل شده است؟</a:t>
            </a: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12BD85EE-9FBF-DA48-75AB-921D1E82C0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8687" y="2045173"/>
            <a:ext cx="8343356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44" indent="-285744" algn="just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ar-SA" altLang="en-US" sz="1600" b="1" dirty="0">
                <a:latin typeface="IRANYekanFN" panose="020B0506030804020204" pitchFamily="34" charset="-78"/>
                <a:cs typeface="B Mitra" panose="00000400000000000000" pitchFamily="2" charset="-78"/>
              </a:rPr>
              <a:t>بیش از</a:t>
            </a:r>
            <a:r>
              <a:rPr lang="en-US" altLang="en-US" sz="1600" b="1" dirty="0">
                <a:latin typeface="IRANYekanFN" panose="020B0506030804020204" pitchFamily="34" charset="-78"/>
                <a:cs typeface="B Mitra" panose="00000400000000000000" pitchFamily="2" charset="-78"/>
              </a:rPr>
              <a:t> ۸۰</a:t>
            </a:r>
            <a:r>
              <a:rPr lang="fa-IR" altLang="en-US" sz="1600" b="1" dirty="0">
                <a:latin typeface="IRANYekanFN" panose="020B0506030804020204" pitchFamily="34" charset="-78"/>
                <a:cs typeface="B Mitra" panose="00000400000000000000" pitchFamily="2" charset="-78"/>
              </a:rPr>
              <a:t> درصد </a:t>
            </a:r>
            <a:r>
              <a:rPr lang="ar-SA" altLang="en-US" sz="1600" b="1" dirty="0">
                <a:latin typeface="IRANYekanFN" panose="020B0506030804020204" pitchFamily="34" charset="-78"/>
                <a:cs typeface="B Mitra" panose="00000400000000000000" pitchFamily="2" charset="-78"/>
              </a:rPr>
              <a:t>تجارت جهانی</a:t>
            </a:r>
            <a:r>
              <a:rPr lang="en-US" altLang="en-US" sz="1600" b="1" dirty="0">
                <a:latin typeface="IRANYekanFN" panose="020B0506030804020204" pitchFamily="34" charset="-78"/>
                <a:cs typeface="B Mitra" panose="00000400000000000000" pitchFamily="2" charset="-78"/>
              </a:rPr>
              <a:t> </a:t>
            </a:r>
            <a:r>
              <a:rPr lang="ar-SA" altLang="en-US" sz="1600" b="1" dirty="0">
                <a:latin typeface="IRANYekanFN" panose="020B0506030804020204" pitchFamily="34" charset="-78"/>
                <a:cs typeface="B Mitra" panose="00000400000000000000" pitchFamily="2" charset="-78"/>
              </a:rPr>
              <a:t>از مسیر دریا و بنادر انجام می‌شود</a:t>
            </a:r>
            <a:r>
              <a:rPr lang="en-US" altLang="en-US" sz="1600" b="1" dirty="0">
                <a:latin typeface="IRANYekanFN" panose="020B0506030804020204" pitchFamily="34" charset="-78"/>
                <a:cs typeface="B Mitra" panose="00000400000000000000" pitchFamily="2" charset="-78"/>
              </a:rPr>
              <a:t>.</a:t>
            </a:r>
          </a:p>
          <a:p>
            <a:pPr marL="285744" indent="-285744" algn="just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ar-SA" altLang="en-US" sz="1600" b="1" dirty="0">
                <a:latin typeface="IRANYekanFN" panose="020B0506030804020204" pitchFamily="34" charset="-78"/>
                <a:cs typeface="B Mitra" panose="00000400000000000000" pitchFamily="2" charset="-78"/>
              </a:rPr>
              <a:t>در اقتصاد جهانی امروز</a:t>
            </a:r>
            <a:r>
              <a:rPr lang="en-US" altLang="en-US" sz="1600" b="1" dirty="0">
                <a:latin typeface="IRANYekanFN" panose="020B0506030804020204" pitchFamily="34" charset="-78"/>
                <a:cs typeface="B Mitra" panose="00000400000000000000" pitchFamily="2" charset="-78"/>
              </a:rPr>
              <a:t>، </a:t>
            </a:r>
            <a:r>
              <a:rPr lang="ar-SA" altLang="en-US" sz="1600" b="1" dirty="0">
                <a:latin typeface="IRANYekanFN" panose="020B0506030804020204" pitchFamily="34" charset="-78"/>
                <a:cs typeface="B Mitra" panose="00000400000000000000" pitchFamily="2" charset="-78"/>
              </a:rPr>
              <a:t>زمان و داده</a:t>
            </a:r>
            <a:r>
              <a:rPr lang="en-US" altLang="en-US" sz="1600" b="1" dirty="0">
                <a:latin typeface="IRANYekanFN" panose="020B0506030804020204" pitchFamily="34" charset="-78"/>
                <a:cs typeface="B Mitra" panose="00000400000000000000" pitchFamily="2" charset="-78"/>
              </a:rPr>
              <a:t> </a:t>
            </a:r>
            <a:r>
              <a:rPr lang="ar-SA" altLang="en-US" sz="1600" b="1" dirty="0">
                <a:latin typeface="IRANYekanFN" panose="020B0506030804020204" pitchFamily="34" charset="-78"/>
                <a:cs typeface="B Mitra" panose="00000400000000000000" pitchFamily="2" charset="-78"/>
              </a:rPr>
              <a:t>مهم‌تر از ظرفیت فیزیکی اسکله است</a:t>
            </a:r>
            <a:r>
              <a:rPr lang="en-US" altLang="en-US" sz="1600" b="1" dirty="0">
                <a:latin typeface="IRANYekanFN" panose="020B0506030804020204" pitchFamily="34" charset="-78"/>
                <a:cs typeface="B Mitra" panose="00000400000000000000" pitchFamily="2" charset="-78"/>
              </a:rPr>
              <a:t>.</a:t>
            </a:r>
          </a:p>
          <a:p>
            <a:pPr marL="285744" indent="-285744" algn="just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ar-SA" altLang="en-US" sz="1600" b="1" dirty="0">
                <a:latin typeface="IRANYekanFN" panose="020B0506030804020204" pitchFamily="34" charset="-78"/>
                <a:cs typeface="B Mitra" panose="00000400000000000000" pitchFamily="2" charset="-78"/>
              </a:rPr>
              <a:t>کشورهای موفق لجستیکی، بنادر را از «محل تخلیه» به «هاب تصمیم‌سازی داده‌محور» تبدیل کرده‌اند</a:t>
            </a:r>
            <a:r>
              <a:rPr lang="en-US" altLang="en-US" sz="1600" b="1" dirty="0">
                <a:latin typeface="IRANYekanFN" panose="020B0506030804020204" pitchFamily="34" charset="-78"/>
                <a:cs typeface="B Mitra" panose="00000400000000000000" pitchFamily="2" charset="-78"/>
              </a:rPr>
              <a:t>.</a:t>
            </a:r>
          </a:p>
          <a:p>
            <a:pPr marL="285744" indent="-285744" algn="just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ar-SA" altLang="en-US" sz="1600" b="1" dirty="0">
                <a:latin typeface="IRANYekanFN" panose="020B0506030804020204" pitchFamily="34" charset="-78"/>
                <a:cs typeface="B Mitra" panose="00000400000000000000" pitchFamily="2" charset="-78"/>
              </a:rPr>
              <a:t>ایران با وجود قرارگیری در مسیر کریدورهای حیاتی</a:t>
            </a:r>
            <a:r>
              <a:rPr lang="en-US" altLang="en-US" sz="1600" b="1" dirty="0">
                <a:latin typeface="IRANYekanFN" panose="020B0506030804020204" pitchFamily="34" charset="-78"/>
                <a:cs typeface="B Mitra" panose="00000400000000000000" pitchFamily="2" charset="-78"/>
              </a:rPr>
              <a:t> (INSTC)، </a:t>
            </a:r>
            <a:r>
              <a:rPr lang="ar-SA" altLang="en-US" sz="1600" b="1" dirty="0">
                <a:latin typeface="IRANYekanFN" panose="020B0506030804020204" pitchFamily="34" charset="-78"/>
                <a:cs typeface="B Mitra" panose="00000400000000000000" pitchFamily="2" charset="-78"/>
              </a:rPr>
              <a:t>از این مزیت</a:t>
            </a:r>
            <a:r>
              <a:rPr lang="en-US" altLang="en-US" sz="1600" b="1" dirty="0">
                <a:latin typeface="IRANYekanFN" panose="020B0506030804020204" pitchFamily="34" charset="-78"/>
                <a:cs typeface="B Mitra" panose="00000400000000000000" pitchFamily="2" charset="-78"/>
              </a:rPr>
              <a:t> </a:t>
            </a:r>
            <a:r>
              <a:rPr lang="ar-SA" altLang="en-US" sz="1600" b="1" dirty="0">
                <a:latin typeface="IRANYekanFN" panose="020B0506030804020204" pitchFamily="34" charset="-78"/>
                <a:cs typeface="B Mitra" panose="00000400000000000000" pitchFamily="2" charset="-78"/>
              </a:rPr>
              <a:t>کمتر از ظرفیت واقعی</a:t>
            </a:r>
            <a:r>
              <a:rPr lang="en-US" altLang="en-US" sz="1600" b="1" dirty="0">
                <a:latin typeface="IRANYekanFN" panose="020B0506030804020204" pitchFamily="34" charset="-78"/>
                <a:cs typeface="B Mitra" panose="00000400000000000000" pitchFamily="2" charset="-78"/>
              </a:rPr>
              <a:t> </a:t>
            </a:r>
            <a:r>
              <a:rPr lang="ar-SA" altLang="en-US" sz="1600" b="1" dirty="0">
                <a:latin typeface="IRANYekanFN" panose="020B0506030804020204" pitchFamily="34" charset="-78"/>
                <a:cs typeface="B Mitra" panose="00000400000000000000" pitchFamily="2" charset="-78"/>
              </a:rPr>
              <a:t>استفاده می‌کند</a:t>
            </a:r>
            <a:r>
              <a:rPr lang="en-US" altLang="en-US" sz="1600" b="1" dirty="0">
                <a:latin typeface="IRANYekanFN" panose="020B0506030804020204" pitchFamily="34" charset="-78"/>
                <a:cs typeface="B Mitra" panose="00000400000000000000" pitchFamily="2" charset="-78"/>
              </a:rPr>
              <a:t>.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5DD7B6B2-2FB6-C712-9489-525F7B43D3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18080" y="5709995"/>
            <a:ext cx="6725920" cy="369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1" algn="r" rtl="1"/>
            <a:r>
              <a:rPr lang="ar-SA" altLang="en-US" b="1" dirty="0">
                <a:ln>
                  <a:solidFill>
                    <a:srgbClr val="FF0000"/>
                  </a:solidFill>
                </a:ln>
                <a:latin typeface="IRANYekanFN" panose="020B0506030804020204" pitchFamily="34" charset="-78"/>
                <a:cs typeface="B Mitra" panose="00000400000000000000" pitchFamily="2" charset="-78"/>
              </a:rPr>
              <a:t>شکاف عملکرد بندری، به شکاف قدرت ترانزیتی و اقتصادی منجر </a:t>
            </a:r>
            <a:r>
              <a:rPr lang="ar-SA" altLang="en-US" b="1">
                <a:ln>
                  <a:solidFill>
                    <a:srgbClr val="FF0000"/>
                  </a:solidFill>
                </a:ln>
                <a:latin typeface="IRANYekanFN" panose="020B0506030804020204" pitchFamily="34" charset="-78"/>
                <a:cs typeface="B Mitra" panose="00000400000000000000" pitchFamily="2" charset="-78"/>
              </a:rPr>
              <a:t>شده است</a:t>
            </a:r>
            <a:r>
              <a:rPr lang="en-US" altLang="en-US" b="1">
                <a:ln>
                  <a:solidFill>
                    <a:srgbClr val="FF0000"/>
                  </a:solidFill>
                </a:ln>
                <a:latin typeface="IRANYekanFN" panose="020B0506030804020204" pitchFamily="34" charset="-78"/>
                <a:cs typeface="B Mitra" panose="00000400000000000000" pitchFamily="2" charset="-78"/>
              </a:rPr>
              <a:t>.</a:t>
            </a:r>
            <a:endParaRPr lang="en-US" altLang="en-US" b="1" dirty="0">
              <a:ln>
                <a:solidFill>
                  <a:srgbClr val="FF0000"/>
                </a:solidFill>
              </a:ln>
              <a:latin typeface="IRANYekanFN" panose="020B0506030804020204" pitchFamily="34" charset="-78"/>
              <a:cs typeface="B Mitra" panose="00000400000000000000" pitchFamily="2" charset="-78"/>
            </a:endParaRPr>
          </a:p>
        </p:txBody>
      </p:sp>
      <p:graphicFrame>
        <p:nvGraphicFramePr>
          <p:cNvPr id="8" name="Diagram 7">
            <a:extLst>
              <a:ext uri="{FF2B5EF4-FFF2-40B4-BE49-F238E27FC236}">
                <a16:creationId xmlns:a16="http://schemas.microsoft.com/office/drawing/2014/main" id="{DCDC9C59-D2FF-5DD9-5A34-832BB698CC7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37009653"/>
              </p:ext>
            </p:extLst>
          </p:nvPr>
        </p:nvGraphicFramePr>
        <p:xfrm>
          <a:off x="751880" y="3846684"/>
          <a:ext cx="3686783" cy="16813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D3B8FCD9-17ED-2CB8-8537-4E3715F8E0C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83791972"/>
              </p:ext>
            </p:extLst>
          </p:nvPr>
        </p:nvGraphicFramePr>
        <p:xfrm>
          <a:off x="4727579" y="3846683"/>
          <a:ext cx="3686783" cy="16813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</p:spTree>
    <p:extLst>
      <p:ext uri="{BB962C8B-B14F-4D97-AF65-F5344CB8AC3E}">
        <p14:creationId xmlns:p14="http://schemas.microsoft.com/office/powerpoint/2010/main" val="1413837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BEC84A8C-590E-DC47-BD23-9BF38BE92C63}"/>
              </a:ext>
            </a:extLst>
          </p:cNvPr>
          <p:cNvSpPr/>
          <p:nvPr/>
        </p:nvSpPr>
        <p:spPr>
          <a:xfrm>
            <a:off x="2805000" y="295197"/>
            <a:ext cx="2324126" cy="5400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تحلیل ابعاد مسئله</a:t>
            </a:r>
            <a:endParaRPr lang="en-IR" dirty="0">
              <a:solidFill>
                <a:sysClr val="windowText" lastClr="000000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4D54E1AE-035D-0F41-8452-145CAFED9875}"/>
              </a:ext>
            </a:extLst>
          </p:cNvPr>
          <p:cNvSpPr/>
          <p:nvPr/>
        </p:nvSpPr>
        <p:spPr>
          <a:xfrm>
            <a:off x="212780" y="293314"/>
            <a:ext cx="2324126" cy="5400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راهکارهای سیاستی</a:t>
            </a:r>
            <a:endParaRPr lang="en-IR" dirty="0">
              <a:solidFill>
                <a:sysClr val="windowText" lastClr="000000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3742EF48-FC86-1048-907D-E56DFA5D238F}"/>
              </a:ext>
            </a:extLst>
          </p:cNvPr>
          <p:cNvSpPr/>
          <p:nvPr/>
        </p:nvSpPr>
        <p:spPr>
          <a:xfrm>
            <a:off x="5359120" y="293314"/>
            <a:ext cx="2324126" cy="540000"/>
          </a:xfrm>
          <a:prstGeom prst="roundRect">
            <a:avLst>
              <a:gd name="adj" fmla="val 50000"/>
            </a:avLst>
          </a:prstGeom>
          <a:solidFill>
            <a:srgbClr val="204497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chemeClr val="bg1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مقدمه و بیان مسئله</a:t>
            </a:r>
          </a:p>
        </p:txBody>
      </p:sp>
      <p:sp>
        <p:nvSpPr>
          <p:cNvPr id="33" name="Slide Number Placeholder 5">
            <a:extLst>
              <a:ext uri="{FF2B5EF4-FFF2-40B4-BE49-F238E27FC236}">
                <a16:creationId xmlns:a16="http://schemas.microsoft.com/office/drawing/2014/main" id="{503B2B1C-4187-F742-B415-DF061F65FD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AA4AF-953D-244E-A785-3E30E94DDEA1}" type="slidenum">
              <a:rPr lang="en-IR" smtClean="0">
                <a:cs typeface="B Mitra" panose="00000400000000000000" pitchFamily="2" charset="-78"/>
              </a:rPr>
              <a:t>3</a:t>
            </a:fld>
            <a:endParaRPr lang="en-IR" dirty="0">
              <a:cs typeface="B Mitra" panose="00000400000000000000" pitchFamily="2" charset="-78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FF62F97-3DB0-0642-DF51-6A41CBCB6C73}"/>
              </a:ext>
            </a:extLst>
          </p:cNvPr>
          <p:cNvCxnSpPr>
            <a:cxnSpLocks/>
          </p:cNvCxnSpPr>
          <p:nvPr/>
        </p:nvCxnSpPr>
        <p:spPr>
          <a:xfrm>
            <a:off x="212780" y="1066405"/>
            <a:ext cx="8662279" cy="0"/>
          </a:xfrm>
          <a:prstGeom prst="line">
            <a:avLst/>
          </a:prstGeom>
          <a:ln w="19050">
            <a:solidFill>
              <a:srgbClr val="8AB8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44875641-01C5-78B9-633E-97F5A4491B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0306" y="85750"/>
            <a:ext cx="821766" cy="89511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4ED7D92-2134-8211-28AC-EB1F57A8103B}"/>
              </a:ext>
            </a:extLst>
          </p:cNvPr>
          <p:cNvSpPr txBox="1"/>
          <p:nvPr/>
        </p:nvSpPr>
        <p:spPr>
          <a:xfrm>
            <a:off x="666877" y="1181157"/>
            <a:ext cx="78285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solidFill>
                  <a:srgbClr val="002060"/>
                </a:solidFill>
                <a:latin typeface="IRANYekanFN" panose="020B0506030804020204" pitchFamily="34" charset="-78"/>
                <a:cs typeface="B Mitra" panose="00000400000000000000" pitchFamily="2" charset="-78"/>
              </a:rPr>
              <a:t>مسئله سیاستی</a:t>
            </a: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12BD85EE-9FBF-DA48-75AB-921D1E82C0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2780" y="1671548"/>
            <a:ext cx="8662279" cy="888705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b="1" dirty="0">
                <a:latin typeface="IRANYekanFN" panose="020B0506030804020204" pitchFamily="34" charset="-78"/>
                <a:cs typeface="B Mitra" panose="00000400000000000000" pitchFamily="2" charset="-78"/>
              </a:rPr>
              <a:t>چگونه می‌توان بنادر ایران را از یک زیرساخت فیزیکی کم‌بازده، به یک زیرساخت هوشمند، داده‌محور و تاب‌آور تبدیل کرد به‌گونه‌ای که سهم ایران از ترانزیت منطقه‌ای افزایش یابد؟</a:t>
            </a:r>
            <a:endParaRPr lang="fa-IR" altLang="en-US" b="1" dirty="0">
              <a:latin typeface="IRANYekanF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C828780F-A5B6-4CA5-AB36-26507ACE62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8820" y="2538103"/>
            <a:ext cx="7304705" cy="1304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ar-SA" altLang="en-US" b="1" dirty="0">
                <a:solidFill>
                  <a:srgbClr val="002060"/>
                </a:solidFill>
                <a:latin typeface="IRANYekanFN" panose="020B0506030804020204" pitchFamily="34" charset="-78"/>
                <a:cs typeface="B Mitra" panose="00000400000000000000" pitchFamily="2" charset="-78"/>
              </a:rPr>
              <a:t>چرا با وجود سرمایه‌گذاری‌های سنگین فیزیکی، بهره‌وری بنادر ایران پایین مانده است؟</a:t>
            </a:r>
            <a:endParaRPr lang="en-US" altLang="en-US" b="1" dirty="0">
              <a:solidFill>
                <a:srgbClr val="002060"/>
              </a:solidFill>
              <a:latin typeface="IRANYekanFN" panose="020B0506030804020204" pitchFamily="34" charset="-78"/>
              <a:cs typeface="B Mitra" panose="00000400000000000000" pitchFamily="2" charset="-78"/>
            </a:endParaRPr>
          </a:p>
          <a:p>
            <a:pPr marL="285750" indent="-285750" algn="just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ar-SA" altLang="en-US" b="1" dirty="0">
                <a:solidFill>
                  <a:srgbClr val="002060"/>
                </a:solidFill>
                <a:latin typeface="IRANYekanFN" panose="020B0506030804020204" pitchFamily="34" charset="-78"/>
                <a:cs typeface="B Mitra" panose="00000400000000000000" pitchFamily="2" charset="-78"/>
              </a:rPr>
              <a:t>کدام مانع نهادی</a:t>
            </a:r>
            <a:r>
              <a:rPr lang="fa-IR" altLang="en-US" b="1" dirty="0">
                <a:solidFill>
                  <a:srgbClr val="002060"/>
                </a:solidFill>
                <a:latin typeface="IRANYekanFN" panose="020B0506030804020204" pitchFamily="34" charset="-78"/>
                <a:cs typeface="B Mitra" panose="00000400000000000000" pitchFamily="2" charset="-78"/>
              </a:rPr>
              <a:t> - </a:t>
            </a:r>
            <a:r>
              <a:rPr lang="ar-SA" altLang="en-US" b="1" dirty="0">
                <a:solidFill>
                  <a:srgbClr val="002060"/>
                </a:solidFill>
                <a:latin typeface="IRANYekanFN" panose="020B0506030804020204" pitchFamily="34" charset="-78"/>
                <a:cs typeface="B Mitra" panose="00000400000000000000" pitchFamily="2" charset="-78"/>
              </a:rPr>
              <a:t>حکمرانی باعث شده هوشمندسازی بنادر به نتیجه نرسد؟</a:t>
            </a:r>
            <a:endParaRPr lang="en-US" altLang="en-US" b="1" dirty="0">
              <a:solidFill>
                <a:srgbClr val="002060"/>
              </a:solidFill>
              <a:latin typeface="IRANYekanFN" panose="020B0506030804020204" pitchFamily="34" charset="-78"/>
              <a:cs typeface="B Mitra" panose="00000400000000000000" pitchFamily="2" charset="-78"/>
            </a:endParaRPr>
          </a:p>
          <a:p>
            <a:pPr marL="285750" indent="-285750" algn="just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ar-SA" altLang="en-US" b="1" dirty="0">
                <a:solidFill>
                  <a:srgbClr val="002060"/>
                </a:solidFill>
                <a:latin typeface="IRANYekanFN" panose="020B0506030804020204" pitchFamily="34" charset="-78"/>
                <a:cs typeface="B Mitra" panose="00000400000000000000" pitchFamily="2" charset="-78"/>
              </a:rPr>
              <a:t>سیاست مؤثر برای شکستن این بن‌بست چیست؟</a:t>
            </a:r>
            <a:endParaRPr lang="en-US" altLang="en-US" b="1" dirty="0">
              <a:solidFill>
                <a:srgbClr val="002060"/>
              </a:solidFill>
              <a:latin typeface="IRANYekanF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3936AB0-8D0A-31BF-433F-4466646C35A9}"/>
              </a:ext>
            </a:extLst>
          </p:cNvPr>
          <p:cNvSpPr txBox="1"/>
          <p:nvPr/>
        </p:nvSpPr>
        <p:spPr>
          <a:xfrm>
            <a:off x="2682240" y="3899837"/>
            <a:ext cx="6461760" cy="369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>
              <a:defRPr>
                <a:solidFill>
                  <a:schemeClr val="dk1"/>
                </a:solidFill>
              </a:defRPr>
            </a:lvl1pPr>
            <a:lvl2pPr lvl="1" algn="r" rtl="1">
              <a:defRPr b="1">
                <a:ln>
                  <a:solidFill>
                    <a:srgbClr val="FF0000"/>
                  </a:solidFill>
                </a:ln>
                <a:solidFill>
                  <a:schemeClr val="dk1"/>
                </a:solidFill>
                <a:latin typeface="IRANYekanFN" panose="020B0506030804020204" pitchFamily="34" charset="-78"/>
                <a:cs typeface="B Mitra" panose="00000400000000000000" pitchFamily="2" charset="-78"/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lvl="1"/>
            <a:r>
              <a:rPr lang="fa-IR" dirty="0"/>
              <a:t>مسئله «کمبود اسکله یا جرثقیل» نیست؛ مسئله «نحوه حکمرانی بندر</a:t>
            </a:r>
            <a:r>
              <a:rPr lang="fa-IR"/>
              <a:t>» است.</a:t>
            </a:r>
            <a:endParaRPr lang="fa-IR" dirty="0"/>
          </a:p>
        </p:txBody>
      </p:sp>
      <p:sp>
        <p:nvSpPr>
          <p:cNvPr id="14" name="Rectangle 1">
            <a:extLst>
              <a:ext uri="{FF2B5EF4-FFF2-40B4-BE49-F238E27FC236}">
                <a16:creationId xmlns:a16="http://schemas.microsoft.com/office/drawing/2014/main" id="{2A7DB382-B5FC-EF46-68FB-65E7A5EA53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0" y="4396066"/>
            <a:ext cx="4442312" cy="1627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fa-IR" b="1" dirty="0">
                <a:solidFill>
                  <a:srgbClr val="002060"/>
                </a:solidFill>
                <a:latin typeface="IRANYekanFN" panose="020B0506030804020204" pitchFamily="34" charset="-78"/>
                <a:cs typeface="B Mitra" panose="00000400000000000000" pitchFamily="2" charset="-78"/>
              </a:rPr>
              <a:t>خلاصه سیاست‌ها و اقدامات گذشته:</a:t>
            </a:r>
          </a:p>
          <a:p>
            <a:pPr marL="285750" indent="-285750" algn="just" rt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fa-IR" sz="1600" b="1" dirty="0">
                <a:solidFill>
                  <a:srgbClr val="002060"/>
                </a:solidFill>
                <a:latin typeface="IRANYekanFN" panose="020B0506030804020204" pitchFamily="34" charset="-78"/>
                <a:cs typeface="B Mitra" panose="00000400000000000000" pitchFamily="2" charset="-78"/>
              </a:rPr>
              <a:t>تمرکز بر توسعه فیزیکی بنادر (اسکله، لایروبی، تجهیزات)</a:t>
            </a:r>
          </a:p>
          <a:p>
            <a:pPr marL="285750" indent="-285750" algn="just" rt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fa-IR" sz="1600" b="1" dirty="0">
                <a:solidFill>
                  <a:srgbClr val="002060"/>
                </a:solidFill>
                <a:latin typeface="IRANYekanFN" panose="020B0506030804020204" pitchFamily="34" charset="-78"/>
                <a:cs typeface="B Mitra" panose="00000400000000000000" pitchFamily="2" charset="-78"/>
              </a:rPr>
              <a:t>پیاده‌سازی سامانه‌های متعدد اما غیرمتصل</a:t>
            </a:r>
          </a:p>
          <a:p>
            <a:pPr marL="285750" indent="-285750" algn="just" rt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fa-IR" sz="1600" b="1" dirty="0">
                <a:solidFill>
                  <a:srgbClr val="002060"/>
                </a:solidFill>
                <a:latin typeface="IRANYekanFN" panose="020B0506030804020204" pitchFamily="34" charset="-78"/>
                <a:cs typeface="B Mitra" panose="00000400000000000000" pitchFamily="2" charset="-78"/>
              </a:rPr>
              <a:t>تلاش‌های پراکنده برای پنجره واحد تجاری</a:t>
            </a:r>
          </a:p>
        </p:txBody>
      </p:sp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5DA5CD7B-D3F6-DF19-F579-C8A70DB40FA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0724190"/>
              </p:ext>
            </p:extLst>
          </p:nvPr>
        </p:nvGraphicFramePr>
        <p:xfrm>
          <a:off x="103498" y="4396066"/>
          <a:ext cx="4596610" cy="1828800"/>
        </p:xfrm>
        <a:graphic>
          <a:graphicData uri="http://schemas.openxmlformats.org/drawingml/2006/table">
            <a:tbl>
              <a:tblPr rtl="1">
                <a:tableStyleId>{08FB837D-C827-4EFA-A057-4D05807E0F7C}</a:tableStyleId>
              </a:tblPr>
              <a:tblGrid>
                <a:gridCol w="2089795">
                  <a:extLst>
                    <a:ext uri="{9D8B030D-6E8A-4147-A177-3AD203B41FA5}">
                      <a16:colId xmlns:a16="http://schemas.microsoft.com/office/drawing/2014/main" val="1704806939"/>
                    </a:ext>
                  </a:extLst>
                </a:gridCol>
                <a:gridCol w="2506815">
                  <a:extLst>
                    <a:ext uri="{9D8B030D-6E8A-4147-A177-3AD203B41FA5}">
                      <a16:colId xmlns:a16="http://schemas.microsoft.com/office/drawing/2014/main" val="315058899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fa-IR" b="1" dirty="0">
                          <a:cs typeface="B Nazanin" panose="00000400000000000000" pitchFamily="2" charset="-78"/>
                        </a:rPr>
                        <a:t>حوزه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1" dirty="0">
                          <a:cs typeface="B Nazanin" panose="00000400000000000000" pitchFamily="2" charset="-78"/>
                        </a:rPr>
                        <a:t>نتیجه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5384129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fa-IR" b="1" dirty="0">
                          <a:cs typeface="B Nazanin" panose="00000400000000000000" pitchFamily="2" charset="-78"/>
                        </a:rPr>
                        <a:t>سرمایه‌گذاری فیزیکی</a:t>
                      </a: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Nazanin" panose="00000400000000000000" pitchFamily="2" charset="-78"/>
                        </a:rPr>
                        <a:t>افزایش ظرفیت اسمی</a:t>
                      </a: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221120754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fa-IR" b="1" dirty="0">
                          <a:cs typeface="B Nazanin" panose="00000400000000000000" pitchFamily="2" charset="-78"/>
                        </a:rPr>
                        <a:t>بهره‌وری عملیاتی</a:t>
                      </a: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Nazanin" panose="00000400000000000000" pitchFamily="2" charset="-78"/>
                        </a:rPr>
                        <a:t>رشد ناچیز</a:t>
                      </a: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244519939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fa-IR" b="1" dirty="0">
                          <a:cs typeface="B Nazanin" panose="00000400000000000000" pitchFamily="2" charset="-78"/>
                        </a:rPr>
                        <a:t>زمان رسوب کالا</a:t>
                      </a: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Nazanin" panose="00000400000000000000" pitchFamily="2" charset="-78"/>
                        </a:rPr>
                        <a:t>تقریباً ثابت</a:t>
                      </a: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4210002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fa-IR" b="1" dirty="0">
                          <a:cs typeface="B Nazanin" panose="00000400000000000000" pitchFamily="2" charset="-78"/>
                        </a:rPr>
                        <a:t>رتبه </a:t>
                      </a:r>
                      <a:r>
                        <a:rPr lang="en-US" b="1" dirty="0">
                          <a:cs typeface="B Nazanin" panose="00000400000000000000" pitchFamily="2" charset="-78"/>
                        </a:rPr>
                        <a:t>LPI</a:t>
                      </a: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Nazanin" panose="00000400000000000000" pitchFamily="2" charset="-78"/>
                        </a:rPr>
                        <a:t>بهبود معنادار نداشته، افت داشته</a:t>
                      </a: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3233906289"/>
                  </a:ext>
                </a:extLst>
              </a:tr>
            </a:tbl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id="{EDBBBEAD-94B0-F3AB-77C7-547EA092CF14}"/>
              </a:ext>
            </a:extLst>
          </p:cNvPr>
          <p:cNvSpPr txBox="1"/>
          <p:nvPr/>
        </p:nvSpPr>
        <p:spPr>
          <a:xfrm>
            <a:off x="5027877" y="6029406"/>
            <a:ext cx="3205648" cy="64633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>
              <a:defRPr>
                <a:solidFill>
                  <a:schemeClr val="dk1"/>
                </a:solidFill>
              </a:defRPr>
            </a:lvl1pPr>
            <a:lvl2pPr lvl="1" algn="r" rtl="1">
              <a:defRPr b="1">
                <a:ln>
                  <a:solidFill>
                    <a:srgbClr val="FF0000"/>
                  </a:solidFill>
                </a:ln>
                <a:solidFill>
                  <a:schemeClr val="dk1"/>
                </a:solidFill>
                <a:latin typeface="IRANYekanFN" panose="020B0506030804020204" pitchFamily="34" charset="-78"/>
                <a:cs typeface="B Mitra" panose="00000400000000000000" pitchFamily="2" charset="-78"/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lvl="1"/>
            <a:r>
              <a:rPr lang="fa-IR" dirty="0"/>
              <a:t>سیاست‌های گذشته «پروژه‌محور» بوده‌اند، نه «</a:t>
            </a:r>
            <a:r>
              <a:rPr lang="fa-IR"/>
              <a:t>تحول‌محور».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659293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BEC84A8C-590E-DC47-BD23-9BF38BE92C63}"/>
              </a:ext>
            </a:extLst>
          </p:cNvPr>
          <p:cNvSpPr/>
          <p:nvPr/>
        </p:nvSpPr>
        <p:spPr>
          <a:xfrm>
            <a:off x="2805000" y="295197"/>
            <a:ext cx="2324126" cy="5400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تحلیل ابعاد مسئله</a:t>
            </a:r>
            <a:endParaRPr lang="en-IR" dirty="0">
              <a:solidFill>
                <a:sysClr val="windowText" lastClr="000000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4D54E1AE-035D-0F41-8452-145CAFED9875}"/>
              </a:ext>
            </a:extLst>
          </p:cNvPr>
          <p:cNvSpPr/>
          <p:nvPr/>
        </p:nvSpPr>
        <p:spPr>
          <a:xfrm>
            <a:off x="212780" y="293314"/>
            <a:ext cx="2324126" cy="5400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راهکارهای سیاستی</a:t>
            </a:r>
            <a:endParaRPr lang="en-IR" dirty="0">
              <a:solidFill>
                <a:sysClr val="windowText" lastClr="000000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3742EF48-FC86-1048-907D-E56DFA5D238F}"/>
              </a:ext>
            </a:extLst>
          </p:cNvPr>
          <p:cNvSpPr/>
          <p:nvPr/>
        </p:nvSpPr>
        <p:spPr>
          <a:xfrm>
            <a:off x="5359120" y="293314"/>
            <a:ext cx="2324126" cy="540000"/>
          </a:xfrm>
          <a:prstGeom prst="roundRect">
            <a:avLst>
              <a:gd name="adj" fmla="val 50000"/>
            </a:avLst>
          </a:prstGeom>
          <a:solidFill>
            <a:srgbClr val="204497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chemeClr val="bg1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مقدمه و بیان مسئله</a:t>
            </a:r>
          </a:p>
        </p:txBody>
      </p:sp>
      <p:sp>
        <p:nvSpPr>
          <p:cNvPr id="33" name="Slide Number Placeholder 5">
            <a:extLst>
              <a:ext uri="{FF2B5EF4-FFF2-40B4-BE49-F238E27FC236}">
                <a16:creationId xmlns:a16="http://schemas.microsoft.com/office/drawing/2014/main" id="{503B2B1C-4187-F742-B415-DF061F65FD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AA4AF-953D-244E-A785-3E30E94DDEA1}" type="slidenum">
              <a:rPr lang="en-IR" smtClean="0">
                <a:cs typeface="B Mitra" panose="00000400000000000000" pitchFamily="2" charset="-78"/>
              </a:rPr>
              <a:t>4</a:t>
            </a:fld>
            <a:endParaRPr lang="en-IR" dirty="0">
              <a:cs typeface="B Mitra" panose="00000400000000000000" pitchFamily="2" charset="-78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FF62F97-3DB0-0642-DF51-6A41CBCB6C73}"/>
              </a:ext>
            </a:extLst>
          </p:cNvPr>
          <p:cNvCxnSpPr>
            <a:cxnSpLocks/>
          </p:cNvCxnSpPr>
          <p:nvPr/>
        </p:nvCxnSpPr>
        <p:spPr>
          <a:xfrm>
            <a:off x="212780" y="1066405"/>
            <a:ext cx="8662279" cy="0"/>
          </a:xfrm>
          <a:prstGeom prst="line">
            <a:avLst/>
          </a:prstGeom>
          <a:ln w="19050">
            <a:solidFill>
              <a:srgbClr val="8AB8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44875641-01C5-78B9-633E-97F5A4491B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0306" y="85750"/>
            <a:ext cx="821766" cy="895116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B9E5604C-B013-BD57-F4B2-BADBE637BEB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2968723"/>
              </p:ext>
            </p:extLst>
          </p:nvPr>
        </p:nvGraphicFramePr>
        <p:xfrm>
          <a:off x="727780" y="3352802"/>
          <a:ext cx="7688439" cy="2482734"/>
        </p:xfrm>
        <a:graphic>
          <a:graphicData uri="http://schemas.openxmlformats.org/drawingml/2006/table">
            <a:tbl>
              <a:tblPr rtl="1">
                <a:tableStyleId>{35758FB7-9AC5-4552-8A53-C91805E547FA}</a:tableStyleId>
              </a:tblPr>
              <a:tblGrid>
                <a:gridCol w="2562813">
                  <a:extLst>
                    <a:ext uri="{9D8B030D-6E8A-4147-A177-3AD203B41FA5}">
                      <a16:colId xmlns:a16="http://schemas.microsoft.com/office/drawing/2014/main" val="2552577728"/>
                    </a:ext>
                  </a:extLst>
                </a:gridCol>
                <a:gridCol w="2562813">
                  <a:extLst>
                    <a:ext uri="{9D8B030D-6E8A-4147-A177-3AD203B41FA5}">
                      <a16:colId xmlns:a16="http://schemas.microsoft.com/office/drawing/2014/main" val="156194635"/>
                    </a:ext>
                  </a:extLst>
                </a:gridCol>
                <a:gridCol w="2562813">
                  <a:extLst>
                    <a:ext uri="{9D8B030D-6E8A-4147-A177-3AD203B41FA5}">
                      <a16:colId xmlns:a16="http://schemas.microsoft.com/office/drawing/2014/main" val="2898405712"/>
                    </a:ext>
                  </a:extLst>
                </a:gridCol>
              </a:tblGrid>
              <a:tr h="413789">
                <a:tc>
                  <a:txBody>
                    <a:bodyPr/>
                    <a:lstStyle/>
                    <a:p>
                      <a:pPr algn="ctr"/>
                      <a:r>
                        <a:rPr lang="fa-IR" b="1" dirty="0">
                          <a:cs typeface="B Nazanin" panose="00000400000000000000" pitchFamily="2" charset="-78"/>
                        </a:rPr>
                        <a:t>شاخص کلیدی</a:t>
                      </a:r>
                    </a:p>
                  </a:txBody>
                  <a:tcPr anchor="ctr"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1" dirty="0">
                          <a:cs typeface="B Nazanin" panose="00000400000000000000" pitchFamily="2" charset="-78"/>
                        </a:rPr>
                        <a:t>وضعیت فعلی</a:t>
                      </a:r>
                    </a:p>
                  </a:txBody>
                  <a:tcPr anchor="ctr"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1" dirty="0">
                          <a:cs typeface="B Nazanin" panose="00000400000000000000" pitchFamily="2" charset="-78"/>
                        </a:rPr>
                        <a:t>هدف سیاست</a:t>
                      </a:r>
                    </a:p>
                  </a:txBody>
                  <a:tcPr anchor="ctr">
                    <a:solidFill>
                      <a:schemeClr val="accent6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6786076"/>
                  </a:ext>
                </a:extLst>
              </a:tr>
              <a:tr h="413789">
                <a:tc>
                  <a:txBody>
                    <a:bodyPr/>
                    <a:lstStyle/>
                    <a:p>
                      <a:pPr algn="ctr"/>
                      <a:r>
                        <a:rPr lang="fa-IR" b="1">
                          <a:cs typeface="B Nazanin" panose="00000400000000000000" pitchFamily="2" charset="-78"/>
                        </a:rPr>
                        <a:t>زمان رسوب کالا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1" dirty="0">
                          <a:cs typeface="B Nazanin" panose="00000400000000000000" pitchFamily="2" charset="-78"/>
                        </a:rPr>
                        <a:t>حداقل 7 تا 15 روز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1" dirty="0">
                          <a:cs typeface="B Nazanin" panose="00000400000000000000" pitchFamily="2" charset="-78"/>
                        </a:rPr>
                        <a:t>کمتر از 48 ساعت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99360212"/>
                  </a:ext>
                </a:extLst>
              </a:tr>
              <a:tr h="413789">
                <a:tc>
                  <a:txBody>
                    <a:bodyPr/>
                    <a:lstStyle/>
                    <a:p>
                      <a:pPr algn="ctr"/>
                      <a:r>
                        <a:rPr lang="fa-IR" b="1" dirty="0">
                          <a:cs typeface="B Nazanin" panose="00000400000000000000" pitchFamily="2" charset="-78"/>
                        </a:rPr>
                        <a:t>سهم ایران از ترانزیت منطقه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1" dirty="0">
                          <a:cs typeface="B Nazanin" panose="00000400000000000000" pitchFamily="2" charset="-78"/>
                        </a:rPr>
                        <a:t>کمتر از 5 درصد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1" dirty="0">
                          <a:cs typeface="B Nazanin" panose="00000400000000000000" pitchFamily="2" charset="-78"/>
                        </a:rPr>
                        <a:t>بیش از 15 درصد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00636084"/>
                  </a:ext>
                </a:extLst>
              </a:tr>
              <a:tr h="413789">
                <a:tc>
                  <a:txBody>
                    <a:bodyPr/>
                    <a:lstStyle/>
                    <a:p>
                      <a:pPr algn="ctr"/>
                      <a:r>
                        <a:rPr lang="fa-IR" b="1" dirty="0">
                          <a:cs typeface="B Nazanin" panose="00000400000000000000" pitchFamily="2" charset="-78"/>
                        </a:rPr>
                        <a:t>رتبه </a:t>
                      </a:r>
                      <a:r>
                        <a:rPr lang="en-US" b="1" dirty="0">
                          <a:cs typeface="B Nazanin" panose="00000400000000000000" pitchFamily="2" charset="-78"/>
                        </a:rPr>
                        <a:t>LPI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1" dirty="0">
                          <a:cs typeface="B Nazanin" panose="00000400000000000000" pitchFamily="2" charset="-78"/>
                        </a:rPr>
                        <a:t>بالای 120</a:t>
                      </a:r>
                      <a:endParaRPr lang="en-US" b="1" dirty="0"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1" dirty="0">
                          <a:cs typeface="B Nazanin" panose="00000400000000000000" pitchFamily="2" charset="-78"/>
                        </a:rPr>
                        <a:t>کمتر از 80</a:t>
                      </a:r>
                      <a:endParaRPr lang="en-US" b="1" dirty="0"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66908218"/>
                  </a:ext>
                </a:extLst>
              </a:tr>
              <a:tr h="413789">
                <a:tc>
                  <a:txBody>
                    <a:bodyPr/>
                    <a:lstStyle/>
                    <a:p>
                      <a:pPr algn="ctr"/>
                      <a:r>
                        <a:rPr lang="fa-IR" b="1">
                          <a:cs typeface="B Nazanin" panose="00000400000000000000" pitchFamily="2" charset="-78"/>
                        </a:rPr>
                        <a:t>درآمد ترانزیتی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1">
                          <a:cs typeface="B Nazanin" panose="00000400000000000000" pitchFamily="2" charset="-78"/>
                        </a:rPr>
                        <a:t>حدود 1.5 </a:t>
                      </a:r>
                      <a:r>
                        <a:rPr lang="fa-IR" b="1" dirty="0">
                          <a:cs typeface="B Nazanin" panose="00000400000000000000" pitchFamily="2" charset="-78"/>
                        </a:rPr>
                        <a:t>میلیارد دلار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1" dirty="0">
                          <a:cs typeface="B Nazanin" panose="00000400000000000000" pitchFamily="2" charset="-78"/>
                        </a:rPr>
                        <a:t>بیش از 5 میلیارد دلار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04070270"/>
                  </a:ext>
                </a:extLst>
              </a:tr>
              <a:tr h="413789">
                <a:tc>
                  <a:txBody>
                    <a:bodyPr/>
                    <a:lstStyle/>
                    <a:p>
                      <a:pPr algn="ctr"/>
                      <a:r>
                        <a:rPr lang="fa-IR" b="1">
                          <a:cs typeface="B Nazanin" panose="00000400000000000000" pitchFamily="2" charset="-78"/>
                        </a:rPr>
                        <a:t>هزینه لجستیک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1" dirty="0">
                          <a:cs typeface="B Nazanin" panose="00000400000000000000" pitchFamily="2" charset="-78"/>
                        </a:rPr>
                        <a:t>15–20٪ </a:t>
                      </a:r>
                      <a:r>
                        <a:rPr lang="en-US" b="1" dirty="0">
                          <a:cs typeface="B Nazanin" panose="00000400000000000000" pitchFamily="2" charset="-78"/>
                        </a:rPr>
                        <a:t>GDP trade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1" dirty="0">
                          <a:cs typeface="B Nazanin" panose="00000400000000000000" pitchFamily="2" charset="-78"/>
                        </a:rPr>
                        <a:t>8 تا 10 درصد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64255720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64ED7D92-2134-8211-28AC-EB1F57A8103B}"/>
              </a:ext>
            </a:extLst>
          </p:cNvPr>
          <p:cNvSpPr txBox="1"/>
          <p:nvPr/>
        </p:nvSpPr>
        <p:spPr>
          <a:xfrm>
            <a:off x="2002663" y="1236687"/>
            <a:ext cx="51386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400" b="1" dirty="0">
                <a:solidFill>
                  <a:srgbClr val="002060"/>
                </a:solidFill>
                <a:latin typeface="IRANYekanFN" panose="020B0506030804020204" pitchFamily="34" charset="-78"/>
                <a:cs typeface="B Mitra" panose="00000400000000000000" pitchFamily="2" charset="-78"/>
              </a:rPr>
              <a:t>هدف سیاستی و افق مطلوب</a:t>
            </a:r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A86FBB55-CCE6-0831-44B3-CFC274989A4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57253305"/>
              </p:ext>
            </p:extLst>
          </p:nvPr>
        </p:nvGraphicFramePr>
        <p:xfrm>
          <a:off x="2002663" y="1868633"/>
          <a:ext cx="5138674" cy="1195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63C24636-3215-5B8A-5AF9-782A87767573}"/>
              </a:ext>
            </a:extLst>
          </p:cNvPr>
          <p:cNvSpPr txBox="1"/>
          <p:nvPr/>
        </p:nvSpPr>
        <p:spPr>
          <a:xfrm>
            <a:off x="727779" y="6114064"/>
            <a:ext cx="7688439" cy="64633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>
              <a:defRPr>
                <a:solidFill>
                  <a:schemeClr val="dk1"/>
                </a:solidFill>
              </a:defRPr>
            </a:lvl1pPr>
            <a:lvl2pPr lvl="1" algn="r" rtl="1">
              <a:defRPr b="1">
                <a:ln>
                  <a:solidFill>
                    <a:srgbClr val="FF0000"/>
                  </a:solidFill>
                </a:ln>
                <a:solidFill>
                  <a:schemeClr val="dk1"/>
                </a:solidFill>
                <a:latin typeface="IRANYekanFN" panose="020B0506030804020204" pitchFamily="34" charset="-78"/>
                <a:cs typeface="B Mitra" panose="00000400000000000000" pitchFamily="2" charset="-78"/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lvl="1"/>
            <a:r>
              <a:rPr lang="fa-IR" dirty="0"/>
              <a:t>بندر هوشمند = گره راهبردی زنجیره تأمین</a:t>
            </a:r>
            <a:br>
              <a:rPr lang="fa-IR" dirty="0"/>
            </a:br>
            <a:r>
              <a:rPr lang="fa-IR" dirty="0"/>
              <a:t>نه صرفاً محل تخلیه و بارگیری</a:t>
            </a:r>
          </a:p>
        </p:txBody>
      </p:sp>
    </p:spTree>
    <p:extLst>
      <p:ext uri="{BB962C8B-B14F-4D97-AF65-F5344CB8AC3E}">
        <p14:creationId xmlns:p14="http://schemas.microsoft.com/office/powerpoint/2010/main" val="2847930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lide Number Placeholder 5">
            <a:extLst>
              <a:ext uri="{FF2B5EF4-FFF2-40B4-BE49-F238E27FC236}">
                <a16:creationId xmlns:a16="http://schemas.microsoft.com/office/drawing/2014/main" id="{503B2B1C-4187-F742-B415-DF061F65FD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AA4AF-953D-244E-A785-3E30E94DDEA1}" type="slidenum">
              <a:rPr lang="en-IR" smtClean="0">
                <a:cs typeface="B Mitra" panose="00000400000000000000" pitchFamily="2" charset="-78"/>
              </a:rPr>
              <a:t>5</a:t>
            </a:fld>
            <a:endParaRPr lang="en-IR" dirty="0">
              <a:cs typeface="B Mitra" panose="00000400000000000000" pitchFamily="2" charset="-78"/>
            </a:endParaRP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BEC84A8C-590E-DC47-BD23-9BF38BE92C63}"/>
              </a:ext>
            </a:extLst>
          </p:cNvPr>
          <p:cNvSpPr/>
          <p:nvPr/>
        </p:nvSpPr>
        <p:spPr>
          <a:xfrm>
            <a:off x="2805000" y="295197"/>
            <a:ext cx="2324126" cy="540000"/>
          </a:xfrm>
          <a:prstGeom prst="roundRect">
            <a:avLst>
              <a:gd name="adj" fmla="val 50000"/>
            </a:avLst>
          </a:prstGeom>
          <a:solidFill>
            <a:srgbClr val="204498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chemeClr val="bg1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تحلیل ابعاد مسئله</a:t>
            </a:r>
            <a:endParaRPr lang="en-IR" dirty="0">
              <a:solidFill>
                <a:schemeClr val="bg1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4D54E1AE-035D-0F41-8452-145CAFED9875}"/>
              </a:ext>
            </a:extLst>
          </p:cNvPr>
          <p:cNvSpPr/>
          <p:nvPr/>
        </p:nvSpPr>
        <p:spPr>
          <a:xfrm>
            <a:off x="212780" y="293314"/>
            <a:ext cx="2324126" cy="5400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راهکارهای سیاستی</a:t>
            </a:r>
            <a:endParaRPr lang="en-IR" dirty="0">
              <a:solidFill>
                <a:sysClr val="windowText" lastClr="000000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3742EF48-FC86-1048-907D-E56DFA5D238F}"/>
              </a:ext>
            </a:extLst>
          </p:cNvPr>
          <p:cNvSpPr/>
          <p:nvPr/>
        </p:nvSpPr>
        <p:spPr>
          <a:xfrm>
            <a:off x="5359120" y="293314"/>
            <a:ext cx="2324126" cy="540000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مقدمه و بیان مسئله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9EF9E87-FCDB-0388-E752-1F273A0EB6F5}"/>
              </a:ext>
            </a:extLst>
          </p:cNvPr>
          <p:cNvCxnSpPr>
            <a:cxnSpLocks/>
          </p:cNvCxnSpPr>
          <p:nvPr/>
        </p:nvCxnSpPr>
        <p:spPr>
          <a:xfrm>
            <a:off x="212780" y="1066405"/>
            <a:ext cx="8662279" cy="0"/>
          </a:xfrm>
          <a:prstGeom prst="line">
            <a:avLst/>
          </a:prstGeom>
          <a:ln w="19050">
            <a:solidFill>
              <a:srgbClr val="8AB8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0C38E23A-B553-3385-AA0F-5C60D997BE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0306" y="85750"/>
            <a:ext cx="821766" cy="895116"/>
          </a:xfrm>
          <a:prstGeom prst="rect">
            <a:avLst/>
          </a:prstGeom>
        </p:spPr>
      </p:pic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539320E6-711E-3B69-99EB-DAB331156E0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35561214"/>
              </p:ext>
            </p:extLst>
          </p:nvPr>
        </p:nvGraphicFramePr>
        <p:xfrm>
          <a:off x="4129830" y="1884680"/>
          <a:ext cx="554736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5FAB1674-62EF-54A2-0C85-8E3B45BF1858}"/>
              </a:ext>
            </a:extLst>
          </p:cNvPr>
          <p:cNvSpPr txBox="1"/>
          <p:nvPr/>
        </p:nvSpPr>
        <p:spPr>
          <a:xfrm>
            <a:off x="4998720" y="1420755"/>
            <a:ext cx="355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2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</a:rPr>
              <a:t>ریشه‌های ساختاری مسئله</a:t>
            </a:r>
            <a:endParaRPr lang="en-US" sz="2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485B927-DEC7-2945-BE7B-5B5FF03AE107}"/>
              </a:ext>
            </a:extLst>
          </p:cNvPr>
          <p:cNvSpPr txBox="1"/>
          <p:nvPr/>
        </p:nvSpPr>
        <p:spPr>
          <a:xfrm>
            <a:off x="4543919" y="6089192"/>
            <a:ext cx="3903980" cy="64633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>
              <a:defRPr>
                <a:solidFill>
                  <a:schemeClr val="dk1"/>
                </a:solidFill>
              </a:defRPr>
            </a:lvl1pPr>
            <a:lvl2pPr lvl="1" algn="r" rtl="1">
              <a:defRPr b="1">
                <a:ln>
                  <a:solidFill>
                    <a:srgbClr val="FF0000"/>
                  </a:solidFill>
                </a:ln>
                <a:solidFill>
                  <a:schemeClr val="dk1"/>
                </a:solidFill>
                <a:latin typeface="IRANYekanFN" panose="020B0506030804020204" pitchFamily="34" charset="-78"/>
                <a:cs typeface="B Mitra" panose="00000400000000000000" pitchFamily="2" charset="-78"/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lvl="1"/>
            <a:r>
              <a:rPr lang="fa-IR" dirty="0"/>
              <a:t>هر نهاد بخشی از فرآیند را کنترل می‌کند، اما هیچ نهادی مسئول «کل زنجیره» نیست</a:t>
            </a:r>
            <a:endParaRPr lang="en-US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2FCA137-A4FF-9CFB-C5F2-AD003F2911C3}"/>
              </a:ext>
            </a:extLst>
          </p:cNvPr>
          <p:cNvSpPr txBox="1"/>
          <p:nvPr/>
        </p:nvSpPr>
        <p:spPr>
          <a:xfrm>
            <a:off x="502503" y="1420754"/>
            <a:ext cx="346456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ctr" rtl="1">
              <a:defRPr sz="24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</a:defRPr>
            </a:lvl1pPr>
          </a:lstStyle>
          <a:p>
            <a:r>
              <a:rPr lang="fa-IR" dirty="0"/>
              <a:t>تحلیل ذی‌نفعان و تعارض منافع</a:t>
            </a:r>
            <a:endParaRPr lang="en-US" dirty="0"/>
          </a:p>
        </p:txBody>
      </p:sp>
      <p:graphicFrame>
        <p:nvGraphicFramePr>
          <p:cNvPr id="17" name="Diagram 16">
            <a:extLst>
              <a:ext uri="{FF2B5EF4-FFF2-40B4-BE49-F238E27FC236}">
                <a16:creationId xmlns:a16="http://schemas.microsoft.com/office/drawing/2014/main" id="{E558D67F-28DE-F6FD-6221-AF108E7B62D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76023875"/>
              </p:ext>
            </p:extLst>
          </p:nvPr>
        </p:nvGraphicFramePr>
        <p:xfrm>
          <a:off x="-275662" y="1970220"/>
          <a:ext cx="5547360" cy="38848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20" name="TextBox 19">
            <a:extLst>
              <a:ext uri="{FF2B5EF4-FFF2-40B4-BE49-F238E27FC236}">
                <a16:creationId xmlns:a16="http://schemas.microsoft.com/office/drawing/2014/main" id="{87140501-B239-4AFE-7F2F-6BCD18FDAD5F}"/>
              </a:ext>
            </a:extLst>
          </p:cNvPr>
          <p:cNvSpPr txBox="1"/>
          <p:nvPr/>
        </p:nvSpPr>
        <p:spPr>
          <a:xfrm>
            <a:off x="134457" y="6089191"/>
            <a:ext cx="3723499" cy="64633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>
              <a:defRPr>
                <a:solidFill>
                  <a:schemeClr val="dk1"/>
                </a:solidFill>
              </a:defRPr>
            </a:lvl1pPr>
            <a:lvl2pPr lvl="1" algn="r" rtl="1">
              <a:defRPr b="1">
                <a:ln>
                  <a:solidFill>
                    <a:srgbClr val="FF0000"/>
                  </a:solidFill>
                </a:ln>
                <a:solidFill>
                  <a:schemeClr val="dk1"/>
                </a:solidFill>
                <a:latin typeface="IRANYekanFN" panose="020B0506030804020204" pitchFamily="34" charset="-78"/>
                <a:cs typeface="B Mitra" panose="00000400000000000000" pitchFamily="2" charset="-78"/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lvl="1"/>
            <a:r>
              <a:rPr lang="fa-IR" dirty="0"/>
              <a:t>وضع موجود برای هر نهاد «قابل تحمل» است، اما برای اقتصاد ملی پرهزینه است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4197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lide Number Placeholder 5">
            <a:extLst>
              <a:ext uri="{FF2B5EF4-FFF2-40B4-BE49-F238E27FC236}">
                <a16:creationId xmlns:a16="http://schemas.microsoft.com/office/drawing/2014/main" id="{503B2B1C-4187-F742-B415-DF061F65FD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AA4AF-953D-244E-A785-3E30E94DDEA1}" type="slidenum">
              <a:rPr lang="en-IR" smtClean="0">
                <a:cs typeface="B Mitra" panose="00000400000000000000" pitchFamily="2" charset="-78"/>
              </a:rPr>
              <a:t>6</a:t>
            </a:fld>
            <a:endParaRPr lang="en-IR" dirty="0">
              <a:cs typeface="B Mitra" panose="00000400000000000000" pitchFamily="2" charset="-78"/>
            </a:endParaRP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BEC84A8C-590E-DC47-BD23-9BF38BE92C63}"/>
              </a:ext>
            </a:extLst>
          </p:cNvPr>
          <p:cNvSpPr/>
          <p:nvPr/>
        </p:nvSpPr>
        <p:spPr>
          <a:xfrm>
            <a:off x="2805000" y="295197"/>
            <a:ext cx="2324126" cy="540000"/>
          </a:xfrm>
          <a:prstGeom prst="roundRect">
            <a:avLst>
              <a:gd name="adj" fmla="val 50000"/>
            </a:avLst>
          </a:prstGeom>
          <a:solidFill>
            <a:srgbClr val="204498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chemeClr val="bg1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تحلیل ابعاد مسئله</a:t>
            </a:r>
            <a:endParaRPr lang="en-IR" dirty="0">
              <a:solidFill>
                <a:schemeClr val="bg1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4D54E1AE-035D-0F41-8452-145CAFED9875}"/>
              </a:ext>
            </a:extLst>
          </p:cNvPr>
          <p:cNvSpPr/>
          <p:nvPr/>
        </p:nvSpPr>
        <p:spPr>
          <a:xfrm>
            <a:off x="212780" y="293314"/>
            <a:ext cx="2324126" cy="5400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راهکارهای سیاستی</a:t>
            </a:r>
            <a:endParaRPr lang="en-IR" dirty="0">
              <a:solidFill>
                <a:sysClr val="windowText" lastClr="000000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3742EF48-FC86-1048-907D-E56DFA5D238F}"/>
              </a:ext>
            </a:extLst>
          </p:cNvPr>
          <p:cNvSpPr/>
          <p:nvPr/>
        </p:nvSpPr>
        <p:spPr>
          <a:xfrm>
            <a:off x="5359120" y="293314"/>
            <a:ext cx="2324126" cy="540000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مقدمه و بیان مسئله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9EF9E87-FCDB-0388-E752-1F273A0EB6F5}"/>
              </a:ext>
            </a:extLst>
          </p:cNvPr>
          <p:cNvCxnSpPr>
            <a:cxnSpLocks/>
          </p:cNvCxnSpPr>
          <p:nvPr/>
        </p:nvCxnSpPr>
        <p:spPr>
          <a:xfrm>
            <a:off x="212780" y="1066405"/>
            <a:ext cx="8662279" cy="0"/>
          </a:xfrm>
          <a:prstGeom prst="line">
            <a:avLst/>
          </a:prstGeom>
          <a:ln w="19050">
            <a:solidFill>
              <a:srgbClr val="8AB8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0C38E23A-B553-3385-AA0F-5C60D997BE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0306" y="85750"/>
            <a:ext cx="821766" cy="89511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5FAB1674-62EF-54A2-0C85-8E3B45BF1858}"/>
              </a:ext>
            </a:extLst>
          </p:cNvPr>
          <p:cNvSpPr txBox="1"/>
          <p:nvPr/>
        </p:nvSpPr>
        <p:spPr>
          <a:xfrm>
            <a:off x="4998720" y="1420755"/>
            <a:ext cx="355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ctr" rtl="1">
              <a:defRPr sz="24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</a:defRPr>
            </a:lvl1pPr>
          </a:lstStyle>
          <a:p>
            <a:r>
              <a:rPr lang="fa-IR" dirty="0"/>
              <a:t>هزینه اقتصادی تأخیر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485B927-DEC7-2945-BE7B-5B5FF03AE107}"/>
              </a:ext>
            </a:extLst>
          </p:cNvPr>
          <p:cNvSpPr txBox="1"/>
          <p:nvPr/>
        </p:nvSpPr>
        <p:spPr>
          <a:xfrm>
            <a:off x="650240" y="6045924"/>
            <a:ext cx="7624939" cy="64633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>
              <a:defRPr>
                <a:solidFill>
                  <a:schemeClr val="dk1"/>
                </a:solidFill>
              </a:defRPr>
            </a:lvl1pPr>
            <a:lvl2pPr lvl="1" algn="r" rtl="1">
              <a:defRPr b="1">
                <a:ln>
                  <a:solidFill>
                    <a:srgbClr val="FF0000"/>
                  </a:solidFill>
                </a:ln>
                <a:solidFill>
                  <a:schemeClr val="dk1"/>
                </a:solidFill>
                <a:latin typeface="IRANYekanFN" panose="020B0506030804020204" pitchFamily="34" charset="-78"/>
                <a:cs typeface="B Mitra" panose="00000400000000000000" pitchFamily="2" charset="-78"/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lvl="1"/>
            <a:r>
              <a:rPr lang="fa-IR" dirty="0"/>
              <a:t>این مسئله فقط بندری نیست؛</a:t>
            </a:r>
            <a:br>
              <a:rPr lang="fa-IR" dirty="0"/>
            </a:br>
            <a:r>
              <a:rPr lang="fa-IR" dirty="0"/>
              <a:t>اثر آن به زنجیره تأمین، دیپلماسی اقتصادی و حتی امنیت ملی </a:t>
            </a:r>
            <a:r>
              <a:rPr lang="fa-IR"/>
              <a:t>سرریز می‌شود.</a:t>
            </a:r>
            <a:endParaRPr lang="en-US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2FCA137-A4FF-9CFB-C5F2-AD003F2911C3}"/>
              </a:ext>
            </a:extLst>
          </p:cNvPr>
          <p:cNvSpPr txBox="1"/>
          <p:nvPr/>
        </p:nvSpPr>
        <p:spPr>
          <a:xfrm>
            <a:off x="502503" y="1420754"/>
            <a:ext cx="346456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ctr" rtl="1">
              <a:defRPr sz="24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</a:defRPr>
            </a:lvl1pPr>
          </a:lstStyle>
          <a:p>
            <a:r>
              <a:rPr lang="fa-IR" dirty="0"/>
              <a:t>وزن ترانزیت در قدرت اقتصادی</a:t>
            </a:r>
          </a:p>
        </p:txBody>
      </p:sp>
      <p:graphicFrame>
        <p:nvGraphicFramePr>
          <p:cNvPr id="13" name="Diagram 12">
            <a:extLst>
              <a:ext uri="{FF2B5EF4-FFF2-40B4-BE49-F238E27FC236}">
                <a16:creationId xmlns:a16="http://schemas.microsoft.com/office/drawing/2014/main" id="{0AB636F3-4A95-1B94-F379-FCC50E7FFBA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28996337"/>
              </p:ext>
            </p:extLst>
          </p:nvPr>
        </p:nvGraphicFramePr>
        <p:xfrm>
          <a:off x="83657" y="1620607"/>
          <a:ext cx="4572000" cy="32694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5" name="Rectangle 1">
            <a:extLst>
              <a:ext uri="{FF2B5EF4-FFF2-40B4-BE49-F238E27FC236}">
                <a16:creationId xmlns:a16="http://schemas.microsoft.com/office/drawing/2014/main" id="{147631C3-47D5-E452-DC10-00E86A3881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97806" y="2998347"/>
            <a:ext cx="3810659" cy="2135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ar-SA" altLang="en-US" b="1" dirty="0">
                <a:solidFill>
                  <a:srgbClr val="002060"/>
                </a:solidFill>
                <a:latin typeface="IRANYekanFN" panose="020B0506030804020204" pitchFamily="34" charset="-78"/>
                <a:cs typeface="B Mitra" panose="00000400000000000000" pitchFamily="2" charset="-78"/>
              </a:rPr>
              <a:t>مثال عددی</a:t>
            </a:r>
            <a:r>
              <a:rPr lang="en-US" altLang="en-US" b="1" dirty="0">
                <a:solidFill>
                  <a:srgbClr val="002060"/>
                </a:solidFill>
                <a:latin typeface="IRANYekanFN" panose="020B0506030804020204" pitchFamily="34" charset="-78"/>
                <a:cs typeface="B Mitra" panose="00000400000000000000" pitchFamily="2" charset="-78"/>
              </a:rPr>
              <a:t>:</a:t>
            </a:r>
          </a:p>
          <a:p>
            <a:pPr algn="just" rtl="1">
              <a:lnSpc>
                <a:spcPct val="150000"/>
              </a:lnSpc>
            </a:pPr>
            <a:r>
              <a:rPr lang="ar-SA" altLang="en-US" b="1" dirty="0">
                <a:solidFill>
                  <a:srgbClr val="002060"/>
                </a:solidFill>
                <a:latin typeface="IRANYekanFN" panose="020B0506030804020204" pitchFamily="34" charset="-78"/>
                <a:cs typeface="B Mitra" panose="00000400000000000000" pitchFamily="2" charset="-78"/>
              </a:rPr>
              <a:t>ارزش محموله: 1 میلیون</a:t>
            </a:r>
            <a:r>
              <a:rPr lang="en-US" altLang="en-US" b="1" dirty="0">
                <a:solidFill>
                  <a:srgbClr val="002060"/>
                </a:solidFill>
                <a:latin typeface="IRANYekanFN" panose="020B0506030804020204" pitchFamily="34" charset="-78"/>
                <a:cs typeface="B Mitra" panose="00000400000000000000" pitchFamily="2" charset="-78"/>
              </a:rPr>
              <a:t> </a:t>
            </a:r>
            <a:r>
              <a:rPr lang="fa-IR" altLang="en-US" b="1" dirty="0">
                <a:solidFill>
                  <a:srgbClr val="002060"/>
                </a:solidFill>
                <a:latin typeface="IRANYekanFN" panose="020B0506030804020204" pitchFamily="34" charset="-78"/>
                <a:cs typeface="B Mitra" panose="00000400000000000000" pitchFamily="2" charset="-78"/>
              </a:rPr>
              <a:t> دلار</a:t>
            </a:r>
            <a:endParaRPr lang="en-US" altLang="en-US" b="1" dirty="0">
              <a:solidFill>
                <a:srgbClr val="002060"/>
              </a:solidFill>
              <a:latin typeface="IRANYekanFN" panose="020B0506030804020204" pitchFamily="34" charset="-78"/>
              <a:cs typeface="B Mitra" panose="00000400000000000000" pitchFamily="2" charset="-78"/>
            </a:endParaRPr>
          </a:p>
          <a:p>
            <a:pPr algn="just" rtl="1">
              <a:lnSpc>
                <a:spcPct val="150000"/>
              </a:lnSpc>
            </a:pPr>
            <a:r>
              <a:rPr lang="ar-SA" altLang="en-US" b="1" dirty="0">
                <a:solidFill>
                  <a:srgbClr val="002060"/>
                </a:solidFill>
                <a:latin typeface="IRANYekanFN" panose="020B0506030804020204" pitchFamily="34" charset="-78"/>
                <a:cs typeface="B Mitra" panose="00000400000000000000" pitchFamily="2" charset="-78"/>
              </a:rPr>
              <a:t>تأخیر 10 </a:t>
            </a:r>
            <a:r>
              <a:rPr lang="ar-SA" altLang="en-US" b="1">
                <a:solidFill>
                  <a:srgbClr val="002060"/>
                </a:solidFill>
                <a:latin typeface="IRANYekanFN" panose="020B0506030804020204" pitchFamily="34" charset="-78"/>
                <a:cs typeface="B Mitra" panose="00000400000000000000" pitchFamily="2" charset="-78"/>
              </a:rPr>
              <a:t>روزه</a:t>
            </a:r>
            <a:r>
              <a:rPr lang="en-US" altLang="en-US" b="1">
                <a:solidFill>
                  <a:srgbClr val="002060"/>
                </a:solidFill>
                <a:latin typeface="IRANYekanFN" panose="020B0506030804020204" pitchFamily="34" charset="-78"/>
                <a:cs typeface="B Mitra" panose="00000400000000000000" pitchFamily="2" charset="-78"/>
              </a:rPr>
              <a:t> </a:t>
            </a:r>
            <a:r>
              <a:rPr lang="fa-IR" altLang="en-US" b="1">
                <a:solidFill>
                  <a:srgbClr val="002060"/>
                </a:solidFill>
                <a:latin typeface="IRANYekanFN" panose="020B0506030804020204" pitchFamily="34" charset="-78"/>
                <a:cs typeface="B Mitra" panose="00000400000000000000" pitchFamily="2" charset="-78"/>
              </a:rPr>
              <a:t>80.000</a:t>
            </a:r>
            <a:r>
              <a:rPr lang="en-US" altLang="en-US" b="1">
                <a:solidFill>
                  <a:srgbClr val="002060"/>
                </a:solidFill>
                <a:latin typeface="IRANYekanFN" panose="020B0506030804020204" pitchFamily="34" charset="-78"/>
                <a:cs typeface="B Mitra" panose="00000400000000000000" pitchFamily="2" charset="-78"/>
              </a:rPr>
              <a:t> </a:t>
            </a:r>
            <a:r>
              <a:rPr lang="fa-IR" altLang="en-US" b="1" dirty="0">
                <a:solidFill>
                  <a:srgbClr val="002060"/>
                </a:solidFill>
                <a:latin typeface="IRANYekanFN" panose="020B0506030804020204" pitchFamily="34" charset="-78"/>
                <a:cs typeface="B Mitra" panose="00000400000000000000" pitchFamily="2" charset="-78"/>
              </a:rPr>
              <a:t>دلار</a:t>
            </a:r>
            <a:r>
              <a:rPr lang="en-US" altLang="en-US" b="1" dirty="0">
                <a:solidFill>
                  <a:srgbClr val="002060"/>
                </a:solidFill>
                <a:latin typeface="IRANYekanFN" panose="020B0506030804020204" pitchFamily="34" charset="-78"/>
                <a:cs typeface="B Mitra" panose="00000400000000000000" pitchFamily="2" charset="-78"/>
              </a:rPr>
              <a:t> </a:t>
            </a:r>
            <a:r>
              <a:rPr lang="ar-SA" altLang="en-US" b="1" dirty="0">
                <a:solidFill>
                  <a:srgbClr val="002060"/>
                </a:solidFill>
                <a:latin typeface="IRANYekanFN" panose="020B0506030804020204" pitchFamily="34" charset="-78"/>
                <a:cs typeface="B Mitra" panose="00000400000000000000" pitchFamily="2" charset="-78"/>
              </a:rPr>
              <a:t>هزینه پنهان</a:t>
            </a:r>
            <a:endParaRPr lang="en-US" altLang="en-US" b="1" dirty="0">
              <a:solidFill>
                <a:srgbClr val="002060"/>
              </a:solidFill>
              <a:latin typeface="IRANYekanFN" panose="020B0506030804020204" pitchFamily="34" charset="-78"/>
              <a:cs typeface="B Mitra" panose="00000400000000000000" pitchFamily="2" charset="-78"/>
            </a:endParaRPr>
          </a:p>
          <a:p>
            <a:pPr algn="just" rtl="1">
              <a:lnSpc>
                <a:spcPct val="150000"/>
              </a:lnSpc>
            </a:pPr>
            <a:r>
              <a:rPr lang="ar-SA" altLang="en-US" b="1" dirty="0">
                <a:solidFill>
                  <a:srgbClr val="002060"/>
                </a:solidFill>
                <a:latin typeface="IRANYekanFN" panose="020B0506030804020204" pitchFamily="34" charset="-78"/>
                <a:cs typeface="B Mitra" panose="00000400000000000000" pitchFamily="2" charset="-78"/>
              </a:rPr>
              <a:t>در مقیاس ملی</a:t>
            </a:r>
            <a:r>
              <a:rPr lang="en-US" altLang="en-US" b="1" dirty="0">
                <a:solidFill>
                  <a:srgbClr val="002060"/>
                </a:solidFill>
                <a:latin typeface="IRANYekanFN" panose="020B0506030804020204" pitchFamily="34" charset="-78"/>
                <a:cs typeface="B Mitra" panose="00000400000000000000" pitchFamily="2" charset="-78"/>
              </a:rPr>
              <a:t>:</a:t>
            </a:r>
          </a:p>
          <a:p>
            <a:pPr algn="just" rtl="1">
              <a:lnSpc>
                <a:spcPct val="150000"/>
              </a:lnSpc>
            </a:pPr>
            <a:r>
              <a:rPr lang="ar-SA" altLang="en-US" b="1" dirty="0">
                <a:solidFill>
                  <a:srgbClr val="002060"/>
                </a:solidFill>
                <a:latin typeface="IRANYekanFN" panose="020B0506030804020204" pitchFamily="34" charset="-78"/>
                <a:cs typeface="B Mitra" panose="00000400000000000000" pitchFamily="2" charset="-78"/>
              </a:rPr>
              <a:t>سالانه</a:t>
            </a:r>
            <a:r>
              <a:rPr lang="en-US" altLang="en-US" b="1" dirty="0">
                <a:solidFill>
                  <a:srgbClr val="002060"/>
                </a:solidFill>
                <a:latin typeface="IRANYekanFN" panose="020B0506030804020204" pitchFamily="34" charset="-78"/>
                <a:cs typeface="B Mitra" panose="00000400000000000000" pitchFamily="2" charset="-78"/>
              </a:rPr>
              <a:t> </a:t>
            </a:r>
            <a:r>
              <a:rPr lang="fa-IR" altLang="en-US" b="1" dirty="0">
                <a:solidFill>
                  <a:srgbClr val="002060"/>
                </a:solidFill>
                <a:latin typeface="IRANYekanFN" panose="020B0506030804020204" pitchFamily="34" charset="-78"/>
                <a:cs typeface="B Mitra" panose="00000400000000000000" pitchFamily="2" charset="-78"/>
              </a:rPr>
              <a:t>بیش از 2</a:t>
            </a:r>
            <a:r>
              <a:rPr lang="en-US" altLang="en-US" b="1" dirty="0">
                <a:solidFill>
                  <a:srgbClr val="002060"/>
                </a:solidFill>
                <a:latin typeface="IRANYekanFN" panose="020B0506030804020204" pitchFamily="34" charset="-78"/>
                <a:cs typeface="B Mitra" panose="00000400000000000000" pitchFamily="2" charset="-78"/>
              </a:rPr>
              <a:t> </a:t>
            </a:r>
            <a:r>
              <a:rPr lang="ar-SA" altLang="en-US" b="1" dirty="0">
                <a:solidFill>
                  <a:srgbClr val="002060"/>
                </a:solidFill>
                <a:latin typeface="IRANYekanFN" panose="020B0506030804020204" pitchFamily="34" charset="-78"/>
                <a:cs typeface="B Mitra" panose="00000400000000000000" pitchFamily="2" charset="-78"/>
              </a:rPr>
              <a:t>میلیارد دلار اتلاف</a:t>
            </a:r>
            <a:endParaRPr lang="en-US" altLang="en-US" b="1" dirty="0">
              <a:solidFill>
                <a:srgbClr val="002060"/>
              </a:solidFill>
              <a:latin typeface="IRANYekanF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19" name="Rectangle 1">
            <a:extLst>
              <a:ext uri="{FF2B5EF4-FFF2-40B4-BE49-F238E27FC236}">
                <a16:creationId xmlns:a16="http://schemas.microsoft.com/office/drawing/2014/main" id="{5928DE38-1876-8083-F2E0-61764F3BAB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12717" y="2109642"/>
            <a:ext cx="3810659" cy="888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ar-SA" altLang="en-US" b="1" dirty="0">
                <a:solidFill>
                  <a:srgbClr val="002060"/>
                </a:solidFill>
                <a:latin typeface="IRANYekanFN" panose="020B0506030804020204" pitchFamily="34" charset="-78"/>
                <a:cs typeface="B Mitra" panose="00000400000000000000" pitchFamily="2" charset="-78"/>
              </a:rPr>
              <a:t>فرمول</a:t>
            </a:r>
            <a:r>
              <a:rPr lang="fa-IR" altLang="en-US" b="1" dirty="0">
                <a:solidFill>
                  <a:srgbClr val="002060"/>
                </a:solidFill>
                <a:latin typeface="IRANYekanFN" panose="020B0506030804020204" pitchFamily="34" charset="-78"/>
                <a:cs typeface="B Mitra" panose="00000400000000000000" pitchFamily="2" charset="-78"/>
              </a:rPr>
              <a:t>  </a:t>
            </a:r>
            <a:r>
              <a:rPr lang="en-US" altLang="en-US" b="1" dirty="0">
                <a:solidFill>
                  <a:srgbClr val="002060"/>
                </a:solidFill>
                <a:latin typeface="IRANYekanFN" panose="020B0506030804020204" pitchFamily="34" charset="-78"/>
                <a:cs typeface="B Mitra" panose="00000400000000000000" pitchFamily="2" charset="-78"/>
              </a:rPr>
              <a:t>UNCTAD</a:t>
            </a:r>
            <a:r>
              <a:rPr lang="fa-IR" altLang="en-US" b="1" dirty="0">
                <a:solidFill>
                  <a:srgbClr val="002060"/>
                </a:solidFill>
                <a:latin typeface="IRANYekanFN" panose="020B0506030804020204" pitchFamily="34" charset="-78"/>
                <a:cs typeface="B Mitra" panose="00000400000000000000" pitchFamily="2" charset="-78"/>
              </a:rPr>
              <a:t> :</a:t>
            </a:r>
            <a:endParaRPr lang="en-US" altLang="en-US" b="1" dirty="0">
              <a:solidFill>
                <a:srgbClr val="002060"/>
              </a:solidFill>
              <a:latin typeface="IRANYekanFN" panose="020B0506030804020204" pitchFamily="34" charset="-78"/>
              <a:cs typeface="B Mitra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en-US" altLang="en-US" b="1" dirty="0">
                <a:solidFill>
                  <a:srgbClr val="002060"/>
                </a:solidFill>
                <a:latin typeface="IRANYekanFN" panose="020B0506030804020204" pitchFamily="34" charset="-78"/>
                <a:cs typeface="B Mitra" panose="00000400000000000000" pitchFamily="2" charset="-78"/>
              </a:rPr>
              <a:t>Cost </a:t>
            </a:r>
            <a:r>
              <a:rPr lang="en-US" altLang="en-US" b="1">
                <a:solidFill>
                  <a:srgbClr val="002060"/>
                </a:solidFill>
                <a:latin typeface="IRANYekanFN" panose="020B0506030804020204" pitchFamily="34" charset="-78"/>
                <a:cs typeface="B Mitra" panose="00000400000000000000" pitchFamily="2" charset="-78"/>
              </a:rPr>
              <a:t>= 0.8</a:t>
            </a:r>
            <a:r>
              <a:rPr lang="en-US" altLang="en-US" b="1" dirty="0">
                <a:solidFill>
                  <a:srgbClr val="002060"/>
                </a:solidFill>
                <a:latin typeface="IRANYekanFN" panose="020B0506030804020204" pitchFamily="34" charset="-78"/>
                <a:cs typeface="B Mitra" panose="00000400000000000000" pitchFamily="2" charset="-78"/>
              </a:rPr>
              <a:t>% × Value × Delay (days)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199DBC1-A0ED-4BCE-6488-5AE29A905315}"/>
              </a:ext>
            </a:extLst>
          </p:cNvPr>
          <p:cNvSpPr txBox="1"/>
          <p:nvPr/>
        </p:nvSpPr>
        <p:spPr>
          <a:xfrm>
            <a:off x="650240" y="4591266"/>
            <a:ext cx="345574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b="1" dirty="0">
                <a:cs typeface="B Nazanin" panose="00000400000000000000" pitchFamily="2" charset="-78"/>
              </a:rPr>
              <a:t>اثرگذاری بر:</a:t>
            </a:r>
          </a:p>
          <a:p>
            <a:pPr marL="742950" lvl="1" indent="-285750" algn="r" rtl="1">
              <a:buFont typeface="Wingdings" panose="05000000000000000000" pitchFamily="2" charset="2"/>
              <a:buChar char="v"/>
            </a:pPr>
            <a:r>
              <a:rPr lang="fa-IR" b="1" dirty="0">
                <a:cs typeface="B Nazanin" panose="00000400000000000000" pitchFamily="2" charset="-78"/>
              </a:rPr>
              <a:t>تجارت خارجی</a:t>
            </a:r>
          </a:p>
          <a:p>
            <a:pPr marL="742950" lvl="1" indent="-285750" algn="r" rtl="1">
              <a:buFont typeface="Wingdings" panose="05000000000000000000" pitchFamily="2" charset="2"/>
              <a:buChar char="v"/>
            </a:pPr>
            <a:r>
              <a:rPr lang="fa-IR" b="1" dirty="0">
                <a:cs typeface="B Nazanin" panose="00000400000000000000" pitchFamily="2" charset="-78"/>
              </a:rPr>
              <a:t>ترانزیت منطقه‌ای</a:t>
            </a:r>
          </a:p>
          <a:p>
            <a:pPr marL="742950" lvl="1" indent="-285750" algn="r" rtl="1">
              <a:buFont typeface="Wingdings" panose="05000000000000000000" pitchFamily="2" charset="2"/>
              <a:buChar char="v"/>
            </a:pPr>
            <a:r>
              <a:rPr lang="fa-IR" b="1" dirty="0">
                <a:cs typeface="B Nazanin" panose="00000400000000000000" pitchFamily="2" charset="-78"/>
              </a:rPr>
              <a:t>سرمایه‌گذاری</a:t>
            </a:r>
          </a:p>
        </p:txBody>
      </p:sp>
    </p:spTree>
    <p:extLst>
      <p:ext uri="{BB962C8B-B14F-4D97-AF65-F5344CB8AC3E}">
        <p14:creationId xmlns:p14="http://schemas.microsoft.com/office/powerpoint/2010/main" val="971269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lide Number Placeholder 5">
            <a:extLst>
              <a:ext uri="{FF2B5EF4-FFF2-40B4-BE49-F238E27FC236}">
                <a16:creationId xmlns:a16="http://schemas.microsoft.com/office/drawing/2014/main" id="{503B2B1C-4187-F742-B415-DF061F65FD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AA4AF-953D-244E-A785-3E30E94DDEA1}" type="slidenum">
              <a:rPr lang="en-IR" smtClean="0">
                <a:cs typeface="B Mitra" panose="00000400000000000000" pitchFamily="2" charset="-78"/>
              </a:rPr>
              <a:t>7</a:t>
            </a:fld>
            <a:endParaRPr lang="en-IR" dirty="0">
              <a:cs typeface="B Mitra" panose="00000400000000000000" pitchFamily="2" charset="-78"/>
            </a:endParaRP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BEC84A8C-590E-DC47-BD23-9BF38BE92C63}"/>
              </a:ext>
            </a:extLst>
          </p:cNvPr>
          <p:cNvSpPr/>
          <p:nvPr/>
        </p:nvSpPr>
        <p:spPr>
          <a:xfrm>
            <a:off x="2805000" y="295197"/>
            <a:ext cx="2324126" cy="540000"/>
          </a:xfrm>
          <a:prstGeom prst="roundRect">
            <a:avLst>
              <a:gd name="adj" fmla="val 50000"/>
            </a:avLst>
          </a:prstGeom>
          <a:solidFill>
            <a:srgbClr val="204498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chemeClr val="bg1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تحلیل ابعاد مسئله</a:t>
            </a:r>
            <a:endParaRPr lang="en-IR" dirty="0">
              <a:solidFill>
                <a:schemeClr val="bg1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4D54E1AE-035D-0F41-8452-145CAFED9875}"/>
              </a:ext>
            </a:extLst>
          </p:cNvPr>
          <p:cNvSpPr/>
          <p:nvPr/>
        </p:nvSpPr>
        <p:spPr>
          <a:xfrm>
            <a:off x="212780" y="293314"/>
            <a:ext cx="2324126" cy="5400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راهکارهای سیاستی</a:t>
            </a:r>
            <a:endParaRPr lang="en-IR" dirty="0">
              <a:solidFill>
                <a:sysClr val="windowText" lastClr="000000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3742EF48-FC86-1048-907D-E56DFA5D238F}"/>
              </a:ext>
            </a:extLst>
          </p:cNvPr>
          <p:cNvSpPr/>
          <p:nvPr/>
        </p:nvSpPr>
        <p:spPr>
          <a:xfrm>
            <a:off x="5359120" y="293314"/>
            <a:ext cx="2324126" cy="540000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مقدمه و بیان مسئله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9EF9E87-FCDB-0388-E752-1F273A0EB6F5}"/>
              </a:ext>
            </a:extLst>
          </p:cNvPr>
          <p:cNvCxnSpPr>
            <a:cxnSpLocks/>
          </p:cNvCxnSpPr>
          <p:nvPr/>
        </p:nvCxnSpPr>
        <p:spPr>
          <a:xfrm>
            <a:off x="212780" y="1066405"/>
            <a:ext cx="8662279" cy="0"/>
          </a:xfrm>
          <a:prstGeom prst="line">
            <a:avLst/>
          </a:prstGeom>
          <a:ln w="19050">
            <a:solidFill>
              <a:srgbClr val="8AB8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0C38E23A-B553-3385-AA0F-5C60D997BE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0306" y="85750"/>
            <a:ext cx="821766" cy="89511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5FAB1674-62EF-54A2-0C85-8E3B45BF1858}"/>
              </a:ext>
            </a:extLst>
          </p:cNvPr>
          <p:cNvSpPr txBox="1"/>
          <p:nvPr/>
        </p:nvSpPr>
        <p:spPr>
          <a:xfrm>
            <a:off x="5001006" y="1189921"/>
            <a:ext cx="378459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ctr" rtl="1">
              <a:defRPr sz="24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</a:defRPr>
            </a:lvl1pPr>
          </a:lstStyle>
          <a:p>
            <a:r>
              <a:rPr lang="fa-IR" dirty="0"/>
              <a:t>شاخص </a:t>
            </a:r>
            <a:r>
              <a:rPr lang="en-US" dirty="0"/>
              <a:t>LPI</a:t>
            </a:r>
            <a:endParaRPr lang="fa-IR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2FCA137-A4FF-9CFB-C5F2-AD003F2911C3}"/>
              </a:ext>
            </a:extLst>
          </p:cNvPr>
          <p:cNvSpPr txBox="1"/>
          <p:nvPr/>
        </p:nvSpPr>
        <p:spPr>
          <a:xfrm>
            <a:off x="502503" y="1185204"/>
            <a:ext cx="346456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ctr" rtl="1">
              <a:defRPr sz="24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</a:defRPr>
            </a:lvl1pPr>
          </a:lstStyle>
          <a:p>
            <a:pPr algn="r"/>
            <a:r>
              <a:rPr lang="fa-IR" dirty="0"/>
              <a:t>شاخص </a:t>
            </a:r>
            <a:r>
              <a:rPr lang="en-US" dirty="0"/>
              <a:t>CPPI </a:t>
            </a:r>
            <a:r>
              <a:rPr lang="fa-IR" dirty="0"/>
              <a:t> (عملکرد بندر)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C81EEDD-30F4-2977-03C3-44A75299BD3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281442"/>
              </p:ext>
            </p:extLst>
          </p:nvPr>
        </p:nvGraphicFramePr>
        <p:xfrm>
          <a:off x="4993132" y="1748642"/>
          <a:ext cx="3784599" cy="1737360"/>
        </p:xfrm>
        <a:graphic>
          <a:graphicData uri="http://schemas.openxmlformats.org/drawingml/2006/table">
            <a:tbl>
              <a:tblPr rtl="1">
                <a:tableStyleId>{69C7853C-536D-4A76-A0AE-DD22124D55A5}</a:tableStyleId>
              </a:tblPr>
              <a:tblGrid>
                <a:gridCol w="1590039">
                  <a:extLst>
                    <a:ext uri="{9D8B030D-6E8A-4147-A177-3AD203B41FA5}">
                      <a16:colId xmlns:a16="http://schemas.microsoft.com/office/drawing/2014/main" val="655276406"/>
                    </a:ext>
                  </a:extLst>
                </a:gridCol>
                <a:gridCol w="1127760">
                  <a:extLst>
                    <a:ext uri="{9D8B030D-6E8A-4147-A177-3AD203B41FA5}">
                      <a16:colId xmlns:a16="http://schemas.microsoft.com/office/drawing/2014/main" val="1355352803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val="364882005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fa-IR" b="1" dirty="0">
                          <a:cs typeface="B Nazanin" panose="00000400000000000000" pitchFamily="2" charset="-78"/>
                        </a:rPr>
                        <a:t>زیرشاخص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1" dirty="0">
                          <a:cs typeface="B Nazanin" panose="00000400000000000000" pitchFamily="2" charset="-78"/>
                        </a:rPr>
                        <a:t>ایران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1" dirty="0">
                          <a:cs typeface="B Nazanin" panose="00000400000000000000" pitchFamily="2" charset="-78"/>
                        </a:rPr>
                        <a:t>میانگین </a:t>
                      </a:r>
                      <a:r>
                        <a:rPr lang="en-US" b="1" dirty="0">
                          <a:cs typeface="B Nazanin" panose="00000400000000000000" pitchFamily="2" charset="-78"/>
                        </a:rPr>
                        <a:t>OECD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384888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Nazanin" panose="00000400000000000000" pitchFamily="2" charset="-78"/>
                        </a:rPr>
                        <a:t>گمرک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>
                          <a:cs typeface="B Nazanin" panose="00000400000000000000" pitchFamily="2" charset="-78"/>
                        </a:rPr>
                        <a:t>2.3</a:t>
                      </a:r>
                      <a:endParaRPr lang="en-US" dirty="0"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>
                          <a:cs typeface="B Nazanin" panose="00000400000000000000" pitchFamily="2" charset="-78"/>
                        </a:rPr>
                        <a:t>3.7</a:t>
                      </a:r>
                      <a:endParaRPr lang="en-US" dirty="0"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30495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fa-IR">
                          <a:cs typeface="B Nazanin" panose="00000400000000000000" pitchFamily="2" charset="-78"/>
                        </a:rPr>
                        <a:t>زیرساخت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>
                          <a:cs typeface="B Nazanin" panose="00000400000000000000" pitchFamily="2" charset="-78"/>
                        </a:rPr>
                        <a:t>2.6</a:t>
                      </a:r>
                      <a:endParaRPr lang="en-US" dirty="0"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>
                          <a:cs typeface="B Nazanin" panose="00000400000000000000" pitchFamily="2" charset="-78"/>
                        </a:rPr>
                        <a:t>4.0</a:t>
                      </a:r>
                      <a:endParaRPr lang="en-US" dirty="0"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475192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fa-IR">
                          <a:cs typeface="B Nazanin" panose="00000400000000000000" pitchFamily="2" charset="-78"/>
                        </a:rPr>
                        <a:t>زمان‌بندی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>
                          <a:cs typeface="B Nazanin" panose="00000400000000000000" pitchFamily="2" charset="-78"/>
                        </a:rPr>
                        <a:t>2.4</a:t>
                      </a:r>
                      <a:endParaRPr lang="en-US" dirty="0"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>
                          <a:cs typeface="B Nazanin" panose="00000400000000000000" pitchFamily="2" charset="-78"/>
                        </a:rPr>
                        <a:t>3.8</a:t>
                      </a:r>
                      <a:endParaRPr lang="en-US" dirty="0"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3627505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5D0B1BB1-0B38-A805-1B7F-B1A986E88D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6796115"/>
              </p:ext>
            </p:extLst>
          </p:nvPr>
        </p:nvGraphicFramePr>
        <p:xfrm>
          <a:off x="502503" y="1748642"/>
          <a:ext cx="3601458" cy="1828800"/>
        </p:xfrm>
        <a:graphic>
          <a:graphicData uri="http://schemas.openxmlformats.org/drawingml/2006/table">
            <a:tbl>
              <a:tblPr rtl="1">
                <a:tableStyleId>{69C7853C-536D-4A76-A0AE-DD22124D55A5}</a:tableStyleId>
              </a:tblPr>
              <a:tblGrid>
                <a:gridCol w="1800729">
                  <a:extLst>
                    <a:ext uri="{9D8B030D-6E8A-4147-A177-3AD203B41FA5}">
                      <a16:colId xmlns:a16="http://schemas.microsoft.com/office/drawing/2014/main" val="3666128127"/>
                    </a:ext>
                  </a:extLst>
                </a:gridCol>
                <a:gridCol w="1800729">
                  <a:extLst>
                    <a:ext uri="{9D8B030D-6E8A-4147-A177-3AD203B41FA5}">
                      <a16:colId xmlns:a16="http://schemas.microsoft.com/office/drawing/2014/main" val="126089183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fa-IR" b="1">
                          <a:cs typeface="B Nazanin" panose="00000400000000000000" pitchFamily="2" charset="-78"/>
                        </a:rPr>
                        <a:t>بندر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1" dirty="0">
                          <a:cs typeface="B Nazanin" panose="00000400000000000000" pitchFamily="2" charset="-78"/>
                        </a:rPr>
                        <a:t>رتبه جهانی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4515998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cs typeface="B Nazanin" panose="00000400000000000000" pitchFamily="2" charset="-78"/>
                        </a:rPr>
                        <a:t>Singapore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cs typeface="B Nazanin" panose="00000400000000000000" pitchFamily="2" charset="-78"/>
                        </a:rPr>
                        <a:t>Top 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528377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cs typeface="B Nazanin" panose="00000400000000000000" pitchFamily="2" charset="-78"/>
                        </a:rPr>
                        <a:t>Rotterdam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cs typeface="B Nazanin" panose="00000400000000000000" pitchFamily="2" charset="-78"/>
                        </a:rPr>
                        <a:t>Top 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26881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cs typeface="B Nazanin" panose="00000400000000000000" pitchFamily="2" charset="-78"/>
                        </a:rPr>
                        <a:t>Jebel Ali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cs typeface="B Nazanin" panose="00000400000000000000" pitchFamily="2" charset="-78"/>
                        </a:rPr>
                        <a:t>Top 20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688704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cs typeface="B Nazanin" panose="00000400000000000000" pitchFamily="2" charset="-78"/>
                        </a:rPr>
                        <a:t>Shahid Rajaee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Nazanin" panose="00000400000000000000" pitchFamily="2" charset="-78"/>
                        </a:rPr>
                        <a:t>خارج از 200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7188067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8290F222-2973-F50E-482C-1F93255FFC2A}"/>
              </a:ext>
            </a:extLst>
          </p:cNvPr>
          <p:cNvSpPr txBox="1"/>
          <p:nvPr/>
        </p:nvSpPr>
        <p:spPr>
          <a:xfrm>
            <a:off x="5001006" y="3835804"/>
            <a:ext cx="378459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ctr" rtl="1">
              <a:defRPr sz="24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</a:defRPr>
            </a:lvl1pPr>
          </a:lstStyle>
          <a:p>
            <a:r>
              <a:rPr lang="fa-IR" dirty="0"/>
              <a:t>ظرفیت پنهان آزادشونده</a:t>
            </a:r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F0BFC32-C825-BB39-501E-820F4D149CEB}"/>
              </a:ext>
            </a:extLst>
          </p:cNvPr>
          <p:cNvSpPr txBox="1"/>
          <p:nvPr/>
        </p:nvSpPr>
        <p:spPr>
          <a:xfrm>
            <a:off x="502502" y="3835805"/>
            <a:ext cx="360145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ctr" rtl="1">
              <a:defRPr sz="24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</a:defRPr>
            </a:lvl1pPr>
          </a:lstStyle>
          <a:p>
            <a:r>
              <a:rPr lang="fa-IR" dirty="0"/>
              <a:t>هزینه-فایده هوشمندسازی</a:t>
            </a:r>
            <a:endParaRPr lang="en-US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0DCAD49-A515-130D-69D8-930298BFBB13}"/>
              </a:ext>
            </a:extLst>
          </p:cNvPr>
          <p:cNvSpPr txBox="1"/>
          <p:nvPr/>
        </p:nvSpPr>
        <p:spPr>
          <a:xfrm>
            <a:off x="3976714" y="4259678"/>
            <a:ext cx="4447285" cy="25506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b="1" dirty="0">
                <a:cs typeface="B Nazanin" panose="00000400000000000000" pitchFamily="2" charset="-78"/>
              </a:rPr>
              <a:t>بدون اسکله جدید:</a:t>
            </a:r>
            <a:endParaRPr lang="fa-IR" dirty="0">
              <a:cs typeface="B Nazanin" panose="00000400000000000000" pitchFamily="2" charset="-78"/>
            </a:endParaRPr>
          </a:p>
          <a:p>
            <a:pPr marL="285750" indent="-285750" algn="r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dirty="0">
                <a:cs typeface="B Nazanin" panose="00000400000000000000" pitchFamily="2" charset="-78"/>
              </a:rPr>
              <a:t>بهینه‌سازی چیدمان + هوش مصنوعی</a:t>
            </a:r>
            <a:endParaRPr lang="en-US" dirty="0">
              <a:cs typeface="B Nazanin" panose="00000400000000000000" pitchFamily="2" charset="-78"/>
            </a:endParaRPr>
          </a:p>
          <a:p>
            <a:pPr marL="285750" indent="-285750" algn="r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dirty="0">
                <a:cs typeface="B Nazanin" panose="00000400000000000000" pitchFamily="2" charset="-78"/>
              </a:rPr>
              <a:t>کاهش زمان انتظار تجهیزات</a:t>
            </a:r>
          </a:p>
          <a:p>
            <a:pPr algn="r" rtl="1">
              <a:lnSpc>
                <a:spcPct val="150000"/>
              </a:lnSpc>
            </a:pPr>
            <a:r>
              <a:rPr lang="fa-IR" b="1" dirty="0">
                <a:cs typeface="B Nazanin" panose="00000400000000000000" pitchFamily="2" charset="-78"/>
              </a:rPr>
              <a:t>اثر کمی:</a:t>
            </a:r>
            <a:endParaRPr lang="fa-IR" dirty="0">
              <a:cs typeface="B Nazanin" panose="00000400000000000000" pitchFamily="2" charset="-78"/>
            </a:endParaRPr>
          </a:p>
          <a:p>
            <a:pPr marL="285750" indent="-285750" algn="r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dirty="0">
                <a:cs typeface="B Nazanin" panose="00000400000000000000" pitchFamily="2" charset="-78"/>
              </a:rPr>
              <a:t>افزایش 20 درصد ظرفیت عملیاتی</a:t>
            </a:r>
          </a:p>
          <a:p>
            <a:pPr marL="285750" indent="-285750" algn="r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dirty="0">
                <a:cs typeface="B Nazanin" panose="00000400000000000000" pitchFamily="2" charset="-78"/>
              </a:rPr>
              <a:t>معادل ساخت یک اسکله جدید (صرفه‌جویی میلیاردی)</a:t>
            </a:r>
          </a:p>
        </p:txBody>
      </p:sp>
      <p:graphicFrame>
        <p:nvGraphicFramePr>
          <p:cNvPr id="22" name="Table 21">
            <a:extLst>
              <a:ext uri="{FF2B5EF4-FFF2-40B4-BE49-F238E27FC236}">
                <a16:creationId xmlns:a16="http://schemas.microsoft.com/office/drawing/2014/main" id="{8693F860-7066-C980-6B5D-3F1C1C1B01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2622254"/>
              </p:ext>
            </p:extLst>
          </p:nvPr>
        </p:nvGraphicFramePr>
        <p:xfrm>
          <a:off x="502503" y="4431066"/>
          <a:ext cx="3896360" cy="1097280"/>
        </p:xfrm>
        <a:graphic>
          <a:graphicData uri="http://schemas.openxmlformats.org/drawingml/2006/table">
            <a:tbl>
              <a:tblPr rtl="1">
                <a:tableStyleId>{35758FB7-9AC5-4552-8A53-C91805E547FA}</a:tableStyleId>
              </a:tblPr>
              <a:tblGrid>
                <a:gridCol w="1948180">
                  <a:extLst>
                    <a:ext uri="{9D8B030D-6E8A-4147-A177-3AD203B41FA5}">
                      <a16:colId xmlns:a16="http://schemas.microsoft.com/office/drawing/2014/main" val="2195747495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50536272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fa-IR" b="1" dirty="0">
                          <a:cs typeface="B Nazanin" panose="00000400000000000000" pitchFamily="2" charset="-78"/>
                        </a:rPr>
                        <a:t>نوع سرمایه‌گذاری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1" dirty="0">
                          <a:cs typeface="B Nazanin" panose="00000400000000000000" pitchFamily="2" charset="-78"/>
                        </a:rPr>
                        <a:t>هزینه تقریبی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445375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Nazanin" panose="00000400000000000000" pitchFamily="2" charset="-78"/>
                        </a:rPr>
                        <a:t>اسکله و لایروبی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Nazanin" panose="00000400000000000000" pitchFamily="2" charset="-78"/>
                        </a:rPr>
                        <a:t>500-800 میلیون دلار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32429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fa-IR">
                          <a:cs typeface="B Nazanin" panose="00000400000000000000" pitchFamily="2" charset="-78"/>
                        </a:rPr>
                        <a:t>زیرساخت داده و </a:t>
                      </a:r>
                      <a:r>
                        <a:rPr lang="en-US">
                          <a:cs typeface="B Nazanin" panose="00000400000000000000" pitchFamily="2" charset="-78"/>
                        </a:rPr>
                        <a:t>IT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Nazanin" panose="00000400000000000000" pitchFamily="2" charset="-78"/>
                        </a:rPr>
                        <a:t>50-80 میلیون دلار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9701617"/>
                  </a:ext>
                </a:extLst>
              </a:tr>
            </a:tbl>
          </a:graphicData>
        </a:graphic>
      </p:graphicFrame>
      <p:sp>
        <p:nvSpPr>
          <p:cNvPr id="24" name="TextBox 23">
            <a:extLst>
              <a:ext uri="{FF2B5EF4-FFF2-40B4-BE49-F238E27FC236}">
                <a16:creationId xmlns:a16="http://schemas.microsoft.com/office/drawing/2014/main" id="{D34051C7-AF5A-19F2-718A-41FEF1DEA822}"/>
              </a:ext>
            </a:extLst>
          </p:cNvPr>
          <p:cNvSpPr txBox="1"/>
          <p:nvPr/>
        </p:nvSpPr>
        <p:spPr>
          <a:xfrm>
            <a:off x="502503" y="5495087"/>
            <a:ext cx="2911258" cy="130420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r" rtl="1">
              <a:lnSpc>
                <a:spcPct val="150000"/>
              </a:lnSpc>
              <a:defRPr b="1">
                <a:cs typeface="B Nazanin" panose="00000400000000000000" pitchFamily="2" charset="-78"/>
              </a:defRPr>
            </a:lvl1pPr>
          </a:lstStyle>
          <a:p>
            <a:r>
              <a:rPr lang="fa-IR" dirty="0"/>
              <a:t>نسبت فایده به هزینه (</a:t>
            </a:r>
            <a:r>
              <a:rPr lang="en-US" dirty="0"/>
              <a:t>B/C</a:t>
            </a:r>
            <a:r>
              <a:rPr lang="fa-IR" dirty="0"/>
              <a:t>):</a:t>
            </a:r>
            <a:endParaRPr lang="en-US" dirty="0"/>
          </a:p>
          <a:p>
            <a:r>
              <a:rPr lang="fa-IR" dirty="0"/>
              <a:t>فیزیکی: </a:t>
            </a:r>
            <a:r>
              <a:rPr lang="fa-IR"/>
              <a:t>حدود 1.2</a:t>
            </a:r>
            <a:endParaRPr lang="fa-IR" dirty="0"/>
          </a:p>
          <a:p>
            <a:r>
              <a:rPr lang="fa-IR" dirty="0"/>
              <a:t>دیجیتال: بیش از 4</a:t>
            </a:r>
          </a:p>
        </p:txBody>
      </p:sp>
    </p:spTree>
    <p:extLst>
      <p:ext uri="{BB962C8B-B14F-4D97-AF65-F5344CB8AC3E}">
        <p14:creationId xmlns:p14="http://schemas.microsoft.com/office/powerpoint/2010/main" val="3474639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lide Number Placeholder 5">
            <a:extLst>
              <a:ext uri="{FF2B5EF4-FFF2-40B4-BE49-F238E27FC236}">
                <a16:creationId xmlns:a16="http://schemas.microsoft.com/office/drawing/2014/main" id="{503B2B1C-4187-F742-B415-DF061F65FD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AA4AF-953D-244E-A785-3E30E94DDEA1}" type="slidenum">
              <a:rPr lang="en-IR" smtClean="0">
                <a:cs typeface="B Mitra" panose="00000400000000000000" pitchFamily="2" charset="-78"/>
              </a:rPr>
              <a:t>8</a:t>
            </a:fld>
            <a:endParaRPr lang="en-IR" dirty="0">
              <a:cs typeface="B Mitra" panose="00000400000000000000" pitchFamily="2" charset="-78"/>
            </a:endParaRP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BEC84A8C-590E-DC47-BD23-9BF38BE92C63}"/>
              </a:ext>
            </a:extLst>
          </p:cNvPr>
          <p:cNvSpPr/>
          <p:nvPr/>
        </p:nvSpPr>
        <p:spPr>
          <a:xfrm>
            <a:off x="2805000" y="295197"/>
            <a:ext cx="2324126" cy="540000"/>
          </a:xfrm>
          <a:prstGeom prst="roundRect">
            <a:avLst>
              <a:gd name="adj" fmla="val 50000"/>
            </a:avLst>
          </a:prstGeom>
          <a:solidFill>
            <a:srgbClr val="204498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chemeClr val="bg1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تحلیل ابعاد مسئله</a:t>
            </a:r>
            <a:endParaRPr lang="en-IR" dirty="0">
              <a:solidFill>
                <a:schemeClr val="bg1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4D54E1AE-035D-0F41-8452-145CAFED9875}"/>
              </a:ext>
            </a:extLst>
          </p:cNvPr>
          <p:cNvSpPr/>
          <p:nvPr/>
        </p:nvSpPr>
        <p:spPr>
          <a:xfrm>
            <a:off x="212780" y="293314"/>
            <a:ext cx="2324126" cy="5400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راهکارهای سیاستی</a:t>
            </a:r>
            <a:endParaRPr lang="en-IR" dirty="0">
              <a:solidFill>
                <a:sysClr val="windowText" lastClr="000000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3742EF48-FC86-1048-907D-E56DFA5D238F}"/>
              </a:ext>
            </a:extLst>
          </p:cNvPr>
          <p:cNvSpPr/>
          <p:nvPr/>
        </p:nvSpPr>
        <p:spPr>
          <a:xfrm>
            <a:off x="5359120" y="293314"/>
            <a:ext cx="2324126" cy="540000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مقدمه و بیان مسئله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9EF9E87-FCDB-0388-E752-1F273A0EB6F5}"/>
              </a:ext>
            </a:extLst>
          </p:cNvPr>
          <p:cNvCxnSpPr>
            <a:cxnSpLocks/>
          </p:cNvCxnSpPr>
          <p:nvPr/>
        </p:nvCxnSpPr>
        <p:spPr>
          <a:xfrm>
            <a:off x="212780" y="1066405"/>
            <a:ext cx="8662279" cy="0"/>
          </a:xfrm>
          <a:prstGeom prst="line">
            <a:avLst/>
          </a:prstGeom>
          <a:ln w="19050">
            <a:solidFill>
              <a:srgbClr val="8AB8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0C38E23A-B553-3385-AA0F-5C60D997BE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0306" y="85750"/>
            <a:ext cx="821766" cy="89511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5FAB1674-62EF-54A2-0C85-8E3B45BF1858}"/>
              </a:ext>
            </a:extLst>
          </p:cNvPr>
          <p:cNvSpPr txBox="1"/>
          <p:nvPr/>
        </p:nvSpPr>
        <p:spPr>
          <a:xfrm>
            <a:off x="5001007" y="1189921"/>
            <a:ext cx="30493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ctr" rtl="1">
              <a:defRPr sz="24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</a:defRPr>
            </a:lvl1pPr>
          </a:lstStyle>
          <a:p>
            <a:pPr algn="r"/>
            <a:r>
              <a:rPr lang="fa-IR" dirty="0"/>
              <a:t>تجربه سنگاپور </a:t>
            </a:r>
            <a:r>
              <a:rPr lang="en-US" dirty="0"/>
              <a:t>PSA</a:t>
            </a:r>
            <a:endParaRPr lang="fa-IR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C31CB7C-6D79-0BCC-E038-D1AC4877E6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4785064"/>
              </p:ext>
            </p:extLst>
          </p:nvPr>
        </p:nvGraphicFramePr>
        <p:xfrm>
          <a:off x="1533082" y="1748508"/>
          <a:ext cx="6517224" cy="1463040"/>
        </p:xfrm>
        <a:graphic>
          <a:graphicData uri="http://schemas.openxmlformats.org/drawingml/2006/table">
            <a:tbl>
              <a:tblPr rtl="1">
                <a:tableStyleId>{08FB837D-C827-4EFA-A057-4D05807E0F7C}</a:tableStyleId>
              </a:tblPr>
              <a:tblGrid>
                <a:gridCol w="2172408">
                  <a:extLst>
                    <a:ext uri="{9D8B030D-6E8A-4147-A177-3AD203B41FA5}">
                      <a16:colId xmlns:a16="http://schemas.microsoft.com/office/drawing/2014/main" val="1862260826"/>
                    </a:ext>
                  </a:extLst>
                </a:gridCol>
                <a:gridCol w="2172408">
                  <a:extLst>
                    <a:ext uri="{9D8B030D-6E8A-4147-A177-3AD203B41FA5}">
                      <a16:colId xmlns:a16="http://schemas.microsoft.com/office/drawing/2014/main" val="930615460"/>
                    </a:ext>
                  </a:extLst>
                </a:gridCol>
                <a:gridCol w="2172408">
                  <a:extLst>
                    <a:ext uri="{9D8B030D-6E8A-4147-A177-3AD203B41FA5}">
                      <a16:colId xmlns:a16="http://schemas.microsoft.com/office/drawing/2014/main" val="192790490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fa-IR" b="1" dirty="0">
                          <a:cs typeface="B Nazanin" panose="00000400000000000000" pitchFamily="2" charset="-78"/>
                        </a:rPr>
                        <a:t>شاخص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1">
                          <a:cs typeface="B Nazanin" panose="00000400000000000000" pitchFamily="2" charset="-78"/>
                        </a:rPr>
                        <a:t>قبل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1" dirty="0">
                          <a:cs typeface="B Nazanin" panose="00000400000000000000" pitchFamily="2" charset="-78"/>
                        </a:rPr>
                        <a:t>بعد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329489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Nazanin" panose="00000400000000000000" pitchFamily="2" charset="-78"/>
                        </a:rPr>
                        <a:t>ظرفیت (</a:t>
                      </a:r>
                      <a:r>
                        <a:rPr lang="en-US" dirty="0">
                          <a:cs typeface="B Nazanin" panose="00000400000000000000" pitchFamily="2" charset="-78"/>
                        </a:rPr>
                        <a:t>TEU</a:t>
                      </a:r>
                      <a:r>
                        <a:rPr lang="fa-IR" dirty="0">
                          <a:cs typeface="B Nazanin" panose="00000400000000000000" pitchFamily="2" charset="-78"/>
                        </a:rPr>
                        <a:t>)</a:t>
                      </a:r>
                      <a:endParaRPr lang="en-US" dirty="0">
                        <a:cs typeface="B Nazanin" panose="00000400000000000000" pitchFamily="2" charset="-78"/>
                      </a:endParaRP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cs typeface="B Nazanin" panose="00000400000000000000" pitchFamily="2" charset="-78"/>
                        </a:rPr>
                        <a:t>37M</a:t>
                      </a: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cs typeface="B Nazanin" panose="00000400000000000000" pitchFamily="2" charset="-78"/>
                        </a:rPr>
                        <a:t>48M</a:t>
                      </a: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781177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Nazanin" panose="00000400000000000000" pitchFamily="2" charset="-78"/>
                        </a:rPr>
                        <a:t>هزینه عملیاتی</a:t>
                      </a: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cs typeface="B Nazanin" panose="00000400000000000000" pitchFamily="2" charset="-78"/>
                        </a:rPr>
                        <a:t>100</a:t>
                      </a: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cs typeface="B Nazanin" panose="00000400000000000000" pitchFamily="2" charset="-78"/>
                        </a:rPr>
                        <a:t>75</a:t>
                      </a: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72837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fa-IR">
                          <a:cs typeface="B Nazanin" panose="00000400000000000000" pitchFamily="2" charset="-78"/>
                        </a:rPr>
                        <a:t>خطای انسانی</a:t>
                      </a: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Nazanin" panose="00000400000000000000" pitchFamily="2" charset="-78"/>
                        </a:rPr>
                        <a:t>بالا</a:t>
                      </a: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Nazanin" panose="00000400000000000000" pitchFamily="2" charset="-78"/>
                        </a:rPr>
                        <a:t>نزدیک صفر</a:t>
                      </a: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05706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24B9956B-3C25-9A34-39F9-2A3396E90D9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1588855"/>
              </p:ext>
            </p:extLst>
          </p:nvPr>
        </p:nvGraphicFramePr>
        <p:xfrm>
          <a:off x="1533082" y="4432300"/>
          <a:ext cx="6517224" cy="1463040"/>
        </p:xfrm>
        <a:graphic>
          <a:graphicData uri="http://schemas.openxmlformats.org/drawingml/2006/table">
            <a:tbl>
              <a:tblPr rtl="1">
                <a:tableStyleId>{35758FB7-9AC5-4552-8A53-C91805E547FA}</a:tableStyleId>
              </a:tblPr>
              <a:tblGrid>
                <a:gridCol w="3258612">
                  <a:extLst>
                    <a:ext uri="{9D8B030D-6E8A-4147-A177-3AD203B41FA5}">
                      <a16:colId xmlns:a16="http://schemas.microsoft.com/office/drawing/2014/main" val="4191275873"/>
                    </a:ext>
                  </a:extLst>
                </a:gridCol>
                <a:gridCol w="3258612">
                  <a:extLst>
                    <a:ext uri="{9D8B030D-6E8A-4147-A177-3AD203B41FA5}">
                      <a16:colId xmlns:a16="http://schemas.microsoft.com/office/drawing/2014/main" val="406849491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fa-IR" b="1" dirty="0">
                          <a:cs typeface="B Nazanin" panose="00000400000000000000" pitchFamily="2" charset="-78"/>
                        </a:rPr>
                        <a:t>شاخص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1" dirty="0">
                          <a:cs typeface="B Nazanin" panose="00000400000000000000" pitchFamily="2" charset="-78"/>
                        </a:rPr>
                        <a:t>مقدار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6919266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Nazanin" panose="00000400000000000000" pitchFamily="2" charset="-78"/>
                        </a:rPr>
                        <a:t>زمان ترخیص</a:t>
                      </a: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Nazanin" panose="00000400000000000000" pitchFamily="2" charset="-78"/>
                        </a:rPr>
                        <a:t> کمتر از 24 ساعت</a:t>
                      </a: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603302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fa-IR">
                          <a:cs typeface="B Nazanin" panose="00000400000000000000" pitchFamily="2" charset="-78"/>
                        </a:rPr>
                        <a:t>کاهش خطای اسنادی</a:t>
                      </a: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Nazanin" panose="00000400000000000000" pitchFamily="2" charset="-78"/>
                        </a:rPr>
                        <a:t>40 درصد</a:t>
                      </a: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34348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fa-IR">
                          <a:cs typeface="B Nazanin" panose="00000400000000000000" pitchFamily="2" charset="-78"/>
                        </a:rPr>
                        <a:t>رشد جذب بار</a:t>
                      </a: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Nazanin" panose="00000400000000000000" pitchFamily="2" charset="-78"/>
                        </a:rPr>
                        <a:t>بیش از 15 درصد</a:t>
                      </a: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244991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5117161B-7506-F9C9-222B-4CC44BFBA716}"/>
              </a:ext>
            </a:extLst>
          </p:cNvPr>
          <p:cNvSpPr txBox="1"/>
          <p:nvPr/>
        </p:nvSpPr>
        <p:spPr>
          <a:xfrm>
            <a:off x="5001007" y="3893650"/>
            <a:ext cx="30493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ctr" rtl="1">
              <a:defRPr sz="24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</a:defRPr>
            </a:lvl1pPr>
          </a:lstStyle>
          <a:p>
            <a:pPr algn="r"/>
            <a:r>
              <a:rPr lang="fa-IR" dirty="0"/>
              <a:t>تجربه جبل علی</a:t>
            </a:r>
          </a:p>
        </p:txBody>
      </p:sp>
    </p:spTree>
    <p:extLst>
      <p:ext uri="{BB962C8B-B14F-4D97-AF65-F5344CB8AC3E}">
        <p14:creationId xmlns:p14="http://schemas.microsoft.com/office/powerpoint/2010/main" val="890741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ood Type">
  <a:themeElements>
    <a:clrScheme name="Green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Wood Type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8138</TotalTime>
  <Words>1466</Words>
  <Application>Microsoft Office PowerPoint</Application>
  <PresentationFormat>On-screen Show (4:3)</PresentationFormat>
  <Paragraphs>375</Paragraphs>
  <Slides>18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31" baseType="lpstr">
      <vt:lpstr>B Titr</vt:lpstr>
      <vt:lpstr>Arial</vt:lpstr>
      <vt:lpstr>B Nazanin</vt:lpstr>
      <vt:lpstr>IRANYekanFN</vt:lpstr>
      <vt:lpstr>Wingdings</vt:lpstr>
      <vt:lpstr>Rockwell Condensed</vt:lpstr>
      <vt:lpstr>IRANYekan Light</vt:lpstr>
      <vt:lpstr>B Mitra</vt:lpstr>
      <vt:lpstr>IRANYekan</vt:lpstr>
      <vt:lpstr>Calibri</vt:lpstr>
      <vt:lpstr>Rockwell</vt:lpstr>
      <vt:lpstr>IRANYekan ExtraBold</vt:lpstr>
      <vt:lpstr>Wood Type</vt:lpstr>
      <vt:lpstr>ارتقای قدرت ترانزیتی ایران در نظم نوین جهانی  بازآفرینی حکمرانی بنادر با رویکرد  هوشمندسازی و تاب‌آوری اقتصادی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بــا تشکر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10th_Policy-Plan-Format</dc:title>
  <dc:creator>Microsoft Office User</dc:creator>
  <cp:lastModifiedBy>Farasahel-5</cp:lastModifiedBy>
  <cp:revision>204</cp:revision>
  <dcterms:created xsi:type="dcterms:W3CDTF">2022-01-09T10:04:46Z</dcterms:created>
  <dcterms:modified xsi:type="dcterms:W3CDTF">2025-12-24T20:45:23Z</dcterms:modified>
</cp:coreProperties>
</file>