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autoCompressPictures="0">
  <p:sldMasterIdLst>
    <p:sldMasterId id="2147483877" r:id="rId1"/>
  </p:sldMasterIdLst>
  <p:notesMasterIdLst>
    <p:notesMasterId r:id="rId13"/>
  </p:notesMasterIdLst>
  <p:sldIdLst>
    <p:sldId id="340" r:id="rId2"/>
    <p:sldId id="280" r:id="rId3"/>
    <p:sldId id="281" r:id="rId4"/>
    <p:sldId id="348" r:id="rId5"/>
    <p:sldId id="349" r:id="rId6"/>
    <p:sldId id="343" r:id="rId7"/>
    <p:sldId id="313" r:id="rId8"/>
    <p:sldId id="346" r:id="rId9"/>
    <p:sldId id="350" r:id="rId10"/>
    <p:sldId id="351" r:id="rId11"/>
    <p:sldId id="341" r:id="rId12"/>
  </p:sldIdLst>
  <p:sldSz cx="9144000" cy="6858000" type="screen4x3"/>
  <p:notesSz cx="6858000" cy="9144000"/>
  <p:embeddedFontLst>
    <p:embeddedFont>
      <p:font typeface="B Mitra" panose="00000400000000000000" pitchFamily="2" charset="-78"/>
      <p:regular r:id="rId14"/>
      <p:bold r:id="rId15"/>
    </p:embeddedFont>
    <p:embeddedFont>
      <p:font typeface="IRANYekan" panose="020B0604020202020204" charset="-78"/>
      <p:regular r:id="rId16"/>
      <p:bold r:id="rId17"/>
    </p:embeddedFont>
    <p:embeddedFont>
      <p:font typeface="IRANYekan ExtraBold" panose="020B0604020202020204" charset="-78"/>
      <p:bold r:id="rId18"/>
    </p:embeddedFont>
    <p:embeddedFont>
      <p:font typeface="IRANYekan Light" panose="020B0604020202020204" charset="-78"/>
      <p:regular r:id="rId19"/>
    </p:embeddedFont>
    <p:embeddedFont>
      <p:font typeface="IRANYekanFN" panose="020B0604020202020204" charset="-78"/>
      <p:regular r:id="rId20"/>
      <p:bold r:id="rId21"/>
    </p:embeddedFont>
    <p:embeddedFont>
      <p:font typeface="Rockwell" panose="02060603020205020403" pitchFamily="18" charset="0"/>
      <p:regular r:id="rId22"/>
      <p:bold r:id="rId23"/>
      <p:italic r:id="rId24"/>
      <p:boldItalic r:id="rId25"/>
    </p:embeddedFont>
    <p:embeddedFont>
      <p:font typeface="Rockwell Condensed" panose="02060603050405020104" pitchFamily="18" charset="0"/>
      <p:regular r:id="rId26"/>
      <p:bold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497"/>
    <a:srgbClr val="204497"/>
    <a:srgbClr val="204498"/>
    <a:srgbClr val="FFFFFF"/>
    <a:srgbClr val="8AB833"/>
    <a:srgbClr val="00B150"/>
    <a:srgbClr val="FF3555"/>
    <a:srgbClr val="FF9300"/>
    <a:srgbClr val="7A81FF"/>
    <a:srgbClr val="FFC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85502" autoAdjust="0"/>
  </p:normalViewPr>
  <p:slideViewPr>
    <p:cSldViewPr snapToGrid="0" snapToObjects="1">
      <p:cViewPr varScale="1">
        <p:scale>
          <a:sx n="65" d="100"/>
          <a:sy n="65" d="100"/>
        </p:scale>
        <p:origin x="14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0AABE-478C-6648-9966-E650BC060A93}" type="datetimeFigureOut">
              <a:rPr lang="en-IR" smtClean="0"/>
              <a:t>01/05/2026</a:t>
            </a:fld>
            <a:endParaRPr lang="en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32D83-2F5D-D94B-A40A-DAF1714E6A6E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93930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10845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r>
              <a:rPr lang="fa-IR" dirty="0"/>
              <a:t>قیر به‌عنوان یکی از مهم‌ترین فرآورده‌های نفتی صادراتی ایران، به دلیل تقاضای پایدار جهانی، مزیت نسبی تولید، و کاربرد گسترده در پروژه‌های زیربنایی، می‌تواند گزینه‌ای مناسب برای بررسی امکان عرضه در بورس‌های بین‌المللی از جمله بورس نفت و گاز شانگهای باشد. بررسی این امکان، می‌تواند افق‌های جدیدی در دیپلماسی انرژی، توسعه صادرات غیرخام و کاهش اثرپذیری از محدودیت‌های سنتی تجاری برای ایران بگشاید.</a:t>
            </a:r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15008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2F819-E5A2-D8D3-9A18-D3301C467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6BCCB5-3C65-876D-56B2-8DBF1E71F2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AFABFB-A9A5-FCFF-830C-158B755007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8FFCBF-3DE3-C082-901C-A4EC2852CF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3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29775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E9E08-57F6-B616-8904-97DF0373D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2E34C8-2938-8A86-B4D6-9540CEF464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5625D2-6E71-0D22-363C-D7A8CE175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r>
              <a:rPr lang="fa-IR" dirty="0"/>
              <a:t>قیر به‌عنوان یکی از مهم‌ترین فرآورده‌های نفتی صادراتی ایران، به دلیل تقاضای پایدار جهانی، مزیت نسبی تولید، و کاربرد گسترده در پروژه‌های زیربنایی، می‌تواند گزینه‌ای مناسب برای بررسی امکان عرضه در بورس‌های بین‌المللی از جمله بورس نفت و گاز شانگهای باشد. بررسی این امکان، می‌تواند افق‌های جدیدی در دیپلماسی انرژی، توسعه صادرات غیرخام و کاهش اثرپذیری از محدودیت‌های سنتی تجاری برای ایران بگشاید.</a:t>
            </a:r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4D4D2-5F04-3ADB-AAC9-40E5B2B5E7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4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254902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E5C23-F2ED-CF68-88F0-37495067D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442498-36F4-5668-5CD2-2466ECEFF4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DF5629-F2E3-6C0C-7414-8D4F993AD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717C5B-9F98-4F25-D422-D26C5B20B6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5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62957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6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9CF2B4-5DE5-5471-DBC7-EFB5E511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BBFDDD-5317-D4E2-695A-CF3BFA32AD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9C0F67-22E2-FD84-1A44-29E255E51B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AF8011-079F-6B5D-A68B-C98B26A3AD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7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29073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83AC8-C9E4-6A47-1803-DBBB520BA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06E407-FC06-7D67-D490-880D6F8191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6E8E34-26AC-3786-CC4B-C8C86AE500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F72C4-FE5C-9990-470D-4CB727EF35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8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32998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4212E2-A2B5-5C66-1D44-507346F85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EC86FD-5407-A6BD-8281-38AE36EAB3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4E0B6D-2FB1-9448-A65A-24D83DBE4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39AD74-FE95-5055-1435-59BD92CF3F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9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958186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9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5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954E-5247-EC43-BF5E-C219BF3BEA04}" type="datetime1">
              <a:rPr lang="en-US" smtClean="0"/>
              <a:t>1/5/2026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7"/>
            <a:ext cx="4745736" cy="365125"/>
          </a:xfrm>
        </p:spPr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1" y="4227195"/>
            <a:ext cx="895401" cy="640080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06703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2574025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1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323608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7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83346" y="6272789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58910103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96674187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7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C67283-2AA5-CA42-A96E-66C67AF4F74A}" type="datetime1">
              <a:rPr lang="en-US" smtClean="0"/>
              <a:t>1/5/2026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6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1" y="2508607"/>
            <a:ext cx="891224" cy="7203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67674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488074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08560147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7B5F63F-98CA-1D41-8742-FD038FF002F0}" type="datetime1">
              <a:rPr lang="en-US" smtClean="0"/>
              <a:t>1/5/2026</a:t>
            </a:fld>
            <a:endParaRPr lang="en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6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37508-C37C-E149-9DBA-7B59FFC94BE4}" type="datetime1">
              <a:rPr lang="en-US" smtClean="0"/>
              <a:t>1/5/2026</a:t>
            </a:fld>
            <a:endParaRPr lang="en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919150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1503259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427E-F6E1-3E4B-826C-D8AB3E8AED67}" type="datetime1">
              <a:rPr lang="en-US" smtClean="0"/>
              <a:t>1/5/2026</a:t>
            </a:fld>
            <a:endParaRPr lang="en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2817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7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7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FCAA4AF-953D-244E-A785-3E30E94DDEA1}" type="slidenum">
              <a:rPr lang="en-IR" smtClean="0"/>
              <a:pPr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63575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60" r:id="rId12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43D25-2DC0-B145-8CDC-1305C74C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785674"/>
            <a:ext cx="8297333" cy="2001839"/>
          </a:xfrm>
        </p:spPr>
        <p:txBody>
          <a:bodyPr anchor="ctr">
            <a:normAutofit/>
          </a:bodyPr>
          <a:lstStyle/>
          <a:p>
            <a:pPr algn="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بررسی امکان عرضه فرآورده‌های نفتی ایران</a:t>
            </a:r>
            <a:br>
              <a:rPr lang="fa-IR" sz="2400" b="1" dirty="0">
                <a:cs typeface="B Mitra" panose="00000400000000000000" pitchFamily="2" charset="-78"/>
              </a:rPr>
            </a:br>
            <a:r>
              <a:rPr lang="fa-IR" sz="2400" b="1" dirty="0">
                <a:cs typeface="B Mitra" panose="00000400000000000000" pitchFamily="2" charset="-78"/>
              </a:rPr>
              <a:t> در بورس نفت و گاز شانگهای</a:t>
            </a:r>
            <a:br>
              <a:rPr lang="fa-IR" sz="2400" b="1" dirty="0">
                <a:cs typeface="B Mitra" panose="00000400000000000000" pitchFamily="2" charset="-78"/>
              </a:rPr>
            </a:br>
            <a:r>
              <a:rPr lang="fa-IR" sz="2400" b="1" dirty="0">
                <a:cs typeface="B Mitra" panose="00000400000000000000" pitchFamily="2" charset="-78"/>
              </a:rPr>
              <a:t>(مورد مطالعه قیر ایران)</a:t>
            </a:r>
            <a:endParaRPr lang="fa-IR" sz="2400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F6B021-3F5D-0643-BA4C-71F40E9F5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765940"/>
            <a:ext cx="6858000" cy="1631798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مسعود رسولی امیرآبادی</a:t>
            </a:r>
          </a:p>
          <a:p>
            <a:pPr algn="ctr">
              <a:spcBef>
                <a:spcPts val="1000"/>
              </a:spcBef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دانشجوی دکتری مدیریت قراردادهای بین المللی نفت و گاز</a:t>
            </a:r>
          </a:p>
          <a:p>
            <a:pPr algn="ctr">
              <a:spcBef>
                <a:spcPts val="1000"/>
              </a:spcBef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پژوهشگاه دانشگاه امام صادق(ع)</a:t>
            </a:r>
            <a:endParaRPr lang="en-IR" sz="2500" dirty="0">
              <a:solidFill>
                <a:srgbClr val="1F4497"/>
              </a:solidFill>
              <a:latin typeface="IRANYekan Light" panose="020B0506030804020204" pitchFamily="34" charset="-78"/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9E5219-1E3A-DC35-DD33-B64A63134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856" y="554530"/>
            <a:ext cx="3782291" cy="5056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0C306D-453F-426E-947B-C1EB46B24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31" y="1732220"/>
            <a:ext cx="1996158" cy="219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16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C15A9-21CD-1871-DCFF-A7C4C9EBE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6A597962-0108-35A7-A860-C8C3078D7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9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65D8B8-FA31-D73D-5D99-052C6E72D997}"/>
              </a:ext>
            </a:extLst>
          </p:cNvPr>
          <p:cNvSpPr txBox="1"/>
          <p:nvPr/>
        </p:nvSpPr>
        <p:spPr>
          <a:xfrm>
            <a:off x="471948" y="1256170"/>
            <a:ext cx="8400124" cy="338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مرحله بندی جهت حضور ایران در بورس انرژی شانگهای</a:t>
            </a:r>
          </a:p>
          <a:p>
            <a:pPr algn="just" rtl="1">
              <a:lnSpc>
                <a:spcPct val="150000"/>
              </a:lnSpc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مرحله کوتاه مدت: عرضه محدود و آزمایشی یک یا دو محموله جهت هماهنگی نهادهای دو کشور</a:t>
            </a:r>
          </a:p>
          <a:p>
            <a:pPr algn="just" rtl="1">
              <a:lnSpc>
                <a:spcPct val="150000"/>
              </a:lnSpc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مرحله میان مدت: افزایش حجم و تنوع محصولات پس از ارزیابی نتجه مرحله اول</a:t>
            </a:r>
          </a:p>
          <a:p>
            <a:pPr algn="just" rtl="1">
              <a:lnSpc>
                <a:spcPct val="150000"/>
              </a:lnSpc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مرحله بلندمدت: تثبیت حضور ایران به عنوان یک کشور عرضه کننده فرآورده های نفتی </a:t>
            </a:r>
          </a:p>
          <a:p>
            <a:pPr algn="just" rtl="1">
              <a:lnSpc>
                <a:spcPct val="150000"/>
              </a:lnSpc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33B0172-DA3F-AF53-3462-7A0A212F385D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0629A37-4ED1-FF42-A872-8828846EB528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DAE61B1-5F25-D655-6F67-7906FD37C18C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1872D52-704D-8541-47AA-05B0D53BB4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D94E74C-B30A-AB5D-E737-5BDCC5AE0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6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3A393-5357-D84D-856B-477DA6B7F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66221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بــا تشکر</a:t>
            </a:r>
            <a:endParaRPr lang="en-IR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43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267063" y="3393877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267063" y="4844653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2267063" y="1943101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EF2EA7-C626-A34D-9447-CB7CC006892D}"/>
              </a:ext>
            </a:extLst>
          </p:cNvPr>
          <p:cNvSpPr txBox="1"/>
          <p:nvPr/>
        </p:nvSpPr>
        <p:spPr>
          <a:xfrm>
            <a:off x="2514600" y="740639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204497"/>
                </a:solidFill>
                <a:latin typeface="IRANYekan ExtraBold" panose="020B0506030804020204" pitchFamily="34" charset="-78"/>
                <a:cs typeface="B Mitra" panose="00000400000000000000" pitchFamily="2" charset="-78"/>
              </a:rPr>
              <a:t>فهرست مطالب</a:t>
            </a:r>
            <a:endParaRPr lang="en-IR" sz="4000" b="1" dirty="0">
              <a:solidFill>
                <a:srgbClr val="204497"/>
              </a:solidFill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10AA0-632C-0D47-9332-BC982D94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</a:t>
            </a:fld>
            <a:endParaRPr lang="en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2023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47DC72-36D8-DC40-B9BB-21E1884CFD6A}"/>
              </a:ext>
            </a:extLst>
          </p:cNvPr>
          <p:cNvSpPr txBox="1"/>
          <p:nvPr/>
        </p:nvSpPr>
        <p:spPr>
          <a:xfrm>
            <a:off x="209793" y="1297614"/>
            <a:ext cx="8662279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cs typeface="B Mitra" panose="00000400000000000000" pitchFamily="2" charset="-78"/>
              </a:rPr>
              <a:t>مقدمه</a:t>
            </a:r>
          </a:p>
          <a:p>
            <a:pPr algn="just" rtl="1"/>
            <a:endParaRPr lang="fa-IR" b="1" dirty="0"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1400" b="1" dirty="0">
                <a:cs typeface="B Mitra" panose="00000400000000000000" pitchFamily="2" charset="-78"/>
              </a:rPr>
              <a:t>تحولات ژئوپلیتیکی سال‌های اخیر و تشدید تحریم‌ها و محدودیت‌های بین‌المللی بر صادرات انرژی ایران</a:t>
            </a:r>
          </a:p>
          <a:p>
            <a:pPr marL="285750" indent="-285750" algn="just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1400" b="1" dirty="0">
                <a:cs typeface="B Mitra" panose="00000400000000000000" pitchFamily="2" charset="-78"/>
              </a:rPr>
              <a:t>تحریم و محدودیت های ناشی از آن(مالی/بازرگانی/حقوقی) باعث افزایش ریسک‌های تجاری، ابهام وعدم اطمینان</a:t>
            </a:r>
          </a:p>
          <a:p>
            <a:pPr marL="285750" indent="-285750" algn="just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1400" b="1" dirty="0">
                <a:cs typeface="B Mitra" panose="00000400000000000000" pitchFamily="2" charset="-78"/>
              </a:rPr>
              <a:t>ضرورت بازاندیشی در شیوه‌های عرضه و بازاریابی فرآورده‌های نفتی و اتخاذ روش های نوین و کارا</a:t>
            </a:r>
          </a:p>
          <a:p>
            <a:pPr marL="285750" indent="-285750" algn="just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1400" b="1" dirty="0">
                <a:cs typeface="B Mitra" panose="00000400000000000000" pitchFamily="2" charset="-78"/>
              </a:rPr>
              <a:t>در چنین شرایطی استفاده از سازوکارهای مالی جایگزین و بهره‌گیری از ظرفیت بورس‌های بین‌المللی انرژی به‌عنوان ابزارهای با تهدیدات</a:t>
            </a:r>
          </a:p>
          <a:p>
            <a:pPr marL="285750" indent="-285750" algn="just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1400" b="1" dirty="0">
                <a:cs typeface="B Mitra" panose="00000400000000000000" pitchFamily="2" charset="-78"/>
              </a:rPr>
              <a:t>بورس نفت و گاز شانگهای به‌عنوان یکی از مهم‌ترین بسترهای نوظهور تجارت انرژی در آسیا</a:t>
            </a:r>
          </a:p>
          <a:p>
            <a:pPr marL="285750" indent="-285750" algn="just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1400" b="1" dirty="0">
                <a:cs typeface="B Mitra" panose="00000400000000000000" pitchFamily="2" charset="-78"/>
              </a:rPr>
              <a:t>قیر به‌عنوان یکی از مهم‌ترین فرآورده‌های نفتی صادراتی ایران(تقاضای پایدار جهانی، مزیت نسبی تولید، و کاربرد گسترده در پروژه‌های زیربنایی چین)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dirty="0"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2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F62F97-3DB0-0642-DF51-6A41CBCB6C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4875641-01C5-78B9-633E-97F5A449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DBC1-A6A3-5AA7-C3CF-8EB65DAA0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2CDE011-2A43-740B-A3E0-982A372839C1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78F49E2-78B4-C40D-6DF3-19DD1D724F56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B34EE41-02F1-99EF-38BC-637E860A5A37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0F6D1F-01A9-55F9-40E2-DA42995E87C8}"/>
              </a:ext>
            </a:extLst>
          </p:cNvPr>
          <p:cNvSpPr txBox="1"/>
          <p:nvPr/>
        </p:nvSpPr>
        <p:spPr>
          <a:xfrm>
            <a:off x="240860" y="1297614"/>
            <a:ext cx="8662279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1600" b="1" dirty="0">
                <a:cs typeface="B Mitra" panose="00000400000000000000" pitchFamily="2" charset="-78"/>
              </a:rPr>
              <a:t>ایران به عنوان یکی از بزرگترین تولیدکنندگان و صادرکنندگان قیر در سطح جهانی(جایگاه چهارم در 2022)</a:t>
            </a:r>
            <a:endParaRPr lang="en-US" sz="1600" b="1" dirty="0"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1600" b="1" dirty="0">
                <a:cs typeface="B Mitra" panose="00000400000000000000" pitchFamily="2" charset="-78"/>
              </a:rPr>
              <a:t>تولید حدودا </a:t>
            </a:r>
            <a:r>
              <a:rPr lang="fa-IR" sz="1600" b="1" u="sng" dirty="0">
                <a:cs typeface="B Mitra" panose="00000400000000000000" pitchFamily="2" charset="-78"/>
              </a:rPr>
              <a:t>7 تا 8 میلیون تنی </a:t>
            </a:r>
            <a:r>
              <a:rPr lang="fa-IR" sz="1600" b="1" dirty="0">
                <a:cs typeface="B Mitra" panose="00000400000000000000" pitchFamily="2" charset="-78"/>
              </a:rPr>
              <a:t>در سال و صادرات حدود </a:t>
            </a:r>
            <a:r>
              <a:rPr lang="fa-IR" sz="1600" b="1" u="sng" dirty="0">
                <a:cs typeface="B Mitra" panose="00000400000000000000" pitchFamily="2" charset="-78"/>
              </a:rPr>
              <a:t>4.5 تا 5.5 میلیون تنی </a:t>
            </a:r>
            <a:r>
              <a:rPr lang="fa-IR" sz="1600" b="1" dirty="0">
                <a:cs typeface="B Mitra" panose="00000400000000000000" pitchFamily="2" charset="-78"/>
              </a:rPr>
              <a:t>در سال</a:t>
            </a:r>
          </a:p>
          <a:p>
            <a:pPr marL="285750" indent="-285750" algn="just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1600" b="1" dirty="0">
                <a:cs typeface="B Mitra" panose="00000400000000000000" pitchFamily="2" charset="-78"/>
              </a:rPr>
              <a:t>ارزآوری سالانه حدود </a:t>
            </a:r>
            <a:r>
              <a:rPr lang="fa-IR" sz="1600" b="1" u="sng" dirty="0">
                <a:cs typeface="B Mitra" panose="00000400000000000000" pitchFamily="2" charset="-78"/>
              </a:rPr>
              <a:t>۱.۵ میلیارد دلاری</a:t>
            </a:r>
          </a:p>
          <a:p>
            <a:pPr marL="285750" indent="-285750" algn="just" rtl="1">
              <a:lnSpc>
                <a:spcPct val="250000"/>
              </a:lnSpc>
              <a:buFont typeface="Wingdings" panose="05000000000000000000" pitchFamily="2" charset="2"/>
              <a:buChar char="v"/>
            </a:pPr>
            <a:r>
              <a:rPr lang="fa-IR" sz="1600" b="1" dirty="0">
                <a:cs typeface="B Mitra" panose="00000400000000000000" pitchFamily="2" charset="-78"/>
              </a:rPr>
              <a:t>حجم صادرات به چین در سال 2023 حدود </a:t>
            </a:r>
            <a:r>
              <a:rPr lang="fa-IR" sz="1600" b="1" u="sng" dirty="0">
                <a:cs typeface="B Mitra" panose="00000400000000000000" pitchFamily="2" charset="-78"/>
              </a:rPr>
              <a:t>650 هزار تن </a:t>
            </a:r>
            <a:r>
              <a:rPr lang="fa-IR" sz="1600" b="1" dirty="0">
                <a:cs typeface="B Mitra" panose="00000400000000000000" pitchFamily="2" charset="-78"/>
              </a:rPr>
              <a:t>به ارزش </a:t>
            </a:r>
            <a:r>
              <a:rPr lang="fa-IR" sz="1600" b="1" u="sng" dirty="0">
                <a:cs typeface="B Mitra" panose="00000400000000000000" pitchFamily="2" charset="-78"/>
              </a:rPr>
              <a:t>200 میلیون دلار</a:t>
            </a:r>
          </a:p>
          <a:p>
            <a:pPr algn="just" rtl="1"/>
            <a:endParaRPr lang="fa-IR" dirty="0">
              <a:cs typeface="B Mitra" panose="00000400000000000000" pitchFamily="2" charset="-78"/>
            </a:endParaRPr>
          </a:p>
          <a:p>
            <a:pPr algn="just" rtl="1"/>
            <a:r>
              <a:rPr lang="fa-IR" sz="1600" b="1" dirty="0">
                <a:cs typeface="B Mitra" panose="00000400000000000000" pitchFamily="2" charset="-78"/>
              </a:rPr>
              <a:t>با توجه به ظرفیت ها این صنعت چالش های در حوزه صادرات آن:</a:t>
            </a:r>
          </a:p>
          <a:p>
            <a:pPr algn="just" rtl="1"/>
            <a:endParaRPr lang="fa-IR" sz="1600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1400" b="1" dirty="0">
                <a:cs typeface="B Mitra" panose="00000400000000000000" pitchFamily="2" charset="-78"/>
              </a:rPr>
              <a:t>وابستگی به واسطه‌ها در فروش صادراتی</a:t>
            </a:r>
            <a:endParaRPr lang="en-US" sz="1400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sz="1400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1400" b="1" dirty="0">
                <a:cs typeface="B Mitra" panose="00000400000000000000" pitchFamily="2" charset="-78"/>
              </a:rPr>
              <a:t>رقابت ناسالم داخلی و فشار بر قیمت ‌در جانب عرضه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sz="1400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1400" b="1" dirty="0">
                <a:cs typeface="B Mitra" panose="00000400000000000000" pitchFamily="2" charset="-78"/>
              </a:rPr>
              <a:t>چندگانگی نرخ ارز و نبود ثبات ارزی</a:t>
            </a:r>
            <a:endParaRPr lang="en-US" sz="1400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sz="1400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sz="1400" b="1" dirty="0">
                <a:cs typeface="B Mitra" panose="00000400000000000000" pitchFamily="2" charset="-78"/>
              </a:rPr>
              <a:t>فاصله قیمت قیر صادراتی ایران با رقبای بین‌المللی</a:t>
            </a:r>
            <a:endParaRPr lang="en-US" sz="1400" b="1" dirty="0">
              <a:cs typeface="B Mitra" panose="00000400000000000000" pitchFamily="2" charset="-78"/>
            </a:endParaRPr>
          </a:p>
          <a:p>
            <a:pPr algn="just" rtl="1"/>
            <a:endParaRPr lang="fa-IR" dirty="0"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7FB07AEA-3679-BBCC-09B6-7A9C0740B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3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86EE0F8-F30B-B1C0-6461-C58D3A8B0081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B058E23-DD5A-A04D-47C1-A7DCFBB44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7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319F2-8938-20AB-2EEA-ADB0A79ED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E92D6F94-D557-F7F9-C9E0-B884F2A43D74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CA7C6F22-0300-5F54-54F9-BC21D1AC37A8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14A5FA1-CB84-70AE-CA7E-1CA2828EED44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83CACD-B9EB-49EB-D420-DB0328563A28}"/>
              </a:ext>
            </a:extLst>
          </p:cNvPr>
          <p:cNvSpPr txBox="1"/>
          <p:nvPr/>
        </p:nvSpPr>
        <p:spPr>
          <a:xfrm>
            <a:off x="209793" y="1297614"/>
            <a:ext cx="866227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1">
              <a:buFont typeface="Wingdings" panose="05000000000000000000" pitchFamily="2" charset="2"/>
              <a:buChar char="v"/>
            </a:pPr>
            <a:r>
              <a:rPr lang="fa-IR" b="1" dirty="0">
                <a:cs typeface="B Mitra" panose="00000400000000000000" pitchFamily="2" charset="-78"/>
              </a:rPr>
              <a:t>بورس‌های شانگهای ستون فقرات بازارهای مالی چین محسوب می‌شوند و هرکدام کارکرد متفاوتی دارند:</a:t>
            </a:r>
          </a:p>
          <a:p>
            <a:pPr algn="just" rtl="1"/>
            <a:endParaRPr lang="fa-IR" b="1" dirty="0">
              <a:cs typeface="B Mitra" panose="00000400000000000000" pitchFamily="2" charset="-78"/>
            </a:endParaRPr>
          </a:p>
          <a:p>
            <a:pPr marL="342900" indent="-342900" algn="just" rtl="1">
              <a:buAutoNum type="arabicParenR"/>
            </a:pPr>
            <a:r>
              <a:rPr lang="fa-IR" b="1" dirty="0">
                <a:cs typeface="B Mitra" panose="00000400000000000000" pitchFamily="2" charset="-78"/>
              </a:rPr>
              <a:t>بورس اوراق بهادار شانگهای(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Shanghai Stock Exchange – SSE</a:t>
            </a:r>
            <a:r>
              <a:rPr lang="fa-IR" b="1" dirty="0">
                <a:cs typeface="B Mitra" panose="00000400000000000000" pitchFamily="2" charset="-78"/>
              </a:rPr>
              <a:t>)</a:t>
            </a:r>
          </a:p>
          <a:p>
            <a:pPr marL="342900" indent="-342900" algn="just" rtl="1">
              <a:buAutoNum type="arabicParenR"/>
            </a:pPr>
            <a:r>
              <a:rPr lang="fa-IR" b="1" dirty="0">
                <a:cs typeface="B Mitra" panose="00000400000000000000" pitchFamily="2" charset="-78"/>
              </a:rPr>
              <a:t>بورس معاملات آتی شانگهای(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Shanghai Futures Exchange – SHFE</a:t>
            </a:r>
            <a:r>
              <a:rPr lang="fa-IR" b="1" dirty="0">
                <a:cs typeface="B Mitra" panose="00000400000000000000" pitchFamily="2" charset="-78"/>
              </a:rPr>
              <a:t>)</a:t>
            </a:r>
          </a:p>
          <a:p>
            <a:pPr marL="342900" indent="-342900" algn="just" rtl="1">
              <a:buAutoNum type="arabicParenR"/>
            </a:pPr>
            <a:r>
              <a:rPr lang="fa-IR" b="1" dirty="0">
                <a:cs typeface="B Mitra" panose="00000400000000000000" pitchFamily="2" charset="-78"/>
              </a:rPr>
              <a:t>بورس بین‌المللی انرژی شانگهای(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Shanghai International Energy Exchange – INE</a:t>
            </a:r>
            <a:r>
              <a:rPr lang="fa-IR" b="1" dirty="0">
                <a:cs typeface="B Mitra" panose="00000400000000000000" pitchFamily="2" charset="-78"/>
              </a:rPr>
              <a:t>)</a:t>
            </a:r>
          </a:p>
          <a:p>
            <a:pPr marL="342900" indent="-342900" algn="just" rtl="1">
              <a:buAutoNum type="arabicParenR"/>
            </a:pPr>
            <a:r>
              <a:rPr lang="fa-IR" b="1" dirty="0">
                <a:cs typeface="B Mitra" panose="00000400000000000000" pitchFamily="2" charset="-78"/>
              </a:rPr>
              <a:t>بورس طلا شانگهای(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Shanghai Gold Exchange – SGE</a:t>
            </a:r>
            <a:r>
              <a:rPr lang="fa-I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 algn="just" rtl="1">
              <a:buAutoNum type="arabicParenR"/>
            </a:pPr>
            <a:endParaRPr lang="en-US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Wingdings" panose="05000000000000000000" pitchFamily="2" charset="2"/>
              <a:buChar char="v"/>
            </a:pPr>
            <a:r>
              <a:rPr lang="fa-IR" b="1" dirty="0">
                <a:cs typeface="B Mitra" panose="00000400000000000000" pitchFamily="2" charset="-78"/>
              </a:rPr>
              <a:t>بورس بین‌المللی انرژی شانگهای ، تنها بورس چین که به خارجی‌ها اجازه مشارکت مستقیم می‌دهد.</a:t>
            </a:r>
          </a:p>
          <a:p>
            <a:pPr marL="285750" indent="-285750" algn="just" rtl="1">
              <a:buFont typeface="Wingdings" panose="05000000000000000000" pitchFamily="2" charset="2"/>
              <a:buChar char="v"/>
            </a:pPr>
            <a:endParaRPr lang="fa-IR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Wingdings" panose="05000000000000000000" pitchFamily="2" charset="2"/>
              <a:buChar char="v"/>
            </a:pPr>
            <a:r>
              <a:rPr lang="fa-IR" b="1" dirty="0">
                <a:cs typeface="B Mitra" panose="00000400000000000000" pitchFamily="2" charset="-78"/>
              </a:rPr>
              <a:t>عمدتاً بر معاملات مشتقه با تحویل فیزیکی تمرکز دارد.</a:t>
            </a:r>
          </a:p>
          <a:p>
            <a:pPr marL="285750" indent="-285750" algn="just" rtl="1">
              <a:buFont typeface="Wingdings" panose="05000000000000000000" pitchFamily="2" charset="2"/>
              <a:buChar char="v"/>
            </a:pPr>
            <a:endParaRPr lang="fa-IR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Wingdings" panose="05000000000000000000" pitchFamily="2" charset="2"/>
              <a:buChar char="v"/>
            </a:pPr>
            <a:r>
              <a:rPr lang="fa-IR" b="1" dirty="0">
                <a:cs typeface="B Mitra" panose="00000400000000000000" pitchFamily="2" charset="-78"/>
              </a:rPr>
              <a:t>محصولات اصلی عرضه شده: نفت خام / نفت کوره کم‌سولفور (مازوت)</a:t>
            </a:r>
          </a:p>
          <a:p>
            <a:pPr marL="285750" indent="-285750" algn="just" rtl="1">
              <a:buFont typeface="Wingdings" panose="05000000000000000000" pitchFamily="2" charset="2"/>
              <a:buChar char="v"/>
            </a:pPr>
            <a:endParaRPr lang="fa-IR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Wingdings" panose="05000000000000000000" pitchFamily="2" charset="2"/>
              <a:buChar char="v"/>
            </a:pPr>
            <a:r>
              <a:rPr lang="fa-IR" b="1" dirty="0">
                <a:cs typeface="B Mitra" panose="00000400000000000000" pitchFamily="2" charset="-78"/>
              </a:rPr>
              <a:t>کشورهای عرضه‌کننده (تحویل‌پذیر): امارات/ عمان/ عراق/ قطر / برزیل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dirty="0"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7BA366A-2476-2D28-0661-F6DE4318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4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F1E5E81-124B-D52A-4A1C-DF544A037AD6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EB3DC27-5636-016A-CE83-8AB60AA81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8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4F797-FEEC-6ECC-8F09-C8675260B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33EF713-06F8-F7D8-CAEE-213A1DC09F00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5560ED6-C01B-EA10-189D-BB1B63DEE3A8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20BB671-EC43-88AA-8BFF-02E4EB67EF4C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020438-179A-71B5-C1CE-112DC808A5F0}"/>
              </a:ext>
            </a:extLst>
          </p:cNvPr>
          <p:cNvSpPr txBox="1"/>
          <p:nvPr/>
        </p:nvSpPr>
        <p:spPr>
          <a:xfrm>
            <a:off x="654756" y="1311722"/>
            <a:ext cx="7828590" cy="4270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cs typeface="B Mitra" panose="00000400000000000000" pitchFamily="2" charset="-78"/>
              </a:rPr>
              <a:t>بورس بین‌المللی انرژی شانگهای</a:t>
            </a:r>
            <a:r>
              <a:rPr lang="en-IR" b="1" dirty="0"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فقط یک بورس نیست، بلکه: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ابزار قدرت اقتصادی چین 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مکانیسم قیمت‌سازی مستقل انرژی 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سکوی پیوند تجارت واقعی نفت و فرآورده های نفتی با بازار مالی است.</a:t>
            </a:r>
          </a:p>
          <a:p>
            <a:pPr algn="just" rtl="1">
              <a:lnSpc>
                <a:spcPct val="150000"/>
              </a:lnSpc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با توجه به عضویت ایران در بریکس، حضور در بورس انرژی شانگهای: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ایران را از «بازیگر منزوی» به «عضو فعال بلوک اقتصادی بریکس» تبدیل می‌کند.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ریسک ادراکی را برای نهادهای چینی کاهش می‌دهد.</a:t>
            </a:r>
            <a:endParaRPr lang="en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72B66B41-984E-8764-593A-B2469BC50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5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AFCA10D-F585-C6DD-3805-6AE0EF402BC1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A21C50E-894F-BEE4-63D0-91CD6D07F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64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6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BBB543-54F1-4C37-A39F-D78FED2DCD57}"/>
              </a:ext>
            </a:extLst>
          </p:cNvPr>
          <p:cNvSpPr txBox="1"/>
          <p:nvPr/>
        </p:nvSpPr>
        <p:spPr>
          <a:xfrm>
            <a:off x="604685" y="1275863"/>
            <a:ext cx="787866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استفاده از ظرفیت های ایجاد شده از قبل عضویت در بریکس در جهت تسهیل تجارت بین الملل</a:t>
            </a:r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بورس کالا یا انرژی ایران به عنوان متولی اصلی این مسئله(رینگ صادراتی مشترک)</a:t>
            </a:r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در صورت موفقیت این محصول زمینه حضور محصولات صادراتی دیگر ایران به چین وجود دارد.</a:t>
            </a:r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البته با توجه به مخاطرات تحریمی نفت خام امکان استفاده از ظرفیت کنسرسیوم با شریک چینی و یا استفاده از شرکتهای غیر ایرانی در عرضه ممکن است.</a:t>
            </a:r>
          </a:p>
          <a:p>
            <a:pPr marL="285750" indent="-285750" algn="just" rtl="1">
              <a:buFont typeface="Wingdings" panose="05000000000000000000" pitchFamily="2" charset="2"/>
              <a:buChar char="v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/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/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9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4E896-025B-1D89-9ED4-0B44B5278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E1229146-658A-3252-0613-03922EBD5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7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F5562C-F4FC-5ED9-95CB-9C17522C8C4C}"/>
              </a:ext>
            </a:extLst>
          </p:cNvPr>
          <p:cNvSpPr txBox="1"/>
          <p:nvPr/>
        </p:nvSpPr>
        <p:spPr>
          <a:xfrm>
            <a:off x="212781" y="1187375"/>
            <a:ext cx="827056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1">
              <a:buFont typeface="Wingdings" panose="05000000000000000000" pitchFamily="2" charset="2"/>
              <a:buChar char="v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ملزومات عرضه فرآورده های نفتی ایران در بورس انرژی شانگهای:</a:t>
            </a:r>
          </a:p>
          <a:p>
            <a:pPr algn="just" rtl="1"/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/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buFont typeface="+mj-lt"/>
              <a:buAutoNum type="arabicParenR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اقدامات سیاسی و دیپلماتیک(حمایت دولتها بر شکل‌گیری این موضوع/هماهنگی با بریکس)</a:t>
            </a:r>
          </a:p>
          <a:p>
            <a:pPr marL="342900" indent="-342900" algn="just" rtl="1">
              <a:buFont typeface="+mj-lt"/>
              <a:buAutoNum type="arabicParenR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buFont typeface="+mj-lt"/>
              <a:buAutoNum type="arabicParenR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اقدامات حقوقی و قانونی(توافق دوجانبه بورس دو کشور/تعیین نماینده طرفین/ثبت رسمی محصولات)</a:t>
            </a:r>
          </a:p>
          <a:p>
            <a:pPr marL="342900" indent="-342900" algn="just" rtl="1">
              <a:buFont typeface="+mj-lt"/>
              <a:buAutoNum type="arabicParenR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buFont typeface="+mj-lt"/>
              <a:buAutoNum type="arabicParenR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اقدامات مالی و بانکی(کانال مالی پرداخت/نهاد مالی مشترک بریکس/ساز و کار تضمین نقدینگی)</a:t>
            </a:r>
          </a:p>
          <a:p>
            <a:pPr marL="342900" indent="-342900" algn="just" rtl="1">
              <a:buFont typeface="+mj-lt"/>
              <a:buAutoNum type="arabicParenR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buFont typeface="+mj-lt"/>
              <a:buAutoNum type="arabicParenR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اقدامات لجستیکی و فنی(مخازن تحویل در مقصد/استانداردهای فنی محصولات)</a:t>
            </a:r>
          </a:p>
          <a:p>
            <a:pPr marL="342900" indent="-342900" algn="just" rtl="1">
              <a:buFont typeface="+mj-lt"/>
              <a:buAutoNum type="arabicParenR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buFont typeface="+mj-lt"/>
              <a:buAutoNum type="arabicParenR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اقدامات تجاری و بازرگانی(ساز و کار تعیین و کشف قیمت/ شرایط خریداران و فروشندگان)</a:t>
            </a:r>
          </a:p>
          <a:p>
            <a:pPr marL="342900" indent="-342900" algn="just" rtl="1">
              <a:buFont typeface="+mj-lt"/>
              <a:buAutoNum type="arabicParenR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buFont typeface="+mj-lt"/>
              <a:buAutoNum type="arabicParenR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/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/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/>
            <a:endParaRPr lang="en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8585961-C68B-A78F-5EC8-9DD9ADCB4FD2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4E83D8F-57ED-5D5F-D36A-8E67E60225F1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1C78078-3D93-DEB5-CA11-07E640C949E3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DE61A26-A10E-ACE0-CA8C-2FD7B0A9C8B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E5D8599-6074-CCC2-587A-BD2C8318C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2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82974-6122-BAFB-9551-C27AA6ECB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7CE09C31-B41E-AFF2-8514-BEECDAFE8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8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04BEA9-0343-E451-ACC1-6AD84AABE15C}"/>
              </a:ext>
            </a:extLst>
          </p:cNvPr>
          <p:cNvSpPr txBox="1"/>
          <p:nvPr/>
        </p:nvSpPr>
        <p:spPr>
          <a:xfrm>
            <a:off x="471948" y="1256170"/>
            <a:ext cx="8400124" cy="4628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dirty="0">
                <a:latin typeface="IRANYekanFN" panose="020B0506030804020204" pitchFamily="34" charset="-78"/>
                <a:cs typeface="B Mitra" panose="00000400000000000000" pitchFamily="2" charset="-78"/>
              </a:rPr>
              <a:t>در صورت تصمیم بر انجام این موضوع و اخذ مصوبه در دولت بایستی هر یک از نهادهای متولی امور مربوط به خود را پیش برد:</a:t>
            </a:r>
          </a:p>
          <a:p>
            <a:pPr algn="just" rtl="1">
              <a:lnSpc>
                <a:spcPct val="150000"/>
              </a:lnSpc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وزرات امور خارجه: مذاکرات دیپلماتیک و هماهنگی های سیاسی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سازمان بورس/بورس کالا/بورس انرژی: طرح ریزی و برنامه ریزی مرحله آزمایشی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بانک مرکزی: ایجادکانال مالی و رویه تسویه و تضمین پرداخت ها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وزارت نفت: تهیه دستورالعمل فنی محصولات قابل ارائه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معاونت حقوقی ریاست جمهوری: بررسی و انطباق موارد حقوقی و قانونی برای اجرا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....</a:t>
            </a:r>
          </a:p>
          <a:p>
            <a:pPr marL="285750" indent="-28575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DF8539C-D260-AB3A-EF55-62C1F03AD55B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1361322-4709-3D7C-140D-C29E9AFA20CD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E451DF1C-1D01-1B80-4B05-B18EC3EC97FB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7ABE98C-4D59-D449-72AB-AEF79C7DB3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21B84F8-2C98-A550-C9B6-5261E0135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27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5449</TotalTime>
  <Words>1009</Words>
  <Application>Microsoft Office PowerPoint</Application>
  <PresentationFormat>On-screen Show (4:3)</PresentationFormat>
  <Paragraphs>137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IRANYekan ExtraBold</vt:lpstr>
      <vt:lpstr>Wingdings</vt:lpstr>
      <vt:lpstr>IRANYekan Light</vt:lpstr>
      <vt:lpstr>Times New Roman</vt:lpstr>
      <vt:lpstr>Rockwell Condensed</vt:lpstr>
      <vt:lpstr>Calibri</vt:lpstr>
      <vt:lpstr>IRANYekan</vt:lpstr>
      <vt:lpstr>IRANYekanFN</vt:lpstr>
      <vt:lpstr>Arial</vt:lpstr>
      <vt:lpstr>B Mitra</vt:lpstr>
      <vt:lpstr>Rockwell</vt:lpstr>
      <vt:lpstr>Wood Type</vt:lpstr>
      <vt:lpstr>بررسی امکان عرضه فرآورده‌های نفتی ایران  در بورس نفت و گاز شانگهای (مورد مطالعه قیر ایران)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بــا تشکر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10th_Policy-Plan-Format</dc:title>
  <dc:creator>Microsoft Office User</dc:creator>
  <cp:lastModifiedBy>MRA </cp:lastModifiedBy>
  <cp:revision>180</cp:revision>
  <dcterms:created xsi:type="dcterms:W3CDTF">2022-01-09T10:04:46Z</dcterms:created>
  <dcterms:modified xsi:type="dcterms:W3CDTF">2026-01-05T00:51:13Z</dcterms:modified>
</cp:coreProperties>
</file>