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embedTrueTypeFonts="1" autoCompressPictures="0">
  <p:sldMasterIdLst>
    <p:sldMasterId id="2147483877" r:id="rId1"/>
  </p:sldMasterIdLst>
  <p:notesMasterIdLst>
    <p:notesMasterId r:id="rId13"/>
  </p:notesMasterIdLst>
  <p:sldIdLst>
    <p:sldId id="340" r:id="rId2"/>
    <p:sldId id="280" r:id="rId3"/>
    <p:sldId id="281" r:id="rId4"/>
    <p:sldId id="313" r:id="rId5"/>
    <p:sldId id="339" r:id="rId6"/>
    <p:sldId id="342" r:id="rId7"/>
    <p:sldId id="343" r:id="rId8"/>
    <p:sldId id="344" r:id="rId9"/>
    <p:sldId id="345" r:id="rId10"/>
    <p:sldId id="347" r:id="rId11"/>
    <p:sldId id="341" r:id="rId12"/>
  </p:sldIdLst>
  <p:sldSz cx="9144000" cy="6858000" type="screen4x3"/>
  <p:notesSz cx="6858000" cy="9144000"/>
  <p:embeddedFontLst>
    <p:embeddedFont>
      <p:font typeface="Rockwell Condensed" panose="020B0604020202020204" charset="0"/>
      <p:regular r:id="rId14"/>
      <p:bold r:id="rId15"/>
    </p:embeddedFont>
    <p:embeddedFont>
      <p:font typeface="Rockwell" panose="020B0604020202020204" charset="0"/>
      <p:regular r:id="rId16"/>
      <p:bold r:id="rId17"/>
      <p:italic r:id="rId18"/>
      <p:boldItalic r:id="rId19"/>
    </p:embeddedFont>
    <p:embeddedFont>
      <p:font typeface="IRANYekan Light" panose="020B0604020202020204" charset="-78"/>
      <p:regular r:id="rId20"/>
    </p:embeddedFont>
    <p:embeddedFont>
      <p:font typeface="IRANYekanFN" panose="020B0604020202020204" charset="-78"/>
      <p:regular r:id="rId21"/>
      <p:bold r:id="rId22"/>
    </p:embeddedFont>
    <p:embeddedFont>
      <p:font typeface="IRANYekan" panose="020B0604020202020204" charset="-78"/>
      <p:regular r:id="rId23"/>
      <p:bold r:id="rId24"/>
    </p:embeddedFont>
    <p:embeddedFont>
      <p:font typeface="Calibri" panose="020F0502020204030204" pitchFamily="34" charset="0"/>
      <p:regular r:id="rId25"/>
      <p:bold r:id="rId26"/>
      <p:italic r:id="rId27"/>
      <p:boldItalic r:id="rId28"/>
    </p:embeddedFont>
    <p:embeddedFont>
      <p:font typeface="IRANYekan ExtraBold" panose="020B0604020202020204" charset="-78"/>
      <p:bold r:id="rId2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497"/>
    <a:srgbClr val="204497"/>
    <a:srgbClr val="204498"/>
    <a:srgbClr val="FFFFFF"/>
    <a:srgbClr val="8AB833"/>
    <a:srgbClr val="00B150"/>
    <a:srgbClr val="FF3555"/>
    <a:srgbClr val="FF9300"/>
    <a:srgbClr val="7A81FF"/>
    <a:srgbClr val="FFC0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89"/>
    <p:restoredTop sz="94671"/>
  </p:normalViewPr>
  <p:slideViewPr>
    <p:cSldViewPr snapToGrid="0" snapToObjects="1">
      <p:cViewPr varScale="1">
        <p:scale>
          <a:sx n="66" d="100"/>
          <a:sy n="66" d="100"/>
        </p:scale>
        <p:origin x="-462"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font" Target="fonts/font13.fntdata"/><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font" Target="fonts/font12.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1.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font" Target="fonts/font15.fntdata"/><Relationship Id="rId10" Type="http://schemas.openxmlformats.org/officeDocument/2006/relationships/slide" Target="slides/slide9.xml"/><Relationship Id="rId19" Type="http://schemas.openxmlformats.org/officeDocument/2006/relationships/font" Target="fonts/font6.fntdata"/><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font" Target="fonts/font14.fntdata"/><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B0AABE-478C-6648-9966-E650BC060A93}" type="datetimeFigureOut">
              <a:rPr lang="x-none" smtClean="0"/>
              <a:t>12/05/2025</a:t>
            </a:fld>
            <a:endParaRPr lang="x-none"/>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232D83-2F5D-D94B-A40A-DAF1714E6A6E}" type="slidenum">
              <a:rPr lang="x-none" smtClean="0"/>
              <a:t>‹#›</a:t>
            </a:fld>
            <a:endParaRPr lang="x-none"/>
          </a:p>
        </p:txBody>
      </p:sp>
    </p:spTree>
    <p:extLst>
      <p:ext uri="{BB962C8B-B14F-4D97-AF65-F5344CB8AC3E}">
        <p14:creationId xmlns:p14="http://schemas.microsoft.com/office/powerpoint/2010/main" val="29393083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algn="r" defTabSz="914400" rtl="1" eaLnBrk="1" latinLnBrk="0" hangingPunct="1"/>
            <a:endParaRPr lang="x-none" dirty="0"/>
          </a:p>
        </p:txBody>
      </p:sp>
      <p:sp>
        <p:nvSpPr>
          <p:cNvPr id="4" name="Slide Number Placeholder 3"/>
          <p:cNvSpPr>
            <a:spLocks noGrp="1"/>
          </p:cNvSpPr>
          <p:nvPr>
            <p:ph type="sldNum" sz="quarter" idx="5"/>
          </p:nvPr>
        </p:nvSpPr>
        <p:spPr/>
        <p:txBody>
          <a:bodyPr/>
          <a:lstStyle/>
          <a:p>
            <a:fld id="{6A01129C-5943-4B43-A2C1-522ADA9236D1}" type="slidenum">
              <a:rPr lang="x-none" smtClean="0"/>
              <a:t>1</a:t>
            </a:fld>
            <a:endParaRPr lang="x-none"/>
          </a:p>
        </p:txBody>
      </p:sp>
    </p:spTree>
    <p:extLst>
      <p:ext uri="{BB962C8B-B14F-4D97-AF65-F5344CB8AC3E}">
        <p14:creationId xmlns:p14="http://schemas.microsoft.com/office/powerpoint/2010/main" val="3710845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algn="r" defTabSz="914400" rtl="1" eaLnBrk="1" latinLnBrk="0" hangingPunct="1"/>
            <a:endParaRPr lang="x-none" dirty="0"/>
          </a:p>
        </p:txBody>
      </p:sp>
      <p:sp>
        <p:nvSpPr>
          <p:cNvPr id="4" name="Slide Number Placeholder 3"/>
          <p:cNvSpPr>
            <a:spLocks noGrp="1"/>
          </p:cNvSpPr>
          <p:nvPr>
            <p:ph type="sldNum" sz="quarter" idx="5"/>
          </p:nvPr>
        </p:nvSpPr>
        <p:spPr/>
        <p:txBody>
          <a:bodyPr/>
          <a:lstStyle/>
          <a:p>
            <a:fld id="{6A01129C-5943-4B43-A2C1-522ADA9236D1}" type="slidenum">
              <a:rPr lang="x-none" smtClean="0"/>
              <a:t>2</a:t>
            </a:fld>
            <a:endParaRPr lang="x-none"/>
          </a:p>
        </p:txBody>
      </p:sp>
    </p:spTree>
    <p:extLst>
      <p:ext uri="{BB962C8B-B14F-4D97-AF65-F5344CB8AC3E}">
        <p14:creationId xmlns:p14="http://schemas.microsoft.com/office/powerpoint/2010/main" val="2015008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algn="r" defTabSz="914400" rtl="1" eaLnBrk="1" latinLnBrk="0" hangingPunct="1"/>
            <a:endParaRPr lang="x-none" dirty="0"/>
          </a:p>
        </p:txBody>
      </p:sp>
      <p:sp>
        <p:nvSpPr>
          <p:cNvPr id="4" name="Slide Number Placeholder 3"/>
          <p:cNvSpPr>
            <a:spLocks noGrp="1"/>
          </p:cNvSpPr>
          <p:nvPr>
            <p:ph type="sldNum" sz="quarter" idx="5"/>
          </p:nvPr>
        </p:nvSpPr>
        <p:spPr/>
        <p:txBody>
          <a:bodyPr/>
          <a:lstStyle/>
          <a:p>
            <a:fld id="{6A01129C-5943-4B43-A2C1-522ADA9236D1}" type="slidenum">
              <a:rPr lang="x-none" smtClean="0"/>
              <a:t>3</a:t>
            </a:fld>
            <a:endParaRPr lang="x-none"/>
          </a:p>
        </p:txBody>
      </p:sp>
    </p:spTree>
    <p:extLst>
      <p:ext uri="{BB962C8B-B14F-4D97-AF65-F5344CB8AC3E}">
        <p14:creationId xmlns:p14="http://schemas.microsoft.com/office/powerpoint/2010/main" val="2475947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algn="r" defTabSz="914400" rtl="1" eaLnBrk="1" latinLnBrk="0" hangingPunct="1"/>
            <a:endParaRPr lang="x-none" dirty="0"/>
          </a:p>
        </p:txBody>
      </p:sp>
      <p:sp>
        <p:nvSpPr>
          <p:cNvPr id="4" name="Slide Number Placeholder 3"/>
          <p:cNvSpPr>
            <a:spLocks noGrp="1"/>
          </p:cNvSpPr>
          <p:nvPr>
            <p:ph type="sldNum" sz="quarter" idx="5"/>
          </p:nvPr>
        </p:nvSpPr>
        <p:spPr/>
        <p:txBody>
          <a:bodyPr/>
          <a:lstStyle/>
          <a:p>
            <a:fld id="{6A01129C-5943-4B43-A2C1-522ADA9236D1}" type="slidenum">
              <a:rPr lang="x-none" smtClean="0"/>
              <a:t>4</a:t>
            </a:fld>
            <a:endParaRPr lang="x-none"/>
          </a:p>
        </p:txBody>
      </p:sp>
    </p:spTree>
    <p:extLst>
      <p:ext uri="{BB962C8B-B14F-4D97-AF65-F5344CB8AC3E}">
        <p14:creationId xmlns:p14="http://schemas.microsoft.com/office/powerpoint/2010/main" val="2468417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algn="r" defTabSz="914400" rtl="1" eaLnBrk="1" latinLnBrk="0" hangingPunct="1"/>
            <a:endParaRPr lang="x-none" dirty="0"/>
          </a:p>
        </p:txBody>
      </p:sp>
      <p:sp>
        <p:nvSpPr>
          <p:cNvPr id="4" name="Slide Number Placeholder 3"/>
          <p:cNvSpPr>
            <a:spLocks noGrp="1"/>
          </p:cNvSpPr>
          <p:nvPr>
            <p:ph type="sldNum" sz="quarter" idx="5"/>
          </p:nvPr>
        </p:nvSpPr>
        <p:spPr/>
        <p:txBody>
          <a:bodyPr/>
          <a:lstStyle/>
          <a:p>
            <a:fld id="{6A01129C-5943-4B43-A2C1-522ADA9236D1}" type="slidenum">
              <a:rPr lang="x-none" smtClean="0">
                <a:solidFill>
                  <a:prstClr val="black"/>
                </a:solidFill>
              </a:rPr>
              <a:pPr/>
              <a:t>5</a:t>
            </a:fld>
            <a:endParaRPr lang="x-none">
              <a:solidFill>
                <a:prstClr val="black"/>
              </a:solidFill>
            </a:endParaRPr>
          </a:p>
        </p:txBody>
      </p:sp>
    </p:spTree>
    <p:extLst>
      <p:ext uri="{BB962C8B-B14F-4D97-AF65-F5344CB8AC3E}">
        <p14:creationId xmlns:p14="http://schemas.microsoft.com/office/powerpoint/2010/main" val="24684179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algn="r" defTabSz="914400" rtl="1" eaLnBrk="1" latinLnBrk="0" hangingPunct="1"/>
            <a:endParaRPr lang="x-none" dirty="0"/>
          </a:p>
        </p:txBody>
      </p:sp>
      <p:sp>
        <p:nvSpPr>
          <p:cNvPr id="4" name="Slide Number Placeholder 3"/>
          <p:cNvSpPr>
            <a:spLocks noGrp="1"/>
          </p:cNvSpPr>
          <p:nvPr>
            <p:ph type="sldNum" sz="quarter" idx="5"/>
          </p:nvPr>
        </p:nvSpPr>
        <p:spPr/>
        <p:txBody>
          <a:bodyPr/>
          <a:lstStyle/>
          <a:p>
            <a:fld id="{6A01129C-5943-4B43-A2C1-522ADA9236D1}" type="slidenum">
              <a:rPr lang="x-none" smtClean="0">
                <a:solidFill>
                  <a:prstClr val="black"/>
                </a:solidFill>
              </a:rPr>
              <a:pPr/>
              <a:t>6</a:t>
            </a:fld>
            <a:endParaRPr lang="x-none">
              <a:solidFill>
                <a:prstClr val="black"/>
              </a:solidFill>
            </a:endParaRPr>
          </a:p>
        </p:txBody>
      </p:sp>
    </p:spTree>
    <p:extLst>
      <p:ext uri="{BB962C8B-B14F-4D97-AF65-F5344CB8AC3E}">
        <p14:creationId xmlns:p14="http://schemas.microsoft.com/office/powerpoint/2010/main" val="24684179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algn="r" defTabSz="914400" rtl="1" eaLnBrk="1" latinLnBrk="0" hangingPunct="1"/>
            <a:endParaRPr lang="x-none" dirty="0"/>
          </a:p>
        </p:txBody>
      </p:sp>
      <p:sp>
        <p:nvSpPr>
          <p:cNvPr id="4" name="Slide Number Placeholder 3"/>
          <p:cNvSpPr>
            <a:spLocks noGrp="1"/>
          </p:cNvSpPr>
          <p:nvPr>
            <p:ph type="sldNum" sz="quarter" idx="5"/>
          </p:nvPr>
        </p:nvSpPr>
        <p:spPr/>
        <p:txBody>
          <a:bodyPr/>
          <a:lstStyle/>
          <a:p>
            <a:fld id="{6A01129C-5943-4B43-A2C1-522ADA9236D1}" type="slidenum">
              <a:rPr lang="x-none" smtClean="0">
                <a:solidFill>
                  <a:prstClr val="black"/>
                </a:solidFill>
              </a:rPr>
              <a:pPr/>
              <a:t>7</a:t>
            </a:fld>
            <a:endParaRPr lang="x-none">
              <a:solidFill>
                <a:prstClr val="black"/>
              </a:solidFill>
            </a:endParaRPr>
          </a:p>
        </p:txBody>
      </p:sp>
    </p:spTree>
    <p:extLst>
      <p:ext uri="{BB962C8B-B14F-4D97-AF65-F5344CB8AC3E}">
        <p14:creationId xmlns:p14="http://schemas.microsoft.com/office/powerpoint/2010/main" val="2468417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algn="r" defTabSz="914400" rtl="1" eaLnBrk="1" latinLnBrk="0" hangingPunct="1"/>
            <a:endParaRPr lang="x-none" dirty="0"/>
          </a:p>
        </p:txBody>
      </p:sp>
      <p:sp>
        <p:nvSpPr>
          <p:cNvPr id="4" name="Slide Number Placeholder 3"/>
          <p:cNvSpPr>
            <a:spLocks noGrp="1"/>
          </p:cNvSpPr>
          <p:nvPr>
            <p:ph type="sldNum" sz="quarter" idx="5"/>
          </p:nvPr>
        </p:nvSpPr>
        <p:spPr/>
        <p:txBody>
          <a:bodyPr/>
          <a:lstStyle/>
          <a:p>
            <a:fld id="{6A01129C-5943-4B43-A2C1-522ADA9236D1}" type="slidenum">
              <a:rPr lang="x-none" smtClean="0">
                <a:solidFill>
                  <a:prstClr val="black"/>
                </a:solidFill>
              </a:rPr>
              <a:pPr/>
              <a:t>8</a:t>
            </a:fld>
            <a:endParaRPr lang="x-none">
              <a:solidFill>
                <a:prstClr val="black"/>
              </a:solidFill>
            </a:endParaRPr>
          </a:p>
        </p:txBody>
      </p:sp>
    </p:spTree>
    <p:extLst>
      <p:ext uri="{BB962C8B-B14F-4D97-AF65-F5344CB8AC3E}">
        <p14:creationId xmlns:p14="http://schemas.microsoft.com/office/powerpoint/2010/main" val="24684179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algn="r" defTabSz="914400" rtl="1" eaLnBrk="1" latinLnBrk="0" hangingPunct="1"/>
            <a:endParaRPr lang="x-none" dirty="0"/>
          </a:p>
        </p:txBody>
      </p:sp>
      <p:sp>
        <p:nvSpPr>
          <p:cNvPr id="4" name="Slide Number Placeholder 3"/>
          <p:cNvSpPr>
            <a:spLocks noGrp="1"/>
          </p:cNvSpPr>
          <p:nvPr>
            <p:ph type="sldNum" sz="quarter" idx="5"/>
          </p:nvPr>
        </p:nvSpPr>
        <p:spPr/>
        <p:txBody>
          <a:bodyPr/>
          <a:lstStyle/>
          <a:p>
            <a:fld id="{6A01129C-5943-4B43-A2C1-522ADA9236D1}" type="slidenum">
              <a:rPr lang="x-none" smtClean="0">
                <a:solidFill>
                  <a:prstClr val="black"/>
                </a:solidFill>
              </a:rPr>
              <a:pPr/>
              <a:t>9</a:t>
            </a:fld>
            <a:endParaRPr lang="x-none">
              <a:solidFill>
                <a:prstClr val="black"/>
              </a:solidFill>
            </a:endParaRPr>
          </a:p>
        </p:txBody>
      </p:sp>
    </p:spTree>
    <p:extLst>
      <p:ext uri="{BB962C8B-B14F-4D97-AF65-F5344CB8AC3E}">
        <p14:creationId xmlns:p14="http://schemas.microsoft.com/office/powerpoint/2010/main" val="246841799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685800" y="1346949"/>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685800" y="4282765"/>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685800" y="1484779"/>
            <a:ext cx="7772400" cy="274320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a:grpSpLocks noChangeAspect="1"/>
          </p:cNvGrpSpPr>
          <p:nvPr/>
        </p:nvGrpSpPr>
        <p:grpSpPr>
          <a:xfrm>
            <a:off x="7234780" y="4107023"/>
            <a:ext cx="914400" cy="914400"/>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788670" y="1432223"/>
            <a:ext cx="7593330" cy="3035808"/>
          </a:xfrm>
        </p:spPr>
        <p:txBody>
          <a:bodyPr anchor="ctr">
            <a:noAutofit/>
          </a:bodyPr>
          <a:lstStyle>
            <a:lvl1pPr algn="l">
              <a:lnSpc>
                <a:spcPct val="80000"/>
              </a:lnSpc>
              <a:defRPr sz="6400" b="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802386" y="4389120"/>
            <a:ext cx="5918454" cy="1069848"/>
          </a:xfrm>
        </p:spPr>
        <p:txBody>
          <a:bodyPr>
            <a:normAutofit/>
          </a:bodyPr>
          <a:lstStyle>
            <a:lvl1pPr marL="0" indent="0" algn="l">
              <a:buNone/>
              <a:defRPr sz="1800" b="0">
                <a:solidFill>
                  <a:schemeClr val="tx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DFA954E-5247-EC43-BF5E-C219BF3BEA04}" type="datetime1">
              <a:rPr lang="en-US" smtClean="0"/>
              <a:t>12/5/2025</a:t>
            </a:fld>
            <a:endParaRPr lang="x-none"/>
          </a:p>
        </p:txBody>
      </p:sp>
      <p:sp>
        <p:nvSpPr>
          <p:cNvPr id="5" name="Footer Placeholder 4"/>
          <p:cNvSpPr>
            <a:spLocks noGrp="1"/>
          </p:cNvSpPr>
          <p:nvPr>
            <p:ph type="ftr" sz="quarter" idx="11"/>
          </p:nvPr>
        </p:nvSpPr>
        <p:spPr>
          <a:xfrm>
            <a:off x="812805" y="6272787"/>
            <a:ext cx="4745736" cy="365125"/>
          </a:xfrm>
        </p:spPr>
        <p:txBody>
          <a:bodyPr/>
          <a:lstStyle/>
          <a:p>
            <a:endParaRPr lang="x-none"/>
          </a:p>
        </p:txBody>
      </p:sp>
      <p:sp>
        <p:nvSpPr>
          <p:cNvPr id="6" name="Slide Number Placeholder 5"/>
          <p:cNvSpPr>
            <a:spLocks noGrp="1"/>
          </p:cNvSpPr>
          <p:nvPr>
            <p:ph type="sldNum" sz="quarter" idx="12"/>
          </p:nvPr>
        </p:nvSpPr>
        <p:spPr>
          <a:xfrm>
            <a:off x="7244281" y="4227195"/>
            <a:ext cx="895401" cy="640080"/>
          </a:xfrm>
          <a:prstGeom prst="rect">
            <a:avLst/>
          </a:prstGeom>
        </p:spPr>
        <p:txBody>
          <a:bodyPr/>
          <a:lstStyle>
            <a:lvl1pPr>
              <a:defRPr sz="2800" b="1"/>
            </a:lvl1pPr>
          </a:lstStyle>
          <a:p>
            <a:fld id="{DFCAA4AF-953D-244E-A785-3E30E94DDEA1}" type="slidenum">
              <a:rPr lang="x-none" smtClean="0"/>
              <a:t>‹#›</a:t>
            </a:fld>
            <a:endParaRPr lang="x-none" dirty="0"/>
          </a:p>
        </p:txBody>
      </p:sp>
    </p:spTree>
    <p:extLst>
      <p:ext uri="{BB962C8B-B14F-4D97-AF65-F5344CB8AC3E}">
        <p14:creationId xmlns:p14="http://schemas.microsoft.com/office/powerpoint/2010/main" val="3067037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12/5/2025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x-none" smtClean="0"/>
              <a:pPr/>
              <a:t>‹#›</a:t>
            </a:fld>
            <a:endParaRPr lang="x-none"/>
          </a:p>
        </p:txBody>
      </p:sp>
    </p:spTree>
    <p:extLst>
      <p:ext uri="{BB962C8B-B14F-4D97-AF65-F5344CB8AC3E}">
        <p14:creationId xmlns:p14="http://schemas.microsoft.com/office/powerpoint/2010/main" val="1325740254"/>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533400"/>
            <a:ext cx="1914525" cy="5638800"/>
          </a:xfrm>
        </p:spPr>
        <p:txBody>
          <a:bodyPr vert="eaVert"/>
          <a:lstStyle>
            <a:lvl1pPr>
              <a:defRPr b="0"/>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00101" y="533400"/>
            <a:ext cx="5629275"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12/5/2025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x-none" smtClean="0"/>
              <a:pPr/>
              <a:t>‹#›</a:t>
            </a:fld>
            <a:endParaRPr lang="x-none"/>
          </a:p>
        </p:txBody>
      </p:sp>
    </p:spTree>
    <p:extLst>
      <p:ext uri="{BB962C8B-B14F-4D97-AF65-F5344CB8AC3E}">
        <p14:creationId xmlns:p14="http://schemas.microsoft.com/office/powerpoint/2010/main" val="1232360883"/>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pic>
        <p:nvPicPr>
          <p:cNvPr id="7" name="Picture 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685330" y="2367097"/>
            <a:ext cx="777287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483346" y="6272789"/>
            <a:ext cx="480060" cy="365125"/>
          </a:xfrm>
          <a:prstGeom prst="rect">
            <a:avLst/>
          </a:prstGeom>
        </p:spPr>
        <p:txBody>
          <a:bodyPr/>
          <a:lstStyle/>
          <a:p>
            <a:fld id="{DFCAA4AF-953D-244E-A785-3E30E94DDEA1}" type="slidenum">
              <a:rPr lang="x-none" smtClean="0"/>
              <a:pPr/>
              <a:t>‹#›</a:t>
            </a:fld>
            <a:endParaRPr lang="x-none"/>
          </a:p>
        </p:txBody>
      </p:sp>
    </p:spTree>
    <p:extLst>
      <p:ext uri="{BB962C8B-B14F-4D97-AF65-F5344CB8AC3E}">
        <p14:creationId xmlns:p14="http://schemas.microsoft.com/office/powerpoint/2010/main" val="589101039"/>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12/5/2025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x-none" smtClean="0"/>
              <a:pPr/>
              <a:t>‹#›</a:t>
            </a:fld>
            <a:endParaRPr lang="x-none"/>
          </a:p>
        </p:txBody>
      </p:sp>
    </p:spTree>
    <p:extLst>
      <p:ext uri="{BB962C8B-B14F-4D97-AF65-F5344CB8AC3E}">
        <p14:creationId xmlns:p14="http://schemas.microsoft.com/office/powerpoint/2010/main" val="966741874"/>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9144000" cy="194001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5346" y="1225296"/>
            <a:ext cx="6960870" cy="3520440"/>
          </a:xfrm>
        </p:spPr>
        <p:txBody>
          <a:bodyPr anchor="ctr">
            <a:normAutofit/>
          </a:bodyPr>
          <a:lstStyle>
            <a:lvl1pPr>
              <a:lnSpc>
                <a:spcPct val="80000"/>
              </a:lnSpc>
              <a:defRPr sz="6400" b="0"/>
            </a:lvl1pPr>
          </a:lstStyle>
          <a:p>
            <a:r>
              <a:rPr lang="en-US"/>
              <a:t>Click to edit Master title style</a:t>
            </a:r>
            <a:endParaRPr lang="en-US" dirty="0"/>
          </a:p>
        </p:txBody>
      </p:sp>
      <p:sp>
        <p:nvSpPr>
          <p:cNvPr id="3" name="Text Placeholder 2"/>
          <p:cNvSpPr>
            <a:spLocks noGrp="1"/>
          </p:cNvSpPr>
          <p:nvPr>
            <p:ph type="body" idx="1"/>
          </p:nvPr>
        </p:nvSpPr>
        <p:spPr>
          <a:xfrm>
            <a:off x="1624330" y="5020056"/>
            <a:ext cx="6789420" cy="1066800"/>
          </a:xfrm>
        </p:spPr>
        <p:txBody>
          <a:bodyPr anchor="t">
            <a:normAutofit/>
          </a:bodyPr>
          <a:lstStyle>
            <a:lvl1pPr marL="0" indent="0">
              <a:buNone/>
              <a:defRPr sz="1800" b="0">
                <a:solidFill>
                  <a:schemeClr val="accent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445251" y="6272787"/>
            <a:ext cx="1983232" cy="365125"/>
          </a:xfrm>
        </p:spPr>
        <p:txBody>
          <a:bodyPr/>
          <a:lstStyle>
            <a:lvl1pPr>
              <a:defRPr>
                <a:solidFill>
                  <a:schemeClr val="accent1">
                    <a:lumMod val="50000"/>
                  </a:schemeClr>
                </a:solidFill>
              </a:defRPr>
            </a:lvl1pPr>
          </a:lstStyle>
          <a:p>
            <a:fld id="{85C67283-2AA5-CA42-A96E-66C67AF4F74A}" type="datetime1">
              <a:rPr lang="en-US" smtClean="0"/>
              <a:t>12/5/2025</a:t>
            </a:fld>
            <a:endParaRPr lang="x-none"/>
          </a:p>
        </p:txBody>
      </p:sp>
      <p:sp>
        <p:nvSpPr>
          <p:cNvPr id="5" name="Footer Placeholder 4"/>
          <p:cNvSpPr>
            <a:spLocks noGrp="1"/>
          </p:cNvSpPr>
          <p:nvPr>
            <p:ph type="ftr" sz="quarter" idx="11"/>
          </p:nvPr>
        </p:nvSpPr>
        <p:spPr>
          <a:xfrm>
            <a:off x="1636099" y="6272786"/>
            <a:ext cx="4745736" cy="365125"/>
          </a:xfrm>
        </p:spPr>
        <p:txBody>
          <a:bodyPr/>
          <a:lstStyle>
            <a:lvl1pPr>
              <a:defRPr>
                <a:solidFill>
                  <a:schemeClr val="accent1">
                    <a:lumMod val="50000"/>
                  </a:schemeClr>
                </a:solidFill>
              </a:defRPr>
            </a:lvl1pPr>
          </a:lstStyle>
          <a:p>
            <a:endParaRPr lang="x-none"/>
          </a:p>
        </p:txBody>
      </p:sp>
      <p:grpSp>
        <p:nvGrpSpPr>
          <p:cNvPr id="8" name="Group 7"/>
          <p:cNvGrpSpPr>
            <a:grpSpLocks noChangeAspect="1"/>
          </p:cNvGrpSpPr>
          <p:nvPr/>
        </p:nvGrpSpPr>
        <p:grpSpPr>
          <a:xfrm>
            <a:off x="633862" y="2430623"/>
            <a:ext cx="914400" cy="914400"/>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645451" y="2508607"/>
            <a:ext cx="891224" cy="720332"/>
          </a:xfrm>
          <a:prstGeom prst="rect">
            <a:avLst/>
          </a:prstGeom>
        </p:spPr>
        <p:txBody>
          <a:bodyPr/>
          <a:lstStyle>
            <a:lvl1pPr>
              <a:defRPr sz="2800"/>
            </a:lvl1pPr>
          </a:lstStyle>
          <a:p>
            <a:fld id="{DFCAA4AF-953D-244E-A785-3E30E94DDEA1}" type="slidenum">
              <a:rPr lang="x-none" smtClean="0"/>
              <a:t>‹#›</a:t>
            </a:fld>
            <a:endParaRPr lang="x-none" dirty="0"/>
          </a:p>
        </p:txBody>
      </p:sp>
    </p:spTree>
    <p:extLst>
      <p:ext uri="{BB962C8B-B14F-4D97-AF65-F5344CB8AC3E}">
        <p14:creationId xmlns:p14="http://schemas.microsoft.com/office/powerpoint/2010/main" val="3676743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0"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92218"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12/5/2025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x-none" smtClean="0"/>
              <a:pPr/>
              <a:t>‹#›</a:t>
            </a:fld>
            <a:endParaRPr lang="x-none"/>
          </a:p>
        </p:txBody>
      </p:sp>
    </p:spTree>
    <p:extLst>
      <p:ext uri="{BB962C8B-B14F-4D97-AF65-F5344CB8AC3E}">
        <p14:creationId xmlns:p14="http://schemas.microsoft.com/office/powerpoint/2010/main" val="424880742"/>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85800"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0"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20793"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820793"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12/5/2025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x-none" smtClean="0"/>
              <a:pPr/>
              <a:t>‹#›</a:t>
            </a:fld>
            <a:endParaRPr lang="x-none"/>
          </a:p>
        </p:txBody>
      </p:sp>
    </p:spTree>
    <p:extLst>
      <p:ext uri="{BB962C8B-B14F-4D97-AF65-F5344CB8AC3E}">
        <p14:creationId xmlns:p14="http://schemas.microsoft.com/office/powerpoint/2010/main" val="4085601477"/>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lvl1pPr>
              <a:defRPr>
                <a:solidFill>
                  <a:schemeClr val="accent1">
                    <a:lumMod val="50000"/>
                  </a:schemeClr>
                </a:solidFill>
              </a:defRPr>
            </a:lvl1pPr>
          </a:lstStyle>
          <a:p>
            <a:fld id="{37B5F63F-98CA-1D41-8742-FD038FF002F0}" type="datetime1">
              <a:rPr lang="en-US" smtClean="0"/>
              <a:t>12/5/2025</a:t>
            </a:fld>
            <a:endParaRPr lang="x-none"/>
          </a:p>
        </p:txBody>
      </p:sp>
      <p:sp>
        <p:nvSpPr>
          <p:cNvPr id="4" name="Footer Placeholder 3"/>
          <p:cNvSpPr>
            <a:spLocks noGrp="1"/>
          </p:cNvSpPr>
          <p:nvPr>
            <p:ph type="ftr" sz="quarter" idx="11"/>
          </p:nvPr>
        </p:nvSpPr>
        <p:spPr/>
        <p:txBody>
          <a:bodyPr/>
          <a:lstStyle>
            <a:lvl1pPr>
              <a:defRPr>
                <a:solidFill>
                  <a:schemeClr val="accent1">
                    <a:lumMod val="50000"/>
                  </a:schemeClr>
                </a:solidFill>
              </a:defRPr>
            </a:lvl1pPr>
          </a:lstStyle>
          <a:p>
            <a:endParaRPr lang="x-none"/>
          </a:p>
        </p:txBody>
      </p:sp>
      <p:sp>
        <p:nvSpPr>
          <p:cNvPr id="5" name="Slide Number Placeholder 4"/>
          <p:cNvSpPr>
            <a:spLocks noGrp="1"/>
          </p:cNvSpPr>
          <p:nvPr>
            <p:ph type="sldNum" sz="quarter" idx="12"/>
          </p:nvPr>
        </p:nvSpPr>
        <p:spPr>
          <a:xfrm>
            <a:off x="8483346" y="6272787"/>
            <a:ext cx="480060" cy="365125"/>
          </a:xfrm>
          <a:prstGeom prst="rect">
            <a:avLst/>
          </a:prstGeo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46861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637508-C37C-E149-9DBA-7B59FFC94BE4}" type="datetime1">
              <a:rPr lang="en-US" smtClean="0"/>
              <a:t>12/5/2025</a:t>
            </a:fld>
            <a:endParaRPr lang="x-none"/>
          </a:p>
        </p:txBody>
      </p:sp>
      <p:sp>
        <p:nvSpPr>
          <p:cNvPr id="3" name="Footer Placeholder 2"/>
          <p:cNvSpPr>
            <a:spLocks noGrp="1"/>
          </p:cNvSpPr>
          <p:nvPr>
            <p:ph type="ftr" sz="quarter" idx="11"/>
          </p:nvPr>
        </p:nvSpPr>
        <p:spPr/>
        <p:txBody>
          <a:bodyPr/>
          <a:lstStyle/>
          <a:p>
            <a:endParaRPr lang="x-none"/>
          </a:p>
        </p:txBody>
      </p:sp>
      <p:sp>
        <p:nvSpPr>
          <p:cNvPr id="4" name="Slide Number Placeholder 3"/>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x-none" smtClean="0"/>
              <a:t>‹#›</a:t>
            </a:fld>
            <a:endParaRPr lang="x-none"/>
          </a:p>
        </p:txBody>
      </p:sp>
    </p:spTree>
    <p:extLst>
      <p:ext uri="{BB962C8B-B14F-4D97-AF65-F5344CB8AC3E}">
        <p14:creationId xmlns:p14="http://schemas.microsoft.com/office/powerpoint/2010/main" val="39191503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6227806" y="3"/>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en-US"/>
              <a:t>Click to edit Master title style</a:t>
            </a:r>
            <a:endParaRPr lang="en-US" dirty="0"/>
          </a:p>
        </p:txBody>
      </p:sp>
      <p:sp>
        <p:nvSpPr>
          <p:cNvPr id="3" name="Content Placeholder 2"/>
          <p:cNvSpPr>
            <a:spLocks noGrp="1"/>
          </p:cNvSpPr>
          <p:nvPr>
            <p:ph idx="1"/>
          </p:nvPr>
        </p:nvSpPr>
        <p:spPr>
          <a:xfrm>
            <a:off x="628650" y="685800"/>
            <a:ext cx="5033772"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9" name="Date Placeholder 8"/>
          <p:cNvSpPr>
            <a:spLocks noGrp="1"/>
          </p:cNvSpPr>
          <p:nvPr>
            <p:ph type="dt" sz="half" idx="10"/>
          </p:nvPr>
        </p:nvSpPr>
        <p:spPr/>
        <p:txBody>
          <a:bodyPr/>
          <a:lstStyle/>
          <a:p>
            <a:fld id="{B61BEF0D-F0BB-DE4B-95CE-6DB70DBA9567}" type="datetimeFigureOut">
              <a:rPr lang="en-US" smtClean="0"/>
              <a:pPr/>
              <a:t>12/5/2025</a:t>
            </a:fld>
            <a:endParaRPr lang="en-US" dirty="0"/>
          </a:p>
        </p:txBody>
      </p:sp>
      <p:sp>
        <p:nvSpPr>
          <p:cNvPr id="10" name="Footer Placeholder 9"/>
          <p:cNvSpPr>
            <a:spLocks noGrp="1"/>
          </p:cNvSpPr>
          <p:nvPr>
            <p:ph type="ftr" sz="quarter" idx="11"/>
          </p:nvPr>
        </p:nvSpPr>
        <p:spPr/>
        <p:txBody>
          <a:bodyPr/>
          <a:lstStyle/>
          <a:p>
            <a:endParaRPr lang="en-US" dirty="0"/>
          </a:p>
        </p:txBody>
      </p:sp>
      <p:sp>
        <p:nvSpPr>
          <p:cNvPr id="11" name="Slide Number Placeholder 10"/>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x-none" smtClean="0"/>
              <a:pPr/>
              <a:t>‹#›</a:t>
            </a:fld>
            <a:endParaRPr lang="x-none"/>
          </a:p>
        </p:txBody>
      </p:sp>
    </p:spTree>
    <p:extLst>
      <p:ext uri="{BB962C8B-B14F-4D97-AF65-F5344CB8AC3E}">
        <p14:creationId xmlns:p14="http://schemas.microsoft.com/office/powerpoint/2010/main" val="1215032593"/>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6227806" y="3"/>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 y="0"/>
            <a:ext cx="6227805"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8" name="Date Placeholder 7"/>
          <p:cNvSpPr>
            <a:spLocks noGrp="1"/>
          </p:cNvSpPr>
          <p:nvPr>
            <p:ph type="dt" sz="half" idx="10"/>
          </p:nvPr>
        </p:nvSpPr>
        <p:spPr/>
        <p:txBody>
          <a:bodyPr/>
          <a:lstStyle/>
          <a:p>
            <a:fld id="{691E427E-F6E1-3E4B-826C-D8AB3E8AED67}" type="datetime1">
              <a:rPr lang="en-US" smtClean="0"/>
              <a:t>12/5/2025</a:t>
            </a:fld>
            <a:endParaRPr lang="x-none"/>
          </a:p>
        </p:txBody>
      </p:sp>
      <p:sp>
        <p:nvSpPr>
          <p:cNvPr id="10" name="Slide Number Placeholder 9"/>
          <p:cNvSpPr>
            <a:spLocks noGrp="1"/>
          </p:cNvSpPr>
          <p:nvPr>
            <p:ph type="sldNum" sz="quarter" idx="12"/>
          </p:nvPr>
        </p:nvSpPr>
        <p:spPr>
          <a:xfrm>
            <a:off x="8483346" y="6272787"/>
            <a:ext cx="480060" cy="365125"/>
          </a:xfrm>
          <a:prstGeom prst="rect">
            <a:avLst/>
          </a:prstGeom>
        </p:spPr>
        <p:txBody>
          <a:bodyPr/>
          <a:lstStyle/>
          <a:p>
            <a:fld id="{DFCAA4AF-953D-244E-A785-3E30E94DDEA1}" type="slidenum">
              <a:rPr lang="x-none" smtClean="0"/>
              <a:t>‹#›</a:t>
            </a:fld>
            <a:endParaRPr lang="x-none"/>
          </a:p>
        </p:txBody>
      </p:sp>
    </p:spTree>
    <p:extLst>
      <p:ext uri="{BB962C8B-B14F-4D97-AF65-F5344CB8AC3E}">
        <p14:creationId xmlns:p14="http://schemas.microsoft.com/office/powerpoint/2010/main" val="31281726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2" name="Group 11"/>
          <p:cNvGrpSpPr/>
          <p:nvPr userDrawn="1"/>
        </p:nvGrpSpPr>
        <p:grpSpPr>
          <a:xfrm>
            <a:off x="8522664" y="6255258"/>
            <a:ext cx="393192" cy="393192"/>
            <a:chOff x="8532189" y="5068824"/>
            <a:chExt cx="393192" cy="393192"/>
          </a:xfrm>
        </p:grpSpPr>
        <p:sp>
          <p:nvSpPr>
            <p:cNvPr id="8" name="Oval 7"/>
            <p:cNvSpPr>
              <a:spLocks noChangeAspect="1"/>
            </p:cNvSpPr>
            <p:nvPr/>
          </p:nvSpPr>
          <p:spPr>
            <a:xfrm>
              <a:off x="8532189" y="5068824"/>
              <a:ext cx="393192" cy="393192"/>
            </a:xfrm>
            <a:prstGeom prst="ellipse">
              <a:avLst/>
            </a:prstGeom>
            <a:blipFill dpi="0" rotWithShape="1">
              <a:blip r:embed="rId14">
                <a:duotone>
                  <a:schemeClr val="accent1">
                    <a:shade val="45000"/>
                    <a:satMod val="135000"/>
                  </a:schemeClr>
                  <a:prstClr val="white"/>
                </a:duotone>
                <a:extLst>
                  <a:ext uri="{BEBA8EAE-BF5A-486C-A8C5-ECC9F3942E4B}">
                    <a14:imgProps xmlns:a14="http://schemas.microsoft.com/office/drawing/2010/main">
                      <a14:imgLayer r:embed="rId1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2" name="Title Placeholder 1"/>
          <p:cNvSpPr>
            <a:spLocks noGrp="1"/>
          </p:cNvSpPr>
          <p:nvPr>
            <p:ph type="title"/>
          </p:nvPr>
        </p:nvSpPr>
        <p:spPr>
          <a:xfrm>
            <a:off x="685800" y="484632"/>
            <a:ext cx="7772400" cy="1609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121408"/>
            <a:ext cx="7772400" cy="405079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992368" y="6272787"/>
            <a:ext cx="2455164" cy="365125"/>
          </a:xfrm>
          <a:prstGeom prst="rect">
            <a:avLst/>
          </a:prstGeom>
        </p:spPr>
        <p:txBody>
          <a:bodyPr vert="horz" lIns="91440" tIns="45720" rIns="91440" bIns="45720" rtlCol="0" anchor="ctr"/>
          <a:lstStyle>
            <a:lvl1pPr algn="r">
              <a:defRPr sz="1000">
                <a:solidFill>
                  <a:schemeClr val="accent1">
                    <a:lumMod val="50000"/>
                  </a:schemeClr>
                </a:solidFill>
              </a:defRPr>
            </a:lvl1pPr>
          </a:lstStyle>
          <a:p>
            <a:fld id="{B61BEF0D-F0BB-DE4B-95CE-6DB70DBA9567}" type="datetimeFigureOut">
              <a:rPr lang="en-US" smtClean="0"/>
              <a:pPr/>
              <a:t>12/5/2025</a:t>
            </a:fld>
            <a:endParaRPr lang="en-US" dirty="0"/>
          </a:p>
        </p:txBody>
      </p:sp>
      <p:sp>
        <p:nvSpPr>
          <p:cNvPr id="5" name="Footer Placeholder 4"/>
          <p:cNvSpPr>
            <a:spLocks noGrp="1"/>
          </p:cNvSpPr>
          <p:nvPr>
            <p:ph type="ftr" sz="quarter" idx="3"/>
          </p:nvPr>
        </p:nvSpPr>
        <p:spPr>
          <a:xfrm>
            <a:off x="685800" y="6272787"/>
            <a:ext cx="4745736" cy="365125"/>
          </a:xfrm>
          <a:prstGeom prst="rect">
            <a:avLst/>
          </a:prstGeom>
        </p:spPr>
        <p:txBody>
          <a:bodyPr vert="horz" lIns="91440" tIns="45720" rIns="91440" bIns="45720" rtlCol="0" anchor="ctr"/>
          <a:lstStyle>
            <a:lvl1pPr algn="l">
              <a:defRPr sz="1000">
                <a:solidFill>
                  <a:schemeClr val="accent1">
                    <a:lumMod val="50000"/>
                  </a:schemeClr>
                </a:solidFill>
              </a:defRPr>
            </a:lvl1pPr>
          </a:lstStyle>
          <a:p>
            <a:endParaRPr lang="en-US" dirty="0"/>
          </a:p>
        </p:txBody>
      </p:sp>
      <p:sp>
        <p:nvSpPr>
          <p:cNvPr id="6" name="Slide Number Placeholder 5"/>
          <p:cNvSpPr>
            <a:spLocks noGrp="1"/>
          </p:cNvSpPr>
          <p:nvPr>
            <p:ph type="sldNum" sz="quarter" idx="4"/>
          </p:nvPr>
        </p:nvSpPr>
        <p:spPr>
          <a:xfrm>
            <a:off x="8483346" y="6272787"/>
            <a:ext cx="480060" cy="365125"/>
          </a:xfrm>
          <a:prstGeom prst="rect">
            <a:avLst/>
          </a:prstGeom>
        </p:spPr>
        <p:txBody>
          <a:bodyPr vert="horz" lIns="91440" tIns="45720" rIns="91440" bIns="45720" rtlCol="0" anchor="ctr"/>
          <a:lstStyle>
            <a:lvl1pPr algn="ctr">
              <a:defRPr sz="1100" b="1" spc="-70" baseline="0">
                <a:solidFill>
                  <a:srgbClr val="FFFFFF"/>
                </a:solidFill>
                <a:latin typeface="+mn-lt"/>
              </a:defRPr>
            </a:lvl1pPr>
          </a:lstStyle>
          <a:p>
            <a:fld id="{DFCAA4AF-953D-244E-A785-3E30E94DDEA1}" type="slidenum">
              <a:rPr lang="x-none" smtClean="0"/>
              <a:pPr/>
              <a:t>‹#›</a:t>
            </a:fld>
            <a:endParaRPr lang="x-none" dirty="0"/>
          </a:p>
        </p:txBody>
      </p:sp>
    </p:spTree>
    <p:extLst>
      <p:ext uri="{BB962C8B-B14F-4D97-AF65-F5344CB8AC3E}">
        <p14:creationId xmlns:p14="http://schemas.microsoft.com/office/powerpoint/2010/main" val="635751511"/>
      </p:ext>
    </p:extLst>
  </p:cSld>
  <p:clrMap bg1="lt1" tx1="dk1" bg2="lt2" tx2="dk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7" r:id="rId10"/>
    <p:sldLayoutId id="2147483888" r:id="rId11"/>
    <p:sldLayoutId id="2147483860" r:id="rId12"/>
  </p:sldLayoutIdLst>
  <p:hf hdr="0" ftr="0" dt="0"/>
  <p:txStyles>
    <p:titleStyle>
      <a:lvl1pPr algn="l" defTabSz="914400" rtl="1" eaLnBrk="1" latinLnBrk="0" hangingPunct="1">
        <a:lnSpc>
          <a:spcPct val="90000"/>
        </a:lnSpc>
        <a:spcBef>
          <a:spcPct val="0"/>
        </a:spcBef>
        <a:buNone/>
        <a:defRPr sz="4200" b="0" kern="1200" cap="all" baseline="0">
          <a:blipFill>
            <a:blip r:embed="rId16">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r" defTabSz="914400" rtl="1"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r" defTabSz="914400" rtl="1"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A643D25-2DC0-B145-8CDC-1305C74C1636}"/>
              </a:ext>
            </a:extLst>
          </p:cNvPr>
          <p:cNvSpPr>
            <a:spLocks noGrp="1"/>
          </p:cNvSpPr>
          <p:nvPr>
            <p:ph type="ctrTitle"/>
          </p:nvPr>
        </p:nvSpPr>
        <p:spPr>
          <a:xfrm>
            <a:off x="0" y="1785674"/>
            <a:ext cx="8297333" cy="2001839"/>
          </a:xfrm>
        </p:spPr>
        <p:txBody>
          <a:bodyPr anchor="ctr">
            <a:normAutofit/>
          </a:bodyPr>
          <a:lstStyle/>
          <a:p>
            <a:pPr algn="r"/>
            <a:r>
              <a:rPr lang="fa-IR" sz="3600" b="1" dirty="0" smtClean="0">
                <a:cs typeface="B Mitra" panose="00000400000000000000" pitchFamily="2" charset="-78"/>
              </a:rPr>
              <a:t>منطقه آزاد شغلی</a:t>
            </a:r>
            <a:endParaRPr lang="fa-IR" sz="3600" b="1" dirty="0">
              <a:latin typeface="IRANYekan ExtraBold" panose="020B0506030804020204" pitchFamily="34" charset="-78"/>
              <a:cs typeface="B Mitra" panose="00000400000000000000" pitchFamily="2" charset="-78"/>
            </a:endParaRPr>
          </a:p>
        </p:txBody>
      </p:sp>
      <p:sp>
        <p:nvSpPr>
          <p:cNvPr id="3" name="Subtitle 2">
            <a:extLst>
              <a:ext uri="{FF2B5EF4-FFF2-40B4-BE49-F238E27FC236}">
                <a16:creationId xmlns:a16="http://schemas.microsoft.com/office/drawing/2014/main" xmlns="" id="{1BF6B021-3F5D-0643-BA4C-71F40E9F5B6F}"/>
              </a:ext>
            </a:extLst>
          </p:cNvPr>
          <p:cNvSpPr>
            <a:spLocks noGrp="1"/>
          </p:cNvSpPr>
          <p:nvPr>
            <p:ph type="subTitle" idx="1"/>
          </p:nvPr>
        </p:nvSpPr>
        <p:spPr>
          <a:xfrm>
            <a:off x="1143000" y="4487648"/>
            <a:ext cx="6858000" cy="1631798"/>
          </a:xfrm>
        </p:spPr>
        <p:txBody>
          <a:bodyPr>
            <a:normAutofit/>
          </a:bodyPr>
          <a:lstStyle/>
          <a:p>
            <a:pPr algn="ctr">
              <a:spcBef>
                <a:spcPts val="1000"/>
              </a:spcBef>
            </a:pPr>
            <a:r>
              <a:rPr lang="fa-IR" sz="2500" dirty="0" smtClean="0">
                <a:solidFill>
                  <a:srgbClr val="1F4497"/>
                </a:solidFill>
                <a:latin typeface="IRANYekan Light" panose="020B0506030804020204" pitchFamily="34" charset="-78"/>
                <a:cs typeface="B Mitra" panose="00000400000000000000" pitchFamily="2" charset="-78"/>
              </a:rPr>
              <a:t>سید محمد جواد مرادی- لیسانس صنایع چوب و هنرآموز</a:t>
            </a:r>
            <a:endParaRPr lang="x-none" sz="2500" dirty="0">
              <a:solidFill>
                <a:srgbClr val="1F4497"/>
              </a:solidFill>
              <a:latin typeface="IRANYekan Light" panose="020B0506030804020204" pitchFamily="34" charset="-78"/>
              <a:cs typeface="B Mitra" panose="00000400000000000000" pitchFamily="2" charset="-78"/>
            </a:endParaRPr>
          </a:p>
        </p:txBody>
      </p:sp>
      <p:pic>
        <p:nvPicPr>
          <p:cNvPr id="4" name="Picture 3">
            <a:extLst>
              <a:ext uri="{FF2B5EF4-FFF2-40B4-BE49-F238E27FC236}">
                <a16:creationId xmlns:a16="http://schemas.microsoft.com/office/drawing/2014/main" xmlns="" id="{919E5219-1E3A-DC35-DD33-B64A63134DD7}"/>
              </a:ext>
            </a:extLst>
          </p:cNvPr>
          <p:cNvPicPr>
            <a:picLocks noChangeAspect="1"/>
          </p:cNvPicPr>
          <p:nvPr/>
        </p:nvPicPr>
        <p:blipFill>
          <a:blip r:embed="rId2"/>
          <a:stretch>
            <a:fillRect/>
          </a:stretch>
        </p:blipFill>
        <p:spPr>
          <a:xfrm>
            <a:off x="2680856" y="554530"/>
            <a:ext cx="3782291" cy="505691"/>
          </a:xfrm>
          <a:prstGeom prst="rect">
            <a:avLst/>
          </a:prstGeom>
        </p:spPr>
      </p:pic>
      <p:pic>
        <p:nvPicPr>
          <p:cNvPr id="7" name="Picture 6">
            <a:extLst>
              <a:ext uri="{FF2B5EF4-FFF2-40B4-BE49-F238E27FC236}">
                <a16:creationId xmlns:a16="http://schemas.microsoft.com/office/drawing/2014/main" xmlns="" id="{E90C306D-453F-426E-947B-C1EB46B24D3E}"/>
              </a:ext>
            </a:extLst>
          </p:cNvPr>
          <p:cNvPicPr>
            <a:picLocks noChangeAspect="1"/>
          </p:cNvPicPr>
          <p:nvPr/>
        </p:nvPicPr>
        <p:blipFill>
          <a:blip r:embed="rId3"/>
          <a:stretch>
            <a:fillRect/>
          </a:stretch>
        </p:blipFill>
        <p:spPr>
          <a:xfrm>
            <a:off x="873531" y="1732220"/>
            <a:ext cx="1996158" cy="2192666"/>
          </a:xfrm>
          <a:prstGeom prst="rect">
            <a:avLst/>
          </a:prstGeom>
        </p:spPr>
      </p:pic>
    </p:spTree>
    <p:extLst>
      <p:ext uri="{BB962C8B-B14F-4D97-AF65-F5344CB8AC3E}">
        <p14:creationId xmlns:p14="http://schemas.microsoft.com/office/powerpoint/2010/main" val="9182169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lide Number Placeholder 5">
            <a:extLst>
              <a:ext uri="{FF2B5EF4-FFF2-40B4-BE49-F238E27FC236}">
                <a16:creationId xmlns:a16="http://schemas.microsoft.com/office/drawing/2014/main" xmlns="" id="{503B2B1C-4187-F742-B415-DF061F65FD40}"/>
              </a:ext>
            </a:extLst>
          </p:cNvPr>
          <p:cNvSpPr>
            <a:spLocks noGrp="1"/>
          </p:cNvSpPr>
          <p:nvPr>
            <p:ph type="sldNum" sz="quarter" idx="12"/>
          </p:nvPr>
        </p:nvSpPr>
        <p:spPr/>
        <p:txBody>
          <a:bodyPr/>
          <a:lstStyle/>
          <a:p>
            <a:fld id="{DFCAA4AF-953D-244E-A785-3E30E94DDEA1}" type="slidenum">
              <a:rPr lang="x-none" smtClean="0">
                <a:cs typeface="B Mitra" panose="00000400000000000000" pitchFamily="2" charset="-78"/>
              </a:rPr>
              <a:pPr/>
              <a:t>9</a:t>
            </a:fld>
            <a:endParaRPr lang="x-none" dirty="0">
              <a:cs typeface="B Mitra" panose="00000400000000000000" pitchFamily="2" charset="-78"/>
            </a:endParaRPr>
          </a:p>
        </p:txBody>
      </p:sp>
      <p:sp>
        <p:nvSpPr>
          <p:cNvPr id="11" name="TextBox 10">
            <a:extLst>
              <a:ext uri="{FF2B5EF4-FFF2-40B4-BE49-F238E27FC236}">
                <a16:creationId xmlns:a16="http://schemas.microsoft.com/office/drawing/2014/main" xmlns="" id="{116AF201-794E-49A1-B366-29C2E4217ACA}"/>
              </a:ext>
            </a:extLst>
          </p:cNvPr>
          <p:cNvSpPr txBox="1"/>
          <p:nvPr/>
        </p:nvSpPr>
        <p:spPr>
          <a:xfrm>
            <a:off x="857250" y="1256170"/>
            <a:ext cx="7484895" cy="1938992"/>
          </a:xfrm>
          <a:prstGeom prst="rect">
            <a:avLst/>
          </a:prstGeom>
          <a:noFill/>
        </p:spPr>
        <p:txBody>
          <a:bodyPr wrap="square" rtlCol="0">
            <a:spAutoFit/>
          </a:bodyPr>
          <a:lstStyle/>
          <a:p>
            <a:pPr marL="342900" indent="-342900" algn="just" rtl="1">
              <a:lnSpc>
                <a:spcPct val="150000"/>
              </a:lnSpc>
              <a:buFont typeface="Arial" pitchFamily="34" charset="0"/>
              <a:buChar char="•"/>
            </a:pPr>
            <a:r>
              <a:rPr lang="fa-IR" sz="2000" b="1" dirty="0" smtClean="0">
                <a:solidFill>
                  <a:prstClr val="black"/>
                </a:solidFill>
                <a:latin typeface="IRANYekanFN" panose="020B0506030804020204" pitchFamily="34" charset="-78"/>
                <a:cs typeface="B Mitra" panose="00000400000000000000" pitchFamily="2" charset="-78"/>
              </a:rPr>
              <a:t>یک منبع ارزی جدید و غیر قابل تحریم برای کشور مهیا می شود.</a:t>
            </a:r>
          </a:p>
          <a:p>
            <a:pPr marL="342900" indent="-342900" algn="just" rtl="1">
              <a:lnSpc>
                <a:spcPct val="150000"/>
              </a:lnSpc>
              <a:buFont typeface="Arial" pitchFamily="34" charset="0"/>
              <a:buChar char="•"/>
            </a:pPr>
            <a:r>
              <a:rPr lang="fa-IR" sz="2000" b="1" dirty="0" smtClean="0">
                <a:solidFill>
                  <a:prstClr val="black"/>
                </a:solidFill>
                <a:latin typeface="IRANYekanFN" panose="020B0506030804020204" pitchFamily="34" charset="-78"/>
                <a:cs typeface="B Mitra" panose="00000400000000000000" pitchFamily="2" charset="-78"/>
              </a:rPr>
              <a:t>به نفوذ ژئوپولیتیکی ایران در افغانستان کمک بزرگی می کند.</a:t>
            </a:r>
            <a:endParaRPr lang="fa-IR" sz="2000" b="1" dirty="0">
              <a:solidFill>
                <a:prstClr val="black"/>
              </a:solidFill>
              <a:latin typeface="IRANYekanFN" panose="020B0506030804020204" pitchFamily="34" charset="-78"/>
              <a:cs typeface="B Mitra" panose="00000400000000000000" pitchFamily="2" charset="-78"/>
            </a:endParaRPr>
          </a:p>
        </p:txBody>
      </p:sp>
      <p:sp>
        <p:nvSpPr>
          <p:cNvPr id="7" name="Rounded Rectangle 6">
            <a:extLst>
              <a:ext uri="{FF2B5EF4-FFF2-40B4-BE49-F238E27FC236}">
                <a16:creationId xmlns:a16="http://schemas.microsoft.com/office/drawing/2014/main" xmlns="" id="{BEC84A8C-590E-DC47-BD23-9BF38BE92C63}"/>
              </a:ext>
            </a:extLst>
          </p:cNvPr>
          <p:cNvSpPr/>
          <p:nvPr/>
        </p:nvSpPr>
        <p:spPr>
          <a:xfrm>
            <a:off x="2805000" y="295197"/>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prstClr val="black">
                    <a:lumMod val="65000"/>
                    <a:lumOff val="35000"/>
                  </a:prstClr>
                </a:solidFill>
                <a:latin typeface="IRANYekan" panose="020B0506030804020204" pitchFamily="34" charset="-78"/>
                <a:cs typeface="B Mitra" panose="00000400000000000000" pitchFamily="2" charset="-78"/>
              </a:rPr>
              <a:t>تحلیل ابعاد مسئله</a:t>
            </a:r>
            <a:endParaRPr lang="x-none" dirty="0">
              <a:solidFill>
                <a:prstClr val="black">
                  <a:lumMod val="65000"/>
                  <a:lumOff val="35000"/>
                </a:prstClr>
              </a:solidFill>
              <a:latin typeface="IRANYekan" panose="020B0506030804020204" pitchFamily="34" charset="-78"/>
              <a:cs typeface="B Mitra" panose="00000400000000000000" pitchFamily="2" charset="-78"/>
            </a:endParaRPr>
          </a:p>
        </p:txBody>
      </p:sp>
      <p:sp>
        <p:nvSpPr>
          <p:cNvPr id="8" name="Rounded Rectangle 7">
            <a:extLst>
              <a:ext uri="{FF2B5EF4-FFF2-40B4-BE49-F238E27FC236}">
                <a16:creationId xmlns:a16="http://schemas.microsoft.com/office/drawing/2014/main" xmlns="" id="{4D54E1AE-035D-0F41-8452-145CAFED9875}"/>
              </a:ext>
            </a:extLst>
          </p:cNvPr>
          <p:cNvSpPr/>
          <p:nvPr/>
        </p:nvSpPr>
        <p:spPr>
          <a:xfrm>
            <a:off x="212780" y="293314"/>
            <a:ext cx="2324126" cy="540000"/>
          </a:xfrm>
          <a:prstGeom prst="roundRect">
            <a:avLst>
              <a:gd name="adj" fmla="val 50000"/>
            </a:avLst>
          </a:prstGeom>
          <a:solidFill>
            <a:srgbClr val="204497"/>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prstClr val="white"/>
                </a:solidFill>
                <a:latin typeface="IRANYekan" panose="020B0506030804020204" pitchFamily="34" charset="-78"/>
                <a:cs typeface="B Mitra" panose="00000400000000000000" pitchFamily="2" charset="-78"/>
              </a:rPr>
              <a:t>راهکارهای سیاستی</a:t>
            </a:r>
            <a:endParaRPr lang="x-none" dirty="0">
              <a:solidFill>
                <a:prstClr val="white"/>
              </a:solidFill>
              <a:latin typeface="IRANYekan" panose="020B0506030804020204" pitchFamily="34" charset="-78"/>
              <a:cs typeface="B Mitra" panose="00000400000000000000" pitchFamily="2" charset="-78"/>
            </a:endParaRPr>
          </a:p>
        </p:txBody>
      </p:sp>
      <p:sp>
        <p:nvSpPr>
          <p:cNvPr id="12" name="Rounded Rectangle 11">
            <a:extLst>
              <a:ext uri="{FF2B5EF4-FFF2-40B4-BE49-F238E27FC236}">
                <a16:creationId xmlns:a16="http://schemas.microsoft.com/office/drawing/2014/main" xmlns="" id="{3742EF48-FC86-1048-907D-E56DFA5D238F}"/>
              </a:ext>
            </a:extLst>
          </p:cNvPr>
          <p:cNvSpPr/>
          <p:nvPr/>
        </p:nvSpPr>
        <p:spPr>
          <a:xfrm>
            <a:off x="5359120" y="293314"/>
            <a:ext cx="2324126" cy="540000"/>
          </a:xfrm>
          <a:prstGeom prst="roundRect">
            <a:avLst>
              <a:gd name="adj" fmla="val 5000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rgbClr val="E3DED1">
                    <a:lumMod val="10000"/>
                  </a:srgbClr>
                </a:solidFill>
                <a:latin typeface="IRANYekan" panose="020B0506030804020204" pitchFamily="34" charset="-78"/>
                <a:cs typeface="B Mitra" panose="00000400000000000000" pitchFamily="2" charset="-78"/>
              </a:rPr>
              <a:t>مقدمه و بیان مسئله</a:t>
            </a:r>
          </a:p>
        </p:txBody>
      </p:sp>
      <p:cxnSp>
        <p:nvCxnSpPr>
          <p:cNvPr id="2" name="Straight Connector 1">
            <a:extLst>
              <a:ext uri="{FF2B5EF4-FFF2-40B4-BE49-F238E27FC236}">
                <a16:creationId xmlns:a16="http://schemas.microsoft.com/office/drawing/2014/main" xmlns="" id="{C8868876-589F-8225-812D-AC835979A31A}"/>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xmlns="" id="{036C19DC-B790-9345-2394-9D5B5B655C5B}"/>
              </a:ext>
            </a:extLst>
          </p:cNvPr>
          <p:cNvPicPr>
            <a:picLocks noChangeAspect="1"/>
          </p:cNvPicPr>
          <p:nvPr/>
        </p:nvPicPr>
        <p:blipFill>
          <a:blip r:embed="rId3"/>
          <a:stretch>
            <a:fillRect/>
          </a:stretch>
        </p:blipFill>
        <p:spPr>
          <a:xfrm>
            <a:off x="8050306" y="85750"/>
            <a:ext cx="821766" cy="895116"/>
          </a:xfrm>
          <a:prstGeom prst="rect">
            <a:avLst/>
          </a:prstGeom>
        </p:spPr>
      </p:pic>
    </p:spTree>
    <p:extLst>
      <p:ext uri="{BB962C8B-B14F-4D97-AF65-F5344CB8AC3E}">
        <p14:creationId xmlns:p14="http://schemas.microsoft.com/office/powerpoint/2010/main" val="1421497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2E3A393-5357-D84D-856B-477DA6B7F6BC}"/>
              </a:ext>
            </a:extLst>
          </p:cNvPr>
          <p:cNvSpPr>
            <a:spLocks noGrp="1"/>
          </p:cNvSpPr>
          <p:nvPr>
            <p:ph type="title"/>
          </p:nvPr>
        </p:nvSpPr>
        <p:spPr>
          <a:xfrm>
            <a:off x="628651" y="2766221"/>
            <a:ext cx="7886700" cy="1325563"/>
          </a:xfrm>
        </p:spPr>
        <p:txBody>
          <a:bodyPr vert="horz" lIns="91440" tIns="45720" rIns="91440" bIns="45720" rtlCol="0" anchor="ctr">
            <a:normAutofit/>
          </a:bodyPr>
          <a:lstStyle/>
          <a:p>
            <a:pPr algn="ctr" rtl="1"/>
            <a:r>
              <a:rPr lang="fa-IR" b="1" dirty="0">
                <a:latin typeface="IRANYekan ExtraBold" panose="020B0506030804020204" pitchFamily="34" charset="-78"/>
                <a:cs typeface="B Mitra" panose="00000400000000000000" pitchFamily="2" charset="-78"/>
              </a:rPr>
              <a:t>بــا تشکر</a:t>
            </a:r>
            <a:endParaRPr lang="x-none" b="1" dirty="0">
              <a:latin typeface="IRANYekan ExtraBold" panose="020B0506030804020204" pitchFamily="34" charset="-78"/>
              <a:cs typeface="B Mitra" panose="00000400000000000000" pitchFamily="2" charset="-78"/>
            </a:endParaRPr>
          </a:p>
        </p:txBody>
      </p:sp>
    </p:spTree>
    <p:extLst>
      <p:ext uri="{BB962C8B-B14F-4D97-AF65-F5344CB8AC3E}">
        <p14:creationId xmlns:p14="http://schemas.microsoft.com/office/powerpoint/2010/main" val="1840435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xmlns="" id="{BEC84A8C-590E-DC47-BD23-9BF38BE92C63}"/>
              </a:ext>
            </a:extLst>
          </p:cNvPr>
          <p:cNvSpPr/>
          <p:nvPr/>
        </p:nvSpPr>
        <p:spPr>
          <a:xfrm>
            <a:off x="2267063" y="3393877"/>
            <a:ext cx="4609879" cy="898028"/>
          </a:xfrm>
          <a:prstGeom prst="roundRect">
            <a:avLst>
              <a:gd name="adj" fmla="val 50000"/>
            </a:avLst>
          </a:prstGeom>
          <a:solidFill>
            <a:schemeClr val="bg1">
              <a:lumMod val="85000"/>
            </a:schemeClr>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600" b="1" dirty="0">
                <a:solidFill>
                  <a:sysClr val="windowText" lastClr="000000"/>
                </a:solidFill>
                <a:latin typeface="IRANYekan" panose="020B0506030804020204" pitchFamily="34" charset="-78"/>
                <a:cs typeface="B Mitra" panose="00000400000000000000" pitchFamily="2" charset="-78"/>
              </a:rPr>
              <a:t>تحلیل ابعاد مسئله</a:t>
            </a:r>
            <a:endParaRPr lang="x-none" sz="2600" b="1" dirty="0">
              <a:solidFill>
                <a:sysClr val="windowText" lastClr="000000"/>
              </a:solidFill>
              <a:latin typeface="IRANYekan" panose="020B0506030804020204" pitchFamily="34" charset="-78"/>
              <a:cs typeface="B Mitra" panose="00000400000000000000" pitchFamily="2" charset="-78"/>
            </a:endParaRPr>
          </a:p>
        </p:txBody>
      </p:sp>
      <p:sp>
        <p:nvSpPr>
          <p:cNvPr id="17" name="Rounded Rectangle 16">
            <a:extLst>
              <a:ext uri="{FF2B5EF4-FFF2-40B4-BE49-F238E27FC236}">
                <a16:creationId xmlns:a16="http://schemas.microsoft.com/office/drawing/2014/main" xmlns="" id="{4D54E1AE-035D-0F41-8452-145CAFED9875}"/>
              </a:ext>
            </a:extLst>
          </p:cNvPr>
          <p:cNvSpPr/>
          <p:nvPr/>
        </p:nvSpPr>
        <p:spPr>
          <a:xfrm>
            <a:off x="2267063" y="4844653"/>
            <a:ext cx="4609879" cy="898028"/>
          </a:xfrm>
          <a:prstGeom prst="roundRect">
            <a:avLst>
              <a:gd name="adj" fmla="val 50000"/>
            </a:avLst>
          </a:prstGeom>
          <a:solidFill>
            <a:schemeClr val="bg1">
              <a:lumMod val="85000"/>
            </a:schemeClr>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600" b="1" dirty="0">
                <a:solidFill>
                  <a:sysClr val="windowText" lastClr="000000"/>
                </a:solidFill>
                <a:latin typeface="IRANYekan" panose="020B0506030804020204" pitchFamily="34" charset="-78"/>
                <a:cs typeface="B Mitra" panose="00000400000000000000" pitchFamily="2" charset="-78"/>
              </a:rPr>
              <a:t>راهکارهای سیاستی</a:t>
            </a:r>
            <a:endParaRPr lang="x-none" sz="2600" b="1" dirty="0">
              <a:solidFill>
                <a:sysClr val="windowText" lastClr="000000"/>
              </a:solidFill>
              <a:latin typeface="IRANYekan" panose="020B0506030804020204" pitchFamily="34" charset="-78"/>
              <a:cs typeface="B Mitra" panose="00000400000000000000" pitchFamily="2" charset="-78"/>
            </a:endParaRPr>
          </a:p>
        </p:txBody>
      </p:sp>
      <p:sp>
        <p:nvSpPr>
          <p:cNvPr id="9" name="Rounded Rectangle 8">
            <a:extLst>
              <a:ext uri="{FF2B5EF4-FFF2-40B4-BE49-F238E27FC236}">
                <a16:creationId xmlns:a16="http://schemas.microsoft.com/office/drawing/2014/main" xmlns="" id="{3742EF48-FC86-1048-907D-E56DFA5D238F}"/>
              </a:ext>
            </a:extLst>
          </p:cNvPr>
          <p:cNvSpPr/>
          <p:nvPr/>
        </p:nvSpPr>
        <p:spPr>
          <a:xfrm>
            <a:off x="2267063" y="1943101"/>
            <a:ext cx="4609879" cy="898028"/>
          </a:xfrm>
          <a:prstGeom prst="roundRect">
            <a:avLst>
              <a:gd name="adj" fmla="val 50000"/>
            </a:avLst>
          </a:prstGeom>
          <a:solidFill>
            <a:schemeClr val="bg1">
              <a:lumMod val="85000"/>
            </a:schemeClr>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600" b="1" dirty="0">
                <a:solidFill>
                  <a:sysClr val="windowText" lastClr="000000"/>
                </a:solidFill>
                <a:latin typeface="IRANYekan" panose="020B0506030804020204" pitchFamily="34" charset="-78"/>
                <a:cs typeface="B Mitra" panose="00000400000000000000" pitchFamily="2" charset="-78"/>
              </a:rPr>
              <a:t>مقدمه و بیان مسئله</a:t>
            </a:r>
            <a:endParaRPr lang="x-none" sz="2600" b="1" dirty="0">
              <a:solidFill>
                <a:sysClr val="windowText" lastClr="000000"/>
              </a:solidFill>
              <a:latin typeface="IRANYekan" panose="020B0506030804020204" pitchFamily="34" charset="-78"/>
              <a:cs typeface="B Mitra" panose="00000400000000000000" pitchFamily="2" charset="-78"/>
            </a:endParaRPr>
          </a:p>
        </p:txBody>
      </p:sp>
      <p:sp>
        <p:nvSpPr>
          <p:cNvPr id="2" name="TextBox 1">
            <a:extLst>
              <a:ext uri="{FF2B5EF4-FFF2-40B4-BE49-F238E27FC236}">
                <a16:creationId xmlns:a16="http://schemas.microsoft.com/office/drawing/2014/main" xmlns="" id="{B9EF2EA7-C626-A34D-9447-CB7CC006892D}"/>
              </a:ext>
            </a:extLst>
          </p:cNvPr>
          <p:cNvSpPr txBox="1"/>
          <p:nvPr/>
        </p:nvSpPr>
        <p:spPr>
          <a:xfrm>
            <a:off x="2514600" y="740639"/>
            <a:ext cx="4114800" cy="707886"/>
          </a:xfrm>
          <a:prstGeom prst="rect">
            <a:avLst/>
          </a:prstGeom>
          <a:noFill/>
        </p:spPr>
        <p:txBody>
          <a:bodyPr wrap="square" rtlCol="0">
            <a:spAutoFit/>
          </a:bodyPr>
          <a:lstStyle/>
          <a:p>
            <a:pPr algn="ctr" rtl="1"/>
            <a:r>
              <a:rPr lang="fa-IR" sz="4000" b="1" dirty="0">
                <a:solidFill>
                  <a:srgbClr val="204497"/>
                </a:solidFill>
                <a:latin typeface="IRANYekan ExtraBold" panose="020B0506030804020204" pitchFamily="34" charset="-78"/>
                <a:cs typeface="B Mitra" panose="00000400000000000000" pitchFamily="2" charset="-78"/>
              </a:rPr>
              <a:t>فهرست مطالب</a:t>
            </a:r>
            <a:endParaRPr lang="x-none" sz="4000" b="1" dirty="0">
              <a:solidFill>
                <a:srgbClr val="204497"/>
              </a:solidFill>
              <a:latin typeface="IRANYekan ExtraBold" panose="020B0506030804020204" pitchFamily="34" charset="-78"/>
              <a:cs typeface="B Mitra" panose="00000400000000000000" pitchFamily="2" charset="-78"/>
            </a:endParaRPr>
          </a:p>
        </p:txBody>
      </p:sp>
      <p:sp>
        <p:nvSpPr>
          <p:cNvPr id="4" name="Slide Number Placeholder 3">
            <a:extLst>
              <a:ext uri="{FF2B5EF4-FFF2-40B4-BE49-F238E27FC236}">
                <a16:creationId xmlns:a16="http://schemas.microsoft.com/office/drawing/2014/main" xmlns="" id="{41210AA0-632C-0D47-9332-BC982D94B561}"/>
              </a:ext>
            </a:extLst>
          </p:cNvPr>
          <p:cNvSpPr>
            <a:spLocks noGrp="1"/>
          </p:cNvSpPr>
          <p:nvPr>
            <p:ph type="sldNum" sz="quarter" idx="12"/>
          </p:nvPr>
        </p:nvSpPr>
        <p:spPr/>
        <p:txBody>
          <a:bodyPr/>
          <a:lstStyle/>
          <a:p>
            <a:fld id="{DFCAA4AF-953D-244E-A785-3E30E94DDEA1}" type="slidenum">
              <a:rPr lang="x-none" smtClean="0">
                <a:cs typeface="B Mitra" panose="00000400000000000000" pitchFamily="2" charset="-78"/>
              </a:rPr>
              <a:t>1</a:t>
            </a:fld>
            <a:endParaRPr lang="x-none" dirty="0">
              <a:cs typeface="B Mitra" panose="00000400000000000000" pitchFamily="2" charset="-78"/>
            </a:endParaRPr>
          </a:p>
        </p:txBody>
      </p:sp>
    </p:spTree>
    <p:extLst>
      <p:ext uri="{BB962C8B-B14F-4D97-AF65-F5344CB8AC3E}">
        <p14:creationId xmlns:p14="http://schemas.microsoft.com/office/powerpoint/2010/main" val="348202348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xmlns="" id="{BEC84A8C-590E-DC47-BD23-9BF38BE92C63}"/>
              </a:ext>
            </a:extLst>
          </p:cNvPr>
          <p:cNvSpPr/>
          <p:nvPr/>
        </p:nvSpPr>
        <p:spPr>
          <a:xfrm>
            <a:off x="2805000" y="295197"/>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ysClr val="windowText" lastClr="000000"/>
                </a:solidFill>
                <a:latin typeface="IRANYekan" panose="020B0506030804020204" pitchFamily="34" charset="-78"/>
                <a:cs typeface="B Mitra" panose="00000400000000000000" pitchFamily="2" charset="-78"/>
              </a:rPr>
              <a:t>تحلیل ابعاد مسئله</a:t>
            </a:r>
            <a:endParaRPr lang="x-none" dirty="0">
              <a:solidFill>
                <a:sysClr val="windowText" lastClr="000000"/>
              </a:solidFill>
              <a:latin typeface="IRANYekan" panose="020B0506030804020204" pitchFamily="34" charset="-78"/>
              <a:cs typeface="B Mitra" panose="00000400000000000000" pitchFamily="2" charset="-78"/>
            </a:endParaRPr>
          </a:p>
        </p:txBody>
      </p:sp>
      <p:sp>
        <p:nvSpPr>
          <p:cNvPr id="17" name="Rounded Rectangle 16">
            <a:extLst>
              <a:ext uri="{FF2B5EF4-FFF2-40B4-BE49-F238E27FC236}">
                <a16:creationId xmlns:a16="http://schemas.microsoft.com/office/drawing/2014/main" xmlns="" id="{4D54E1AE-035D-0F41-8452-145CAFED9875}"/>
              </a:ext>
            </a:extLst>
          </p:cNvPr>
          <p:cNvSpPr/>
          <p:nvPr/>
        </p:nvSpPr>
        <p:spPr>
          <a:xfrm>
            <a:off x="212780" y="293314"/>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ysClr val="windowText" lastClr="000000"/>
                </a:solidFill>
                <a:latin typeface="IRANYekan" panose="020B0506030804020204" pitchFamily="34" charset="-78"/>
                <a:cs typeface="B Mitra" panose="00000400000000000000" pitchFamily="2" charset="-78"/>
              </a:rPr>
              <a:t>راهکارهای سیاستی</a:t>
            </a:r>
            <a:endParaRPr lang="x-none" dirty="0">
              <a:solidFill>
                <a:sysClr val="windowText" lastClr="000000"/>
              </a:solidFill>
              <a:latin typeface="IRANYekan" panose="020B0506030804020204" pitchFamily="34" charset="-78"/>
              <a:cs typeface="B Mitra" panose="00000400000000000000" pitchFamily="2" charset="-78"/>
            </a:endParaRPr>
          </a:p>
        </p:txBody>
      </p:sp>
      <p:sp>
        <p:nvSpPr>
          <p:cNvPr id="9" name="Rounded Rectangle 8">
            <a:extLst>
              <a:ext uri="{FF2B5EF4-FFF2-40B4-BE49-F238E27FC236}">
                <a16:creationId xmlns:a16="http://schemas.microsoft.com/office/drawing/2014/main" xmlns="" id="{3742EF48-FC86-1048-907D-E56DFA5D238F}"/>
              </a:ext>
            </a:extLst>
          </p:cNvPr>
          <p:cNvSpPr/>
          <p:nvPr/>
        </p:nvSpPr>
        <p:spPr>
          <a:xfrm>
            <a:off x="5359120" y="293314"/>
            <a:ext cx="2324126" cy="540000"/>
          </a:xfrm>
          <a:prstGeom prst="roundRect">
            <a:avLst>
              <a:gd name="adj" fmla="val 50000"/>
            </a:avLst>
          </a:prstGeom>
          <a:solidFill>
            <a:srgbClr val="204497"/>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1"/>
                </a:solidFill>
                <a:latin typeface="IRANYekan" panose="020B0506030804020204" pitchFamily="34" charset="-78"/>
                <a:cs typeface="B Mitra" panose="00000400000000000000" pitchFamily="2" charset="-78"/>
              </a:rPr>
              <a:t>مقدمه و بیان مسئله</a:t>
            </a:r>
          </a:p>
        </p:txBody>
      </p:sp>
      <p:sp>
        <p:nvSpPr>
          <p:cNvPr id="16" name="TextBox 15">
            <a:extLst>
              <a:ext uri="{FF2B5EF4-FFF2-40B4-BE49-F238E27FC236}">
                <a16:creationId xmlns:a16="http://schemas.microsoft.com/office/drawing/2014/main" xmlns="" id="{D647DC72-36D8-DC40-B9BB-21E1884CFD6A}"/>
              </a:ext>
            </a:extLst>
          </p:cNvPr>
          <p:cNvSpPr txBox="1"/>
          <p:nvPr/>
        </p:nvSpPr>
        <p:spPr>
          <a:xfrm>
            <a:off x="654756" y="1311722"/>
            <a:ext cx="7828590" cy="5493812"/>
          </a:xfrm>
          <a:prstGeom prst="rect">
            <a:avLst/>
          </a:prstGeom>
          <a:noFill/>
        </p:spPr>
        <p:txBody>
          <a:bodyPr wrap="square" rtlCol="0">
            <a:spAutoFit/>
          </a:bodyPr>
          <a:lstStyle/>
          <a:p>
            <a:pPr algn="just" rtl="1">
              <a:lnSpc>
                <a:spcPct val="150000"/>
              </a:lnSpc>
            </a:pPr>
            <a:r>
              <a:rPr lang="fa-IR" b="1" dirty="0">
                <a:latin typeface="IRANYekanFN" panose="020B0506030804020204" pitchFamily="34" charset="-78"/>
                <a:cs typeface="B Mitra" panose="00000400000000000000" pitchFamily="2" charset="-78"/>
              </a:rPr>
              <a:t>ورود غیر قانونی مهاجران افغانستانی به داخل مرزهای کشور ما معضلات زیادی را برای کشور ما موجب می شود:</a:t>
            </a:r>
          </a:p>
          <a:p>
            <a:pPr algn="just" rtl="1">
              <a:lnSpc>
                <a:spcPct val="150000"/>
              </a:lnSpc>
            </a:pPr>
            <a:r>
              <a:rPr lang="fa-IR" b="1" dirty="0">
                <a:latin typeface="IRANYekanFN" panose="020B0506030804020204" pitchFamily="34" charset="-78"/>
                <a:cs typeface="B Mitra" panose="00000400000000000000" pitchFamily="2" charset="-78"/>
              </a:rPr>
              <a:t>1-	تهدیدی برای اشتغال نیروی کار داخلی است</a:t>
            </a:r>
          </a:p>
          <a:p>
            <a:pPr algn="just" rtl="1">
              <a:lnSpc>
                <a:spcPct val="150000"/>
              </a:lnSpc>
            </a:pPr>
            <a:r>
              <a:rPr lang="fa-IR" b="1" dirty="0">
                <a:latin typeface="IRANYekanFN" panose="020B0506030804020204" pitchFamily="34" charset="-78"/>
                <a:cs typeface="B Mitra" panose="00000400000000000000" pitchFamily="2" charset="-78"/>
              </a:rPr>
              <a:t>2-	بستری برای جرایم متعدد مانند، قاچاق مواد مخدر و قاچاق انسان و قتل و دزدی و به ویژه تهدید امنیت ملی از طریق تروریسم و جاسوسی است</a:t>
            </a:r>
          </a:p>
          <a:p>
            <a:pPr algn="just" rtl="1">
              <a:lnSpc>
                <a:spcPct val="150000"/>
              </a:lnSpc>
            </a:pPr>
            <a:r>
              <a:rPr lang="fa-IR" b="1" dirty="0">
                <a:latin typeface="IRANYekanFN" panose="020B0506030804020204" pitchFamily="34" charset="-78"/>
                <a:cs typeface="B Mitra" panose="00000400000000000000" pitchFamily="2" charset="-78"/>
              </a:rPr>
              <a:t>3-	بهانه ای در دست معاندین انقلاب برای بدبین کردن مردم نسبت به </a:t>
            </a:r>
            <a:r>
              <a:rPr lang="fa-IR" b="1" dirty="0" smtClean="0">
                <a:latin typeface="IRANYekanFN" panose="020B0506030804020204" pitchFamily="34" charset="-78"/>
                <a:cs typeface="B Mitra" panose="00000400000000000000" pitchFamily="2" charset="-78"/>
              </a:rPr>
              <a:t>حکومت است</a:t>
            </a:r>
            <a:r>
              <a:rPr lang="fa-IR" b="1" dirty="0">
                <a:latin typeface="IRANYekanFN" panose="020B0506030804020204" pitchFamily="34" charset="-78"/>
                <a:cs typeface="B Mitra" panose="00000400000000000000" pitchFamily="2" charset="-78"/>
              </a:rPr>
              <a:t>.</a:t>
            </a:r>
          </a:p>
          <a:p>
            <a:pPr algn="just" rtl="1">
              <a:lnSpc>
                <a:spcPct val="150000"/>
              </a:lnSpc>
            </a:pPr>
            <a:r>
              <a:rPr lang="fa-IR" b="1" dirty="0">
                <a:latin typeface="IRANYekanFN" panose="020B0506030804020204" pitchFamily="34" charset="-78"/>
                <a:cs typeface="B Mitra" panose="00000400000000000000" pitchFamily="2" charset="-78"/>
              </a:rPr>
              <a:t>4-	بخشی از یارانه های سوخت و مواد غذایی و ... به افراد خارجی تعلق می گیرد.</a:t>
            </a:r>
          </a:p>
          <a:p>
            <a:pPr algn="just" rtl="1">
              <a:lnSpc>
                <a:spcPct val="150000"/>
              </a:lnSpc>
            </a:pPr>
            <a:r>
              <a:rPr lang="fa-IR" b="1" dirty="0">
                <a:latin typeface="IRANYekanFN" panose="020B0506030804020204" pitchFamily="34" charset="-78"/>
                <a:cs typeface="B Mitra" panose="00000400000000000000" pitchFamily="2" charset="-78"/>
              </a:rPr>
              <a:t>5-	با ازدواج آنها با اتباع ایرانی مشکلات زیادی  برای این خانواده ها و فرزندانشان ایجاد می شود. و در ضمن بافت جمعیتی کشور ما دستخوش تغییر قرار می گیرد.</a:t>
            </a:r>
            <a:endParaRPr lang="fa-IR" b="1" dirty="0">
              <a:latin typeface="IRANYekanFN" panose="020B0506030804020204" pitchFamily="34" charset="-78"/>
              <a:cs typeface="B Mitra" panose="00000400000000000000" pitchFamily="2" charset="-78"/>
            </a:endParaRPr>
          </a:p>
        </p:txBody>
      </p:sp>
      <p:sp>
        <p:nvSpPr>
          <p:cNvPr id="33" name="Slide Number Placeholder 5">
            <a:extLst>
              <a:ext uri="{FF2B5EF4-FFF2-40B4-BE49-F238E27FC236}">
                <a16:creationId xmlns:a16="http://schemas.microsoft.com/office/drawing/2014/main" xmlns="" id="{503B2B1C-4187-F742-B415-DF061F65FD40}"/>
              </a:ext>
            </a:extLst>
          </p:cNvPr>
          <p:cNvSpPr>
            <a:spLocks noGrp="1"/>
          </p:cNvSpPr>
          <p:nvPr>
            <p:ph type="sldNum" sz="quarter" idx="12"/>
          </p:nvPr>
        </p:nvSpPr>
        <p:spPr/>
        <p:txBody>
          <a:bodyPr/>
          <a:lstStyle/>
          <a:p>
            <a:fld id="{DFCAA4AF-953D-244E-A785-3E30E94DDEA1}" type="slidenum">
              <a:rPr lang="x-none" smtClean="0">
                <a:cs typeface="B Mitra" panose="00000400000000000000" pitchFamily="2" charset="-78"/>
              </a:rPr>
              <a:t>2</a:t>
            </a:fld>
            <a:endParaRPr lang="x-none" dirty="0">
              <a:cs typeface="B Mitra" panose="00000400000000000000" pitchFamily="2" charset="-78"/>
            </a:endParaRPr>
          </a:p>
        </p:txBody>
      </p:sp>
      <p:cxnSp>
        <p:nvCxnSpPr>
          <p:cNvPr id="3" name="Straight Connector 2">
            <a:extLst>
              <a:ext uri="{FF2B5EF4-FFF2-40B4-BE49-F238E27FC236}">
                <a16:creationId xmlns:a16="http://schemas.microsoft.com/office/drawing/2014/main" xmlns="" id="{CFF62F97-3DB0-0642-DF51-6A41CBCB6C73}"/>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xmlns="" id="{44875641-01C5-78B9-633E-97F5A4491B84}"/>
              </a:ext>
            </a:extLst>
          </p:cNvPr>
          <p:cNvPicPr>
            <a:picLocks noChangeAspect="1"/>
          </p:cNvPicPr>
          <p:nvPr/>
        </p:nvPicPr>
        <p:blipFill>
          <a:blip r:embed="rId3"/>
          <a:stretch>
            <a:fillRect/>
          </a:stretch>
        </p:blipFill>
        <p:spPr>
          <a:xfrm>
            <a:off x="8050306" y="85750"/>
            <a:ext cx="821766" cy="895116"/>
          </a:xfrm>
          <a:prstGeom prst="rect">
            <a:avLst/>
          </a:prstGeom>
        </p:spPr>
      </p:pic>
    </p:spTree>
    <p:extLst>
      <p:ext uri="{BB962C8B-B14F-4D97-AF65-F5344CB8AC3E}">
        <p14:creationId xmlns:p14="http://schemas.microsoft.com/office/powerpoint/2010/main" val="141383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lide Number Placeholder 5">
            <a:extLst>
              <a:ext uri="{FF2B5EF4-FFF2-40B4-BE49-F238E27FC236}">
                <a16:creationId xmlns:a16="http://schemas.microsoft.com/office/drawing/2014/main" xmlns="" id="{503B2B1C-4187-F742-B415-DF061F65FD40}"/>
              </a:ext>
            </a:extLst>
          </p:cNvPr>
          <p:cNvSpPr>
            <a:spLocks noGrp="1"/>
          </p:cNvSpPr>
          <p:nvPr>
            <p:ph type="sldNum" sz="quarter" idx="12"/>
          </p:nvPr>
        </p:nvSpPr>
        <p:spPr/>
        <p:txBody>
          <a:bodyPr/>
          <a:lstStyle/>
          <a:p>
            <a:fld id="{DFCAA4AF-953D-244E-A785-3E30E94DDEA1}" type="slidenum">
              <a:rPr lang="x-none" smtClean="0">
                <a:cs typeface="B Mitra" panose="00000400000000000000" pitchFamily="2" charset="-78"/>
              </a:rPr>
              <a:t>3</a:t>
            </a:fld>
            <a:endParaRPr lang="x-none" dirty="0">
              <a:cs typeface="B Mitra" panose="00000400000000000000" pitchFamily="2" charset="-78"/>
            </a:endParaRPr>
          </a:p>
        </p:txBody>
      </p:sp>
      <p:sp>
        <p:nvSpPr>
          <p:cNvPr id="22" name="TextBox 21">
            <a:extLst>
              <a:ext uri="{FF2B5EF4-FFF2-40B4-BE49-F238E27FC236}">
                <a16:creationId xmlns:a16="http://schemas.microsoft.com/office/drawing/2014/main" xmlns="" id="{6BBBB543-54F1-4C37-A39F-D78FED2DCD57}"/>
              </a:ext>
            </a:extLst>
          </p:cNvPr>
          <p:cNvSpPr txBox="1"/>
          <p:nvPr/>
        </p:nvSpPr>
        <p:spPr>
          <a:xfrm>
            <a:off x="1120583" y="1187375"/>
            <a:ext cx="7362763" cy="4247317"/>
          </a:xfrm>
          <a:prstGeom prst="rect">
            <a:avLst/>
          </a:prstGeom>
          <a:noFill/>
        </p:spPr>
        <p:txBody>
          <a:bodyPr wrap="square" rtlCol="0">
            <a:spAutoFit/>
          </a:bodyPr>
          <a:lstStyle/>
          <a:p>
            <a:pPr algn="just" rtl="1"/>
            <a:r>
              <a:rPr lang="fa-IR" b="1" dirty="0">
                <a:latin typeface="IRANYekanFN" panose="020B0506030804020204" pitchFamily="34" charset="-78"/>
                <a:cs typeface="B Mitra" panose="00000400000000000000" pitchFamily="2" charset="-78"/>
              </a:rPr>
              <a:t> همسایه شرقی ما افغانستان منبع بزرگی از نیروی کار "ارزان" است و این برای هر سرمایه گذاری جذاب است. کشور ما ایران بر خلاف کشورهایی مثل هند و جین و ویتنام و بنگلادش نیروی کار ارزان و زیاد داخلی ندارد تا از آن به عنوان موتوری برای تسریع رشد اقتصادی خودش استفاده کند</a:t>
            </a:r>
            <a:r>
              <a:rPr lang="fa-IR" b="1" dirty="0" smtClean="0">
                <a:latin typeface="IRANYekanFN" panose="020B0506030804020204" pitchFamily="34" charset="-78"/>
                <a:cs typeface="B Mitra" panose="00000400000000000000" pitchFamily="2" charset="-78"/>
              </a:rPr>
              <a:t>.</a:t>
            </a:r>
          </a:p>
          <a:p>
            <a:pPr algn="just" rtl="1"/>
            <a:r>
              <a:rPr lang="fa-IR" b="1" dirty="0">
                <a:latin typeface="IRANYekanFN" panose="020B0506030804020204" pitchFamily="34" charset="-78"/>
                <a:cs typeface="B Mitra" panose="00000400000000000000" pitchFamily="2" charset="-78"/>
              </a:rPr>
              <a:t>کشور ما در زمینه صنایع نیازمند نیروی کار ارزان، مانند صنایع پوشاک، اسباب بازی و عروسک سازی،  تولید مبلمان،  تولید کفش و ... اگرچه به مدد حمایتهای دولتی  و تعرفه ای تا حدی خودکفاست، اما هرگز توان رقابت با کشورهای دارای نیروی کار ارزان و فراوان برای صادرات به عرصه جهانی  را ندارد</a:t>
            </a:r>
            <a:r>
              <a:rPr lang="fa-IR" b="1" dirty="0" smtClean="0">
                <a:latin typeface="IRANYekanFN" panose="020B0506030804020204" pitchFamily="34" charset="-78"/>
                <a:cs typeface="B Mitra" panose="00000400000000000000" pitchFamily="2" charset="-78"/>
              </a:rPr>
              <a:t>.</a:t>
            </a:r>
          </a:p>
          <a:p>
            <a:pPr algn="just" rtl="1"/>
            <a:r>
              <a:rPr lang="fa-IR" b="1" dirty="0" smtClean="0">
                <a:latin typeface="IRANYekanFN" panose="020B0506030804020204" pitchFamily="34" charset="-78"/>
                <a:cs typeface="B Mitra" panose="00000400000000000000" pitchFamily="2" charset="-78"/>
              </a:rPr>
              <a:t>با توجه به روند نا مناسب رشد جمعیت در ایران آینده صنایع فوق چندان روشن نیست.</a:t>
            </a:r>
          </a:p>
          <a:p>
            <a:pPr algn="just" rtl="1"/>
            <a:endParaRPr lang="x-none" b="1" dirty="0">
              <a:latin typeface="IRANYekanFN" panose="020B0506030804020204" pitchFamily="34" charset="-78"/>
              <a:cs typeface="B Mitra" panose="00000400000000000000" pitchFamily="2" charset="-78"/>
            </a:endParaRPr>
          </a:p>
        </p:txBody>
      </p:sp>
      <p:sp>
        <p:nvSpPr>
          <p:cNvPr id="7" name="Rounded Rectangle 6">
            <a:extLst>
              <a:ext uri="{FF2B5EF4-FFF2-40B4-BE49-F238E27FC236}">
                <a16:creationId xmlns:a16="http://schemas.microsoft.com/office/drawing/2014/main" xmlns="" id="{BEC84A8C-590E-DC47-BD23-9BF38BE92C63}"/>
              </a:ext>
            </a:extLst>
          </p:cNvPr>
          <p:cNvSpPr/>
          <p:nvPr/>
        </p:nvSpPr>
        <p:spPr>
          <a:xfrm>
            <a:off x="2805000" y="295197"/>
            <a:ext cx="2324126" cy="540000"/>
          </a:xfrm>
          <a:prstGeom prst="roundRect">
            <a:avLst>
              <a:gd name="adj" fmla="val 50000"/>
            </a:avLst>
          </a:prstGeom>
          <a:solidFill>
            <a:srgbClr val="204498"/>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1"/>
                </a:solidFill>
                <a:latin typeface="IRANYekan" panose="020B0506030804020204" pitchFamily="34" charset="-78"/>
                <a:cs typeface="B Mitra" panose="00000400000000000000" pitchFamily="2" charset="-78"/>
              </a:rPr>
              <a:t>تحلیل ابعاد مسئله</a:t>
            </a:r>
            <a:endParaRPr lang="x-none" dirty="0">
              <a:solidFill>
                <a:schemeClr val="bg1"/>
              </a:solidFill>
              <a:latin typeface="IRANYekan" panose="020B0506030804020204" pitchFamily="34" charset="-78"/>
              <a:cs typeface="B Mitra" panose="00000400000000000000" pitchFamily="2" charset="-78"/>
            </a:endParaRPr>
          </a:p>
        </p:txBody>
      </p:sp>
      <p:sp>
        <p:nvSpPr>
          <p:cNvPr id="8" name="Rounded Rectangle 7">
            <a:extLst>
              <a:ext uri="{FF2B5EF4-FFF2-40B4-BE49-F238E27FC236}">
                <a16:creationId xmlns:a16="http://schemas.microsoft.com/office/drawing/2014/main" xmlns="" id="{4D54E1AE-035D-0F41-8452-145CAFED9875}"/>
              </a:ext>
            </a:extLst>
          </p:cNvPr>
          <p:cNvSpPr/>
          <p:nvPr/>
        </p:nvSpPr>
        <p:spPr>
          <a:xfrm>
            <a:off x="212780" y="293314"/>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ysClr val="windowText" lastClr="000000"/>
                </a:solidFill>
                <a:latin typeface="IRANYekan" panose="020B0506030804020204" pitchFamily="34" charset="-78"/>
                <a:cs typeface="B Mitra" panose="00000400000000000000" pitchFamily="2" charset="-78"/>
              </a:rPr>
              <a:t>راهکارهای سیاستی</a:t>
            </a:r>
            <a:endParaRPr lang="x-none" dirty="0">
              <a:solidFill>
                <a:sysClr val="windowText" lastClr="000000"/>
              </a:solidFill>
              <a:latin typeface="IRANYekan" panose="020B0506030804020204" pitchFamily="34" charset="-78"/>
              <a:cs typeface="B Mitra" panose="00000400000000000000" pitchFamily="2" charset="-78"/>
            </a:endParaRPr>
          </a:p>
        </p:txBody>
      </p:sp>
      <p:sp>
        <p:nvSpPr>
          <p:cNvPr id="11" name="Rounded Rectangle 10">
            <a:extLst>
              <a:ext uri="{FF2B5EF4-FFF2-40B4-BE49-F238E27FC236}">
                <a16:creationId xmlns:a16="http://schemas.microsoft.com/office/drawing/2014/main" xmlns="" id="{3742EF48-FC86-1048-907D-E56DFA5D238F}"/>
              </a:ext>
            </a:extLst>
          </p:cNvPr>
          <p:cNvSpPr/>
          <p:nvPr/>
        </p:nvSpPr>
        <p:spPr>
          <a:xfrm>
            <a:off x="5359120" y="293314"/>
            <a:ext cx="2324126" cy="540000"/>
          </a:xfrm>
          <a:prstGeom prst="roundRect">
            <a:avLst>
              <a:gd name="adj" fmla="val 5000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ysClr val="windowText" lastClr="000000"/>
                </a:solidFill>
                <a:latin typeface="IRANYekan" panose="020B0506030804020204" pitchFamily="34" charset="-78"/>
                <a:cs typeface="B Mitra" panose="00000400000000000000" pitchFamily="2" charset="-78"/>
              </a:rPr>
              <a:t>مقدمه و بیان مسئله</a:t>
            </a:r>
          </a:p>
        </p:txBody>
      </p:sp>
      <p:cxnSp>
        <p:nvCxnSpPr>
          <p:cNvPr id="2" name="Straight Connector 1">
            <a:extLst>
              <a:ext uri="{FF2B5EF4-FFF2-40B4-BE49-F238E27FC236}">
                <a16:creationId xmlns:a16="http://schemas.microsoft.com/office/drawing/2014/main" xmlns="" id="{39EF9E87-FCDB-0388-E752-1F273A0EB6F5}"/>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xmlns="" id="{0C38E23A-B553-3385-AA0F-5C60D997BEB2}"/>
              </a:ext>
            </a:extLst>
          </p:cNvPr>
          <p:cNvPicPr>
            <a:picLocks noChangeAspect="1"/>
          </p:cNvPicPr>
          <p:nvPr/>
        </p:nvPicPr>
        <p:blipFill>
          <a:blip r:embed="rId3"/>
          <a:stretch>
            <a:fillRect/>
          </a:stretch>
        </p:blipFill>
        <p:spPr>
          <a:xfrm>
            <a:off x="8050306" y="85750"/>
            <a:ext cx="821766" cy="895116"/>
          </a:xfrm>
          <a:prstGeom prst="rect">
            <a:avLst/>
          </a:prstGeom>
        </p:spPr>
      </p:pic>
    </p:spTree>
    <p:extLst>
      <p:ext uri="{BB962C8B-B14F-4D97-AF65-F5344CB8AC3E}">
        <p14:creationId xmlns:p14="http://schemas.microsoft.com/office/powerpoint/2010/main" val="3944197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lide Number Placeholder 5">
            <a:extLst>
              <a:ext uri="{FF2B5EF4-FFF2-40B4-BE49-F238E27FC236}">
                <a16:creationId xmlns:a16="http://schemas.microsoft.com/office/drawing/2014/main" xmlns="" id="{503B2B1C-4187-F742-B415-DF061F65FD40}"/>
              </a:ext>
            </a:extLst>
          </p:cNvPr>
          <p:cNvSpPr>
            <a:spLocks noGrp="1"/>
          </p:cNvSpPr>
          <p:nvPr>
            <p:ph type="sldNum" sz="quarter" idx="12"/>
          </p:nvPr>
        </p:nvSpPr>
        <p:spPr/>
        <p:txBody>
          <a:bodyPr/>
          <a:lstStyle/>
          <a:p>
            <a:fld id="{DFCAA4AF-953D-244E-A785-3E30E94DDEA1}" type="slidenum">
              <a:rPr lang="x-none" smtClean="0">
                <a:cs typeface="B Mitra" panose="00000400000000000000" pitchFamily="2" charset="-78"/>
              </a:rPr>
              <a:t>4</a:t>
            </a:fld>
            <a:endParaRPr lang="x-none" dirty="0">
              <a:cs typeface="B Mitra" panose="00000400000000000000" pitchFamily="2" charset="-78"/>
            </a:endParaRPr>
          </a:p>
        </p:txBody>
      </p:sp>
      <p:sp>
        <p:nvSpPr>
          <p:cNvPr id="11" name="TextBox 10">
            <a:extLst>
              <a:ext uri="{FF2B5EF4-FFF2-40B4-BE49-F238E27FC236}">
                <a16:creationId xmlns:a16="http://schemas.microsoft.com/office/drawing/2014/main" xmlns="" id="{116AF201-794E-49A1-B366-29C2E4217ACA}"/>
              </a:ext>
            </a:extLst>
          </p:cNvPr>
          <p:cNvSpPr txBox="1"/>
          <p:nvPr/>
        </p:nvSpPr>
        <p:spPr>
          <a:xfrm>
            <a:off x="857250" y="1256170"/>
            <a:ext cx="7484895" cy="2823850"/>
          </a:xfrm>
          <a:prstGeom prst="rect">
            <a:avLst/>
          </a:prstGeom>
          <a:noFill/>
        </p:spPr>
        <p:txBody>
          <a:bodyPr wrap="square" rtlCol="0">
            <a:spAutoFit/>
          </a:bodyPr>
          <a:lstStyle/>
          <a:p>
            <a:pPr algn="just" rtl="1">
              <a:lnSpc>
                <a:spcPct val="150000"/>
              </a:lnSpc>
            </a:pPr>
            <a:r>
              <a:rPr lang="fa-IR" sz="2000" b="1" dirty="0">
                <a:latin typeface="IRANYekanFN" panose="020B0506030804020204" pitchFamily="34" charset="-78"/>
                <a:cs typeface="B Mitra" panose="00000400000000000000" pitchFamily="2" charset="-78"/>
              </a:rPr>
              <a:t>در همسایگی ما یک منبع بزرگ </a:t>
            </a:r>
            <a:r>
              <a:rPr lang="fa-IR" sz="2000" b="1" dirty="0" smtClean="0">
                <a:latin typeface="IRANYekanFN" panose="020B0506030804020204" pitchFamily="34" charset="-78"/>
                <a:cs typeface="B Mitra" panose="00000400000000000000" pitchFamily="2" charset="-78"/>
              </a:rPr>
              <a:t>نیروی </a:t>
            </a:r>
            <a:r>
              <a:rPr lang="fa-IR" sz="2000" b="1" dirty="0">
                <a:latin typeface="IRANYekanFN" panose="020B0506030804020204" pitchFamily="34" charset="-78"/>
                <a:cs typeface="B Mitra" panose="00000400000000000000" pitchFamily="2" charset="-78"/>
              </a:rPr>
              <a:t>کار </a:t>
            </a:r>
            <a:r>
              <a:rPr lang="fa-IR" sz="2000" b="1" dirty="0" smtClean="0">
                <a:latin typeface="IRANYekanFN" panose="020B0506030804020204" pitchFamily="34" charset="-78"/>
                <a:cs typeface="B Mitra" panose="00000400000000000000" pitchFamily="2" charset="-78"/>
              </a:rPr>
              <a:t>ارزان وجود </a:t>
            </a:r>
            <a:r>
              <a:rPr lang="fa-IR" sz="2000" b="1" dirty="0">
                <a:latin typeface="IRANYekanFN" panose="020B0506030804020204" pitchFamily="34" charset="-78"/>
                <a:cs typeface="B Mitra" panose="00000400000000000000" pitchFamily="2" charset="-78"/>
              </a:rPr>
              <a:t>دارد. برای تبدیل تهدید مهاجران غیر قانونی افغانستانی به فرصتی بزرگ برای اقتصاد ایران لازم است در گام اول در مجاورت مرزهای افغانستان مناطق </a:t>
            </a:r>
            <a:r>
              <a:rPr lang="fa-IR" sz="2000" b="1" dirty="0" smtClean="0">
                <a:latin typeface="IRANYekanFN" panose="020B0506030804020204" pitchFamily="34" charset="-78"/>
                <a:cs typeface="B Mitra" panose="00000400000000000000" pitchFamily="2" charset="-78"/>
              </a:rPr>
              <a:t>آزاد خاصی </a:t>
            </a:r>
            <a:r>
              <a:rPr lang="fa-IR" sz="2000" b="1" dirty="0">
                <a:latin typeface="IRANYekanFN" panose="020B0506030804020204" pitchFamily="34" charset="-78"/>
                <a:cs typeface="B Mitra" panose="00000400000000000000" pitchFamily="2" charset="-78"/>
              </a:rPr>
              <a:t>تاسیس گردد. </a:t>
            </a:r>
            <a:r>
              <a:rPr lang="fa-IR" sz="2000" b="1" dirty="0" smtClean="0">
                <a:latin typeface="IRANYekanFN" panose="020B0506030804020204" pitchFamily="34" charset="-78"/>
                <a:cs typeface="B Mitra" panose="00000400000000000000" pitchFamily="2" charset="-78"/>
              </a:rPr>
              <a:t>این مناطق آزاد تفاوتهایی با مناطق آزاد دیگر دارند.</a:t>
            </a:r>
            <a:endParaRPr lang="fa-IR" sz="2000" b="1" dirty="0">
              <a:latin typeface="IRANYekanFN" panose="020B0506030804020204" pitchFamily="34" charset="-78"/>
              <a:cs typeface="B Mitra" panose="00000400000000000000" pitchFamily="2" charset="-78"/>
            </a:endParaRPr>
          </a:p>
        </p:txBody>
      </p:sp>
      <p:sp>
        <p:nvSpPr>
          <p:cNvPr id="7" name="Rounded Rectangle 6">
            <a:extLst>
              <a:ext uri="{FF2B5EF4-FFF2-40B4-BE49-F238E27FC236}">
                <a16:creationId xmlns:a16="http://schemas.microsoft.com/office/drawing/2014/main" xmlns="" id="{BEC84A8C-590E-DC47-BD23-9BF38BE92C63}"/>
              </a:ext>
            </a:extLst>
          </p:cNvPr>
          <p:cNvSpPr/>
          <p:nvPr/>
        </p:nvSpPr>
        <p:spPr>
          <a:xfrm>
            <a:off x="2805000" y="295197"/>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tx1">
                    <a:lumMod val="65000"/>
                    <a:lumOff val="35000"/>
                  </a:schemeClr>
                </a:solidFill>
                <a:latin typeface="IRANYekan" panose="020B0506030804020204" pitchFamily="34" charset="-78"/>
                <a:cs typeface="B Mitra" panose="00000400000000000000" pitchFamily="2" charset="-78"/>
              </a:rPr>
              <a:t>تحلیل ابعاد مسئله</a:t>
            </a:r>
            <a:endParaRPr lang="x-none" dirty="0">
              <a:solidFill>
                <a:schemeClr val="tx1">
                  <a:lumMod val="65000"/>
                  <a:lumOff val="35000"/>
                </a:schemeClr>
              </a:solidFill>
              <a:latin typeface="IRANYekan" panose="020B0506030804020204" pitchFamily="34" charset="-78"/>
              <a:cs typeface="B Mitra" panose="00000400000000000000" pitchFamily="2" charset="-78"/>
            </a:endParaRPr>
          </a:p>
        </p:txBody>
      </p:sp>
      <p:sp>
        <p:nvSpPr>
          <p:cNvPr id="8" name="Rounded Rectangle 7">
            <a:extLst>
              <a:ext uri="{FF2B5EF4-FFF2-40B4-BE49-F238E27FC236}">
                <a16:creationId xmlns:a16="http://schemas.microsoft.com/office/drawing/2014/main" xmlns="" id="{4D54E1AE-035D-0F41-8452-145CAFED9875}"/>
              </a:ext>
            </a:extLst>
          </p:cNvPr>
          <p:cNvSpPr/>
          <p:nvPr/>
        </p:nvSpPr>
        <p:spPr>
          <a:xfrm>
            <a:off x="212780" y="293314"/>
            <a:ext cx="2324126" cy="540000"/>
          </a:xfrm>
          <a:prstGeom prst="roundRect">
            <a:avLst>
              <a:gd name="adj" fmla="val 50000"/>
            </a:avLst>
          </a:prstGeom>
          <a:solidFill>
            <a:srgbClr val="204497"/>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1"/>
                </a:solidFill>
                <a:latin typeface="IRANYekan" panose="020B0506030804020204" pitchFamily="34" charset="-78"/>
                <a:cs typeface="B Mitra" panose="00000400000000000000" pitchFamily="2" charset="-78"/>
              </a:rPr>
              <a:t>راهکارهای سیاستی</a:t>
            </a:r>
            <a:endParaRPr lang="x-none" dirty="0">
              <a:solidFill>
                <a:schemeClr val="bg1"/>
              </a:solidFill>
              <a:latin typeface="IRANYekan" panose="020B0506030804020204" pitchFamily="34" charset="-78"/>
              <a:cs typeface="B Mitra" panose="00000400000000000000" pitchFamily="2" charset="-78"/>
            </a:endParaRPr>
          </a:p>
        </p:txBody>
      </p:sp>
      <p:sp>
        <p:nvSpPr>
          <p:cNvPr id="12" name="Rounded Rectangle 11">
            <a:extLst>
              <a:ext uri="{FF2B5EF4-FFF2-40B4-BE49-F238E27FC236}">
                <a16:creationId xmlns:a16="http://schemas.microsoft.com/office/drawing/2014/main" xmlns="" id="{3742EF48-FC86-1048-907D-E56DFA5D238F}"/>
              </a:ext>
            </a:extLst>
          </p:cNvPr>
          <p:cNvSpPr/>
          <p:nvPr/>
        </p:nvSpPr>
        <p:spPr>
          <a:xfrm>
            <a:off x="5359120" y="293314"/>
            <a:ext cx="2324126" cy="540000"/>
          </a:xfrm>
          <a:prstGeom prst="roundRect">
            <a:avLst>
              <a:gd name="adj" fmla="val 5000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bg2">
                    <a:lumMod val="10000"/>
                  </a:schemeClr>
                </a:solidFill>
                <a:latin typeface="IRANYekan" panose="020B0506030804020204" pitchFamily="34" charset="-78"/>
                <a:cs typeface="B Mitra" panose="00000400000000000000" pitchFamily="2" charset="-78"/>
              </a:rPr>
              <a:t>مقدمه و بیان مسئله</a:t>
            </a:r>
          </a:p>
        </p:txBody>
      </p:sp>
      <p:cxnSp>
        <p:nvCxnSpPr>
          <p:cNvPr id="2" name="Straight Connector 1">
            <a:extLst>
              <a:ext uri="{FF2B5EF4-FFF2-40B4-BE49-F238E27FC236}">
                <a16:creationId xmlns:a16="http://schemas.microsoft.com/office/drawing/2014/main" xmlns="" id="{C8868876-589F-8225-812D-AC835979A31A}"/>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xmlns="" id="{036C19DC-B790-9345-2394-9D5B5B655C5B}"/>
              </a:ext>
            </a:extLst>
          </p:cNvPr>
          <p:cNvPicPr>
            <a:picLocks noChangeAspect="1"/>
          </p:cNvPicPr>
          <p:nvPr/>
        </p:nvPicPr>
        <p:blipFill>
          <a:blip r:embed="rId3"/>
          <a:stretch>
            <a:fillRect/>
          </a:stretch>
        </p:blipFill>
        <p:spPr>
          <a:xfrm>
            <a:off x="8050306" y="85750"/>
            <a:ext cx="821766" cy="895116"/>
          </a:xfrm>
          <a:prstGeom prst="rect">
            <a:avLst/>
          </a:prstGeom>
        </p:spPr>
      </p:pic>
    </p:spTree>
    <p:extLst>
      <p:ext uri="{BB962C8B-B14F-4D97-AF65-F5344CB8AC3E}">
        <p14:creationId xmlns:p14="http://schemas.microsoft.com/office/powerpoint/2010/main" val="3448409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lide Number Placeholder 5">
            <a:extLst>
              <a:ext uri="{FF2B5EF4-FFF2-40B4-BE49-F238E27FC236}">
                <a16:creationId xmlns:a16="http://schemas.microsoft.com/office/drawing/2014/main" xmlns="" id="{503B2B1C-4187-F742-B415-DF061F65FD40}"/>
              </a:ext>
            </a:extLst>
          </p:cNvPr>
          <p:cNvSpPr>
            <a:spLocks noGrp="1"/>
          </p:cNvSpPr>
          <p:nvPr>
            <p:ph type="sldNum" sz="quarter" idx="12"/>
          </p:nvPr>
        </p:nvSpPr>
        <p:spPr/>
        <p:txBody>
          <a:bodyPr/>
          <a:lstStyle/>
          <a:p>
            <a:fld id="{DFCAA4AF-953D-244E-A785-3E30E94DDEA1}" type="slidenum">
              <a:rPr lang="x-none" smtClean="0">
                <a:cs typeface="B Mitra" panose="00000400000000000000" pitchFamily="2" charset="-78"/>
              </a:rPr>
              <a:pPr/>
              <a:t>5</a:t>
            </a:fld>
            <a:endParaRPr lang="x-none" dirty="0">
              <a:cs typeface="B Mitra" panose="00000400000000000000" pitchFamily="2" charset="-78"/>
            </a:endParaRPr>
          </a:p>
        </p:txBody>
      </p:sp>
      <p:sp>
        <p:nvSpPr>
          <p:cNvPr id="11" name="TextBox 10">
            <a:extLst>
              <a:ext uri="{FF2B5EF4-FFF2-40B4-BE49-F238E27FC236}">
                <a16:creationId xmlns:a16="http://schemas.microsoft.com/office/drawing/2014/main" xmlns="" id="{116AF201-794E-49A1-B366-29C2E4217ACA}"/>
              </a:ext>
            </a:extLst>
          </p:cNvPr>
          <p:cNvSpPr txBox="1"/>
          <p:nvPr/>
        </p:nvSpPr>
        <p:spPr>
          <a:xfrm>
            <a:off x="857250" y="1256170"/>
            <a:ext cx="7484895" cy="3785652"/>
          </a:xfrm>
          <a:prstGeom prst="rect">
            <a:avLst/>
          </a:prstGeom>
          <a:noFill/>
        </p:spPr>
        <p:txBody>
          <a:bodyPr wrap="square" rtlCol="0">
            <a:spAutoFit/>
          </a:bodyPr>
          <a:lstStyle/>
          <a:p>
            <a:pPr algn="just" rtl="1">
              <a:lnSpc>
                <a:spcPct val="150000"/>
              </a:lnSpc>
            </a:pPr>
            <a:r>
              <a:rPr lang="fa-IR" sz="2000" b="1" dirty="0" smtClean="0">
                <a:solidFill>
                  <a:prstClr val="black"/>
                </a:solidFill>
                <a:latin typeface="IRANYekanFN" panose="020B0506030804020204" pitchFamily="34" charset="-78"/>
                <a:cs typeface="B Mitra" panose="00000400000000000000" pitchFamily="2" charset="-78"/>
              </a:rPr>
              <a:t>ویژگی های این مناطق آزاد به شرح زیر است:</a:t>
            </a:r>
          </a:p>
          <a:p>
            <a:pPr algn="just" rtl="1">
              <a:lnSpc>
                <a:spcPct val="150000"/>
              </a:lnSpc>
            </a:pPr>
            <a:r>
              <a:rPr lang="fa-IR" sz="2000" b="1" dirty="0" smtClean="0"/>
              <a:t>* ورود </a:t>
            </a:r>
            <a:r>
              <a:rPr lang="fa-IR" sz="2000" b="1" dirty="0"/>
              <a:t>اتباع افغانستان به این مناطق و خروج از آنجا به سمت کشورشان به سهولت امکان پذیر باشد و البته خروج از این مناطق به سمت سرزمین اصلی ایران امکان پذیر نباشد. </a:t>
            </a:r>
            <a:endParaRPr lang="en-US" sz="2000" b="1" dirty="0"/>
          </a:p>
          <a:p>
            <a:pPr marL="342900" indent="-342900" algn="just" rtl="1">
              <a:lnSpc>
                <a:spcPct val="150000"/>
              </a:lnSpc>
              <a:buFont typeface="Arial" pitchFamily="34" charset="0"/>
              <a:buChar char="•"/>
            </a:pPr>
            <a:r>
              <a:rPr lang="fa-IR" sz="2000" b="1" dirty="0" smtClean="0">
                <a:solidFill>
                  <a:prstClr val="black"/>
                </a:solidFill>
                <a:latin typeface="IRANYekanFN" panose="020B0506030804020204" pitchFamily="34" charset="-78"/>
                <a:cs typeface="B Mitra" panose="00000400000000000000" pitchFamily="2" charset="-78"/>
              </a:rPr>
              <a:t>امکان سرمایه گزاری در صنایع نیازمند کارگر ارزان برای همه سرمایه گزاران ایرانی و خارجی وجود خواهد داشت</a:t>
            </a:r>
          </a:p>
          <a:p>
            <a:pPr marL="342900" indent="-342900" algn="just" rtl="1">
              <a:lnSpc>
                <a:spcPct val="150000"/>
              </a:lnSpc>
              <a:buFont typeface="Arial" pitchFamily="34" charset="0"/>
              <a:buChar char="•"/>
            </a:pPr>
            <a:endParaRPr lang="fa-IR" sz="2000" b="1" dirty="0">
              <a:solidFill>
                <a:prstClr val="black"/>
              </a:solidFill>
              <a:latin typeface="IRANYekanFN" panose="020B0506030804020204" pitchFamily="34" charset="-78"/>
              <a:cs typeface="B Mitra" panose="00000400000000000000" pitchFamily="2" charset="-78"/>
            </a:endParaRPr>
          </a:p>
        </p:txBody>
      </p:sp>
      <p:sp>
        <p:nvSpPr>
          <p:cNvPr id="7" name="Rounded Rectangle 6">
            <a:extLst>
              <a:ext uri="{FF2B5EF4-FFF2-40B4-BE49-F238E27FC236}">
                <a16:creationId xmlns:a16="http://schemas.microsoft.com/office/drawing/2014/main" xmlns="" id="{BEC84A8C-590E-DC47-BD23-9BF38BE92C63}"/>
              </a:ext>
            </a:extLst>
          </p:cNvPr>
          <p:cNvSpPr/>
          <p:nvPr/>
        </p:nvSpPr>
        <p:spPr>
          <a:xfrm>
            <a:off x="2805000" y="295197"/>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prstClr val="black">
                    <a:lumMod val="65000"/>
                    <a:lumOff val="35000"/>
                  </a:prstClr>
                </a:solidFill>
                <a:latin typeface="IRANYekan" panose="020B0506030804020204" pitchFamily="34" charset="-78"/>
                <a:cs typeface="B Mitra" panose="00000400000000000000" pitchFamily="2" charset="-78"/>
              </a:rPr>
              <a:t>تحلیل ابعاد مسئله</a:t>
            </a:r>
            <a:endParaRPr lang="x-none" dirty="0">
              <a:solidFill>
                <a:prstClr val="black">
                  <a:lumMod val="65000"/>
                  <a:lumOff val="35000"/>
                </a:prstClr>
              </a:solidFill>
              <a:latin typeface="IRANYekan" panose="020B0506030804020204" pitchFamily="34" charset="-78"/>
              <a:cs typeface="B Mitra" panose="00000400000000000000" pitchFamily="2" charset="-78"/>
            </a:endParaRPr>
          </a:p>
        </p:txBody>
      </p:sp>
      <p:sp>
        <p:nvSpPr>
          <p:cNvPr id="8" name="Rounded Rectangle 7">
            <a:extLst>
              <a:ext uri="{FF2B5EF4-FFF2-40B4-BE49-F238E27FC236}">
                <a16:creationId xmlns:a16="http://schemas.microsoft.com/office/drawing/2014/main" xmlns="" id="{4D54E1AE-035D-0F41-8452-145CAFED9875}"/>
              </a:ext>
            </a:extLst>
          </p:cNvPr>
          <p:cNvSpPr/>
          <p:nvPr/>
        </p:nvSpPr>
        <p:spPr>
          <a:xfrm>
            <a:off x="212780" y="293314"/>
            <a:ext cx="2324126" cy="540000"/>
          </a:xfrm>
          <a:prstGeom prst="roundRect">
            <a:avLst>
              <a:gd name="adj" fmla="val 50000"/>
            </a:avLst>
          </a:prstGeom>
          <a:solidFill>
            <a:srgbClr val="204497"/>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prstClr val="white"/>
                </a:solidFill>
                <a:latin typeface="IRANYekan" panose="020B0506030804020204" pitchFamily="34" charset="-78"/>
                <a:cs typeface="B Mitra" panose="00000400000000000000" pitchFamily="2" charset="-78"/>
              </a:rPr>
              <a:t>راهکارهای سیاستی</a:t>
            </a:r>
            <a:endParaRPr lang="x-none" dirty="0">
              <a:solidFill>
                <a:prstClr val="white"/>
              </a:solidFill>
              <a:latin typeface="IRANYekan" panose="020B0506030804020204" pitchFamily="34" charset="-78"/>
              <a:cs typeface="B Mitra" panose="00000400000000000000" pitchFamily="2" charset="-78"/>
            </a:endParaRPr>
          </a:p>
        </p:txBody>
      </p:sp>
      <p:sp>
        <p:nvSpPr>
          <p:cNvPr id="12" name="Rounded Rectangle 11">
            <a:extLst>
              <a:ext uri="{FF2B5EF4-FFF2-40B4-BE49-F238E27FC236}">
                <a16:creationId xmlns:a16="http://schemas.microsoft.com/office/drawing/2014/main" xmlns="" id="{3742EF48-FC86-1048-907D-E56DFA5D238F}"/>
              </a:ext>
            </a:extLst>
          </p:cNvPr>
          <p:cNvSpPr/>
          <p:nvPr/>
        </p:nvSpPr>
        <p:spPr>
          <a:xfrm>
            <a:off x="5359120" y="293314"/>
            <a:ext cx="2324126" cy="540000"/>
          </a:xfrm>
          <a:prstGeom prst="roundRect">
            <a:avLst>
              <a:gd name="adj" fmla="val 5000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rgbClr val="E3DED1">
                    <a:lumMod val="10000"/>
                  </a:srgbClr>
                </a:solidFill>
                <a:latin typeface="IRANYekan" panose="020B0506030804020204" pitchFamily="34" charset="-78"/>
                <a:cs typeface="B Mitra" panose="00000400000000000000" pitchFamily="2" charset="-78"/>
              </a:rPr>
              <a:t>مقدمه و بیان مسئله</a:t>
            </a:r>
          </a:p>
        </p:txBody>
      </p:sp>
      <p:cxnSp>
        <p:nvCxnSpPr>
          <p:cNvPr id="2" name="Straight Connector 1">
            <a:extLst>
              <a:ext uri="{FF2B5EF4-FFF2-40B4-BE49-F238E27FC236}">
                <a16:creationId xmlns:a16="http://schemas.microsoft.com/office/drawing/2014/main" xmlns="" id="{C8868876-589F-8225-812D-AC835979A31A}"/>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xmlns="" id="{036C19DC-B790-9345-2394-9D5B5B655C5B}"/>
              </a:ext>
            </a:extLst>
          </p:cNvPr>
          <p:cNvPicPr>
            <a:picLocks noChangeAspect="1"/>
          </p:cNvPicPr>
          <p:nvPr/>
        </p:nvPicPr>
        <p:blipFill>
          <a:blip r:embed="rId3"/>
          <a:stretch>
            <a:fillRect/>
          </a:stretch>
        </p:blipFill>
        <p:spPr>
          <a:xfrm>
            <a:off x="8050306" y="85750"/>
            <a:ext cx="821766" cy="895116"/>
          </a:xfrm>
          <a:prstGeom prst="rect">
            <a:avLst/>
          </a:prstGeom>
        </p:spPr>
      </p:pic>
    </p:spTree>
    <p:extLst>
      <p:ext uri="{BB962C8B-B14F-4D97-AF65-F5344CB8AC3E}">
        <p14:creationId xmlns:p14="http://schemas.microsoft.com/office/powerpoint/2010/main" val="192142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lide Number Placeholder 5">
            <a:extLst>
              <a:ext uri="{FF2B5EF4-FFF2-40B4-BE49-F238E27FC236}">
                <a16:creationId xmlns:a16="http://schemas.microsoft.com/office/drawing/2014/main" xmlns="" id="{503B2B1C-4187-F742-B415-DF061F65FD40}"/>
              </a:ext>
            </a:extLst>
          </p:cNvPr>
          <p:cNvSpPr>
            <a:spLocks noGrp="1"/>
          </p:cNvSpPr>
          <p:nvPr>
            <p:ph type="sldNum" sz="quarter" idx="12"/>
          </p:nvPr>
        </p:nvSpPr>
        <p:spPr/>
        <p:txBody>
          <a:bodyPr/>
          <a:lstStyle/>
          <a:p>
            <a:fld id="{DFCAA4AF-953D-244E-A785-3E30E94DDEA1}" type="slidenum">
              <a:rPr lang="x-none" smtClean="0">
                <a:cs typeface="B Mitra" panose="00000400000000000000" pitchFamily="2" charset="-78"/>
              </a:rPr>
              <a:pPr/>
              <a:t>6</a:t>
            </a:fld>
            <a:endParaRPr lang="x-none" dirty="0">
              <a:cs typeface="B Mitra" panose="00000400000000000000" pitchFamily="2" charset="-78"/>
            </a:endParaRPr>
          </a:p>
        </p:txBody>
      </p:sp>
      <p:sp>
        <p:nvSpPr>
          <p:cNvPr id="11" name="TextBox 10">
            <a:extLst>
              <a:ext uri="{FF2B5EF4-FFF2-40B4-BE49-F238E27FC236}">
                <a16:creationId xmlns:a16="http://schemas.microsoft.com/office/drawing/2014/main" xmlns="" id="{116AF201-794E-49A1-B366-29C2E4217ACA}"/>
              </a:ext>
            </a:extLst>
          </p:cNvPr>
          <p:cNvSpPr txBox="1"/>
          <p:nvPr/>
        </p:nvSpPr>
        <p:spPr>
          <a:xfrm>
            <a:off x="857250" y="1256170"/>
            <a:ext cx="7484895" cy="3285515"/>
          </a:xfrm>
          <a:prstGeom prst="rect">
            <a:avLst/>
          </a:prstGeom>
          <a:noFill/>
        </p:spPr>
        <p:txBody>
          <a:bodyPr wrap="square" rtlCol="0">
            <a:spAutoFit/>
          </a:bodyPr>
          <a:lstStyle/>
          <a:p>
            <a:pPr marL="342900" indent="-342900" algn="just" rtl="1">
              <a:lnSpc>
                <a:spcPct val="150000"/>
              </a:lnSpc>
              <a:buFont typeface="Arial" pitchFamily="34" charset="0"/>
              <a:buChar char="•"/>
            </a:pPr>
            <a:r>
              <a:rPr lang="fa-IR" sz="2000" b="1" dirty="0" smtClean="0">
                <a:solidFill>
                  <a:prstClr val="black"/>
                </a:solidFill>
                <a:latin typeface="IRANYekanFN" panose="020B0506030804020204" pitchFamily="34" charset="-78"/>
                <a:cs typeface="B Mitra" panose="00000400000000000000" pitchFamily="2" charset="-78"/>
              </a:rPr>
              <a:t>مشوقهای </a:t>
            </a:r>
            <a:r>
              <a:rPr lang="fa-IR" sz="2000" b="1" dirty="0">
                <a:solidFill>
                  <a:prstClr val="black"/>
                </a:solidFill>
                <a:latin typeface="IRANYekanFN" panose="020B0506030804020204" pitchFamily="34" charset="-78"/>
                <a:cs typeface="B Mitra" panose="00000400000000000000" pitchFamily="2" charset="-78"/>
              </a:rPr>
              <a:t>مالیاتی و تعرفه ای </a:t>
            </a:r>
            <a:r>
              <a:rPr lang="fa-IR" sz="2000" b="1" dirty="0" smtClean="0">
                <a:solidFill>
                  <a:prstClr val="black"/>
                </a:solidFill>
                <a:latin typeface="IRANYekanFN" panose="020B0506030804020204" pitchFamily="34" charset="-78"/>
                <a:cs typeface="B Mitra" panose="00000400000000000000" pitchFamily="2" charset="-78"/>
              </a:rPr>
              <a:t>و زیرساختهای لازم همانند سایر مناطق آزاد فراهم می گردد</a:t>
            </a:r>
          </a:p>
          <a:p>
            <a:pPr marL="342900" indent="-342900" algn="just" rtl="1">
              <a:lnSpc>
                <a:spcPct val="150000"/>
              </a:lnSpc>
              <a:buFont typeface="Arial" pitchFamily="34" charset="0"/>
              <a:buChar char="•"/>
            </a:pPr>
            <a:r>
              <a:rPr lang="fa-IR" sz="2000" b="1" dirty="0" smtClean="0">
                <a:solidFill>
                  <a:prstClr val="black"/>
                </a:solidFill>
                <a:latin typeface="IRANYekanFN" panose="020B0506030804020204" pitchFamily="34" charset="-78"/>
                <a:cs typeface="B Mitra" panose="00000400000000000000" pitchFamily="2" charset="-78"/>
              </a:rPr>
              <a:t>امکان </a:t>
            </a:r>
            <a:r>
              <a:rPr lang="fa-IR" sz="2000" b="1" dirty="0">
                <a:solidFill>
                  <a:prstClr val="black"/>
                </a:solidFill>
                <a:latin typeface="IRANYekanFN" panose="020B0506030804020204" pitchFamily="34" charset="-78"/>
                <a:cs typeface="B Mitra" panose="00000400000000000000" pitchFamily="2" charset="-78"/>
              </a:rPr>
              <a:t>اشتغال نیروی کار </a:t>
            </a:r>
            <a:r>
              <a:rPr lang="fa-IR" sz="2000" b="1" dirty="0" smtClean="0">
                <a:solidFill>
                  <a:prstClr val="black"/>
                </a:solidFill>
                <a:latin typeface="IRANYekanFN" panose="020B0506030804020204" pitchFamily="34" charset="-78"/>
                <a:cs typeface="B Mitra" panose="00000400000000000000" pitchFamily="2" charset="-78"/>
              </a:rPr>
              <a:t>ارزان افغانستانی </a:t>
            </a:r>
            <a:r>
              <a:rPr lang="fa-IR" sz="2000" b="1" dirty="0">
                <a:solidFill>
                  <a:prstClr val="black"/>
                </a:solidFill>
                <a:latin typeface="IRANYekanFN" panose="020B0506030804020204" pitchFamily="34" charset="-78"/>
                <a:cs typeface="B Mitra" panose="00000400000000000000" pitchFamily="2" charset="-78"/>
              </a:rPr>
              <a:t>نه بر اساس دستمزدهای قانون کار، بلکه بر اساس عرضه و تقاضا قراهم خواهد شد</a:t>
            </a:r>
            <a:r>
              <a:rPr lang="fa-IR" sz="2000" b="1" dirty="0" smtClean="0">
                <a:solidFill>
                  <a:prstClr val="black"/>
                </a:solidFill>
                <a:latin typeface="IRANYekanFN" panose="020B0506030804020204" pitchFamily="34" charset="-78"/>
                <a:cs typeface="B Mitra" panose="00000400000000000000" pitchFamily="2" charset="-78"/>
              </a:rPr>
              <a:t>.(این ویژگی اصلی این منطقه آزاد است)</a:t>
            </a:r>
          </a:p>
          <a:p>
            <a:pPr marL="342900" indent="-342900" algn="just" rtl="1">
              <a:lnSpc>
                <a:spcPct val="150000"/>
              </a:lnSpc>
              <a:buFont typeface="Arial" pitchFamily="34" charset="0"/>
              <a:buChar char="•"/>
            </a:pPr>
            <a:endParaRPr lang="fa-IR" sz="2000" b="1" dirty="0">
              <a:solidFill>
                <a:prstClr val="black"/>
              </a:solidFill>
              <a:latin typeface="IRANYekanFN" panose="020B0506030804020204" pitchFamily="34" charset="-78"/>
              <a:cs typeface="B Mitra" panose="00000400000000000000" pitchFamily="2" charset="-78"/>
            </a:endParaRPr>
          </a:p>
        </p:txBody>
      </p:sp>
      <p:sp>
        <p:nvSpPr>
          <p:cNvPr id="7" name="Rounded Rectangle 6">
            <a:extLst>
              <a:ext uri="{FF2B5EF4-FFF2-40B4-BE49-F238E27FC236}">
                <a16:creationId xmlns:a16="http://schemas.microsoft.com/office/drawing/2014/main" xmlns="" id="{BEC84A8C-590E-DC47-BD23-9BF38BE92C63}"/>
              </a:ext>
            </a:extLst>
          </p:cNvPr>
          <p:cNvSpPr/>
          <p:nvPr/>
        </p:nvSpPr>
        <p:spPr>
          <a:xfrm>
            <a:off x="2805000" y="295197"/>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prstClr val="black">
                    <a:lumMod val="65000"/>
                    <a:lumOff val="35000"/>
                  </a:prstClr>
                </a:solidFill>
                <a:latin typeface="IRANYekan" panose="020B0506030804020204" pitchFamily="34" charset="-78"/>
                <a:cs typeface="B Mitra" panose="00000400000000000000" pitchFamily="2" charset="-78"/>
              </a:rPr>
              <a:t>تحلیل ابعاد مسئله</a:t>
            </a:r>
            <a:endParaRPr lang="x-none" dirty="0">
              <a:solidFill>
                <a:prstClr val="black">
                  <a:lumMod val="65000"/>
                  <a:lumOff val="35000"/>
                </a:prstClr>
              </a:solidFill>
              <a:latin typeface="IRANYekan" panose="020B0506030804020204" pitchFamily="34" charset="-78"/>
              <a:cs typeface="B Mitra" panose="00000400000000000000" pitchFamily="2" charset="-78"/>
            </a:endParaRPr>
          </a:p>
        </p:txBody>
      </p:sp>
      <p:sp>
        <p:nvSpPr>
          <p:cNvPr id="8" name="Rounded Rectangle 7">
            <a:extLst>
              <a:ext uri="{FF2B5EF4-FFF2-40B4-BE49-F238E27FC236}">
                <a16:creationId xmlns:a16="http://schemas.microsoft.com/office/drawing/2014/main" xmlns="" id="{4D54E1AE-035D-0F41-8452-145CAFED9875}"/>
              </a:ext>
            </a:extLst>
          </p:cNvPr>
          <p:cNvSpPr/>
          <p:nvPr/>
        </p:nvSpPr>
        <p:spPr>
          <a:xfrm>
            <a:off x="212780" y="293314"/>
            <a:ext cx="2324126" cy="540000"/>
          </a:xfrm>
          <a:prstGeom prst="roundRect">
            <a:avLst>
              <a:gd name="adj" fmla="val 50000"/>
            </a:avLst>
          </a:prstGeom>
          <a:solidFill>
            <a:srgbClr val="204497"/>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prstClr val="white"/>
                </a:solidFill>
                <a:latin typeface="IRANYekan" panose="020B0506030804020204" pitchFamily="34" charset="-78"/>
                <a:cs typeface="B Mitra" panose="00000400000000000000" pitchFamily="2" charset="-78"/>
              </a:rPr>
              <a:t>راهکارهای سیاستی</a:t>
            </a:r>
            <a:endParaRPr lang="x-none" dirty="0">
              <a:solidFill>
                <a:prstClr val="white"/>
              </a:solidFill>
              <a:latin typeface="IRANYekan" panose="020B0506030804020204" pitchFamily="34" charset="-78"/>
              <a:cs typeface="B Mitra" panose="00000400000000000000" pitchFamily="2" charset="-78"/>
            </a:endParaRPr>
          </a:p>
        </p:txBody>
      </p:sp>
      <p:sp>
        <p:nvSpPr>
          <p:cNvPr id="12" name="Rounded Rectangle 11">
            <a:extLst>
              <a:ext uri="{FF2B5EF4-FFF2-40B4-BE49-F238E27FC236}">
                <a16:creationId xmlns:a16="http://schemas.microsoft.com/office/drawing/2014/main" xmlns="" id="{3742EF48-FC86-1048-907D-E56DFA5D238F}"/>
              </a:ext>
            </a:extLst>
          </p:cNvPr>
          <p:cNvSpPr/>
          <p:nvPr/>
        </p:nvSpPr>
        <p:spPr>
          <a:xfrm>
            <a:off x="5359120" y="293314"/>
            <a:ext cx="2324126" cy="540000"/>
          </a:xfrm>
          <a:prstGeom prst="roundRect">
            <a:avLst>
              <a:gd name="adj" fmla="val 5000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rgbClr val="E3DED1">
                    <a:lumMod val="10000"/>
                  </a:srgbClr>
                </a:solidFill>
                <a:latin typeface="IRANYekan" panose="020B0506030804020204" pitchFamily="34" charset="-78"/>
                <a:cs typeface="B Mitra" panose="00000400000000000000" pitchFamily="2" charset="-78"/>
              </a:rPr>
              <a:t>مقدمه و بیان مسئله</a:t>
            </a:r>
          </a:p>
        </p:txBody>
      </p:sp>
      <p:cxnSp>
        <p:nvCxnSpPr>
          <p:cNvPr id="2" name="Straight Connector 1">
            <a:extLst>
              <a:ext uri="{FF2B5EF4-FFF2-40B4-BE49-F238E27FC236}">
                <a16:creationId xmlns:a16="http://schemas.microsoft.com/office/drawing/2014/main" xmlns="" id="{C8868876-589F-8225-812D-AC835979A31A}"/>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xmlns="" id="{036C19DC-B790-9345-2394-9D5B5B655C5B}"/>
              </a:ext>
            </a:extLst>
          </p:cNvPr>
          <p:cNvPicPr>
            <a:picLocks noChangeAspect="1"/>
          </p:cNvPicPr>
          <p:nvPr/>
        </p:nvPicPr>
        <p:blipFill>
          <a:blip r:embed="rId3"/>
          <a:stretch>
            <a:fillRect/>
          </a:stretch>
        </p:blipFill>
        <p:spPr>
          <a:xfrm>
            <a:off x="8050306" y="85750"/>
            <a:ext cx="821766" cy="895116"/>
          </a:xfrm>
          <a:prstGeom prst="rect">
            <a:avLst/>
          </a:prstGeom>
        </p:spPr>
      </p:pic>
    </p:spTree>
    <p:extLst>
      <p:ext uri="{BB962C8B-B14F-4D97-AF65-F5344CB8AC3E}">
        <p14:creationId xmlns:p14="http://schemas.microsoft.com/office/powerpoint/2010/main" val="192142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lide Number Placeholder 5">
            <a:extLst>
              <a:ext uri="{FF2B5EF4-FFF2-40B4-BE49-F238E27FC236}">
                <a16:creationId xmlns:a16="http://schemas.microsoft.com/office/drawing/2014/main" xmlns="" id="{503B2B1C-4187-F742-B415-DF061F65FD40}"/>
              </a:ext>
            </a:extLst>
          </p:cNvPr>
          <p:cNvSpPr>
            <a:spLocks noGrp="1"/>
          </p:cNvSpPr>
          <p:nvPr>
            <p:ph type="sldNum" sz="quarter" idx="12"/>
          </p:nvPr>
        </p:nvSpPr>
        <p:spPr/>
        <p:txBody>
          <a:bodyPr/>
          <a:lstStyle/>
          <a:p>
            <a:fld id="{DFCAA4AF-953D-244E-A785-3E30E94DDEA1}" type="slidenum">
              <a:rPr lang="x-none" smtClean="0">
                <a:cs typeface="B Mitra" panose="00000400000000000000" pitchFamily="2" charset="-78"/>
              </a:rPr>
              <a:pPr/>
              <a:t>7</a:t>
            </a:fld>
            <a:endParaRPr lang="x-none" dirty="0">
              <a:cs typeface="B Mitra" panose="00000400000000000000" pitchFamily="2" charset="-78"/>
            </a:endParaRPr>
          </a:p>
        </p:txBody>
      </p:sp>
      <p:sp>
        <p:nvSpPr>
          <p:cNvPr id="11" name="TextBox 10">
            <a:extLst>
              <a:ext uri="{FF2B5EF4-FFF2-40B4-BE49-F238E27FC236}">
                <a16:creationId xmlns:a16="http://schemas.microsoft.com/office/drawing/2014/main" xmlns="" id="{116AF201-794E-49A1-B366-29C2E4217ACA}"/>
              </a:ext>
            </a:extLst>
          </p:cNvPr>
          <p:cNvSpPr txBox="1"/>
          <p:nvPr/>
        </p:nvSpPr>
        <p:spPr>
          <a:xfrm>
            <a:off x="857250" y="1256170"/>
            <a:ext cx="7484895" cy="3285515"/>
          </a:xfrm>
          <a:prstGeom prst="rect">
            <a:avLst/>
          </a:prstGeom>
          <a:noFill/>
        </p:spPr>
        <p:txBody>
          <a:bodyPr wrap="square" rtlCol="0">
            <a:spAutoFit/>
          </a:bodyPr>
          <a:lstStyle/>
          <a:p>
            <a:pPr algn="just" rtl="1">
              <a:lnSpc>
                <a:spcPct val="150000"/>
              </a:lnSpc>
            </a:pPr>
            <a:r>
              <a:rPr lang="fa-IR" sz="2000" b="1" dirty="0" smtClean="0">
                <a:solidFill>
                  <a:prstClr val="black"/>
                </a:solidFill>
                <a:latin typeface="IRANYekanFN" panose="020B0506030804020204" pitchFamily="34" charset="-78"/>
                <a:cs typeface="B Mitra" panose="00000400000000000000" pitchFamily="2" charset="-78"/>
              </a:rPr>
              <a:t>* کارگران </a:t>
            </a:r>
            <a:r>
              <a:rPr lang="fa-IR" sz="2000" b="1" dirty="0">
                <a:solidFill>
                  <a:prstClr val="black"/>
                </a:solidFill>
                <a:latin typeface="IRANYekanFN" panose="020B0506030804020204" pitchFamily="34" charset="-78"/>
                <a:cs typeface="B Mitra" panose="00000400000000000000" pitchFamily="2" charset="-78"/>
              </a:rPr>
              <a:t>افغانستانی می توانند در ایران کار کنند و در افغانستان و در کنار خانواده خودشان "زندگی" کنند. هزینه های زندگی در وطنشان برای آنها کمتر از ایران است و در ضمن هزینه رفت و آمد بسیار کمتری خواهند داشت. پس بدیهی است که بخش اعظم آنها کار در چنین مناطق آزادی را ترجیح دهند.</a:t>
            </a:r>
          </a:p>
        </p:txBody>
      </p:sp>
      <p:sp>
        <p:nvSpPr>
          <p:cNvPr id="7" name="Rounded Rectangle 6">
            <a:extLst>
              <a:ext uri="{FF2B5EF4-FFF2-40B4-BE49-F238E27FC236}">
                <a16:creationId xmlns:a16="http://schemas.microsoft.com/office/drawing/2014/main" xmlns="" id="{BEC84A8C-590E-DC47-BD23-9BF38BE92C63}"/>
              </a:ext>
            </a:extLst>
          </p:cNvPr>
          <p:cNvSpPr/>
          <p:nvPr/>
        </p:nvSpPr>
        <p:spPr>
          <a:xfrm>
            <a:off x="2805000" y="295197"/>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prstClr val="black">
                    <a:lumMod val="65000"/>
                    <a:lumOff val="35000"/>
                  </a:prstClr>
                </a:solidFill>
                <a:latin typeface="IRANYekan" panose="020B0506030804020204" pitchFamily="34" charset="-78"/>
                <a:cs typeface="B Mitra" panose="00000400000000000000" pitchFamily="2" charset="-78"/>
              </a:rPr>
              <a:t>تحلیل ابعاد مسئله</a:t>
            </a:r>
            <a:endParaRPr lang="x-none" dirty="0">
              <a:solidFill>
                <a:prstClr val="black">
                  <a:lumMod val="65000"/>
                  <a:lumOff val="35000"/>
                </a:prstClr>
              </a:solidFill>
              <a:latin typeface="IRANYekan" panose="020B0506030804020204" pitchFamily="34" charset="-78"/>
              <a:cs typeface="B Mitra" panose="00000400000000000000" pitchFamily="2" charset="-78"/>
            </a:endParaRPr>
          </a:p>
        </p:txBody>
      </p:sp>
      <p:sp>
        <p:nvSpPr>
          <p:cNvPr id="8" name="Rounded Rectangle 7">
            <a:extLst>
              <a:ext uri="{FF2B5EF4-FFF2-40B4-BE49-F238E27FC236}">
                <a16:creationId xmlns:a16="http://schemas.microsoft.com/office/drawing/2014/main" xmlns="" id="{4D54E1AE-035D-0F41-8452-145CAFED9875}"/>
              </a:ext>
            </a:extLst>
          </p:cNvPr>
          <p:cNvSpPr/>
          <p:nvPr/>
        </p:nvSpPr>
        <p:spPr>
          <a:xfrm>
            <a:off x="212780" y="293314"/>
            <a:ext cx="2324126" cy="540000"/>
          </a:xfrm>
          <a:prstGeom prst="roundRect">
            <a:avLst>
              <a:gd name="adj" fmla="val 50000"/>
            </a:avLst>
          </a:prstGeom>
          <a:solidFill>
            <a:srgbClr val="204497"/>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prstClr val="white"/>
                </a:solidFill>
                <a:latin typeface="IRANYekan" panose="020B0506030804020204" pitchFamily="34" charset="-78"/>
                <a:cs typeface="B Mitra" panose="00000400000000000000" pitchFamily="2" charset="-78"/>
              </a:rPr>
              <a:t>راهکارهای سیاستی</a:t>
            </a:r>
            <a:endParaRPr lang="x-none" dirty="0">
              <a:solidFill>
                <a:prstClr val="white"/>
              </a:solidFill>
              <a:latin typeface="IRANYekan" panose="020B0506030804020204" pitchFamily="34" charset="-78"/>
              <a:cs typeface="B Mitra" panose="00000400000000000000" pitchFamily="2" charset="-78"/>
            </a:endParaRPr>
          </a:p>
        </p:txBody>
      </p:sp>
      <p:sp>
        <p:nvSpPr>
          <p:cNvPr id="12" name="Rounded Rectangle 11">
            <a:extLst>
              <a:ext uri="{FF2B5EF4-FFF2-40B4-BE49-F238E27FC236}">
                <a16:creationId xmlns:a16="http://schemas.microsoft.com/office/drawing/2014/main" xmlns="" id="{3742EF48-FC86-1048-907D-E56DFA5D238F}"/>
              </a:ext>
            </a:extLst>
          </p:cNvPr>
          <p:cNvSpPr/>
          <p:nvPr/>
        </p:nvSpPr>
        <p:spPr>
          <a:xfrm>
            <a:off x="5359120" y="293314"/>
            <a:ext cx="2324126" cy="540000"/>
          </a:xfrm>
          <a:prstGeom prst="roundRect">
            <a:avLst>
              <a:gd name="adj" fmla="val 5000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rgbClr val="E3DED1">
                    <a:lumMod val="10000"/>
                  </a:srgbClr>
                </a:solidFill>
                <a:latin typeface="IRANYekan" panose="020B0506030804020204" pitchFamily="34" charset="-78"/>
                <a:cs typeface="B Mitra" panose="00000400000000000000" pitchFamily="2" charset="-78"/>
              </a:rPr>
              <a:t>مقدمه و بیان مسئله</a:t>
            </a:r>
          </a:p>
        </p:txBody>
      </p:sp>
      <p:cxnSp>
        <p:nvCxnSpPr>
          <p:cNvPr id="2" name="Straight Connector 1">
            <a:extLst>
              <a:ext uri="{FF2B5EF4-FFF2-40B4-BE49-F238E27FC236}">
                <a16:creationId xmlns:a16="http://schemas.microsoft.com/office/drawing/2014/main" xmlns="" id="{C8868876-589F-8225-812D-AC835979A31A}"/>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xmlns="" id="{036C19DC-B790-9345-2394-9D5B5B655C5B}"/>
              </a:ext>
            </a:extLst>
          </p:cNvPr>
          <p:cNvPicPr>
            <a:picLocks noChangeAspect="1"/>
          </p:cNvPicPr>
          <p:nvPr/>
        </p:nvPicPr>
        <p:blipFill>
          <a:blip r:embed="rId3"/>
          <a:stretch>
            <a:fillRect/>
          </a:stretch>
        </p:blipFill>
        <p:spPr>
          <a:xfrm>
            <a:off x="8050306" y="85750"/>
            <a:ext cx="821766" cy="895116"/>
          </a:xfrm>
          <a:prstGeom prst="rect">
            <a:avLst/>
          </a:prstGeom>
        </p:spPr>
      </p:pic>
    </p:spTree>
    <p:extLst>
      <p:ext uri="{BB962C8B-B14F-4D97-AF65-F5344CB8AC3E}">
        <p14:creationId xmlns:p14="http://schemas.microsoft.com/office/powerpoint/2010/main" val="192142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lide Number Placeholder 5">
            <a:extLst>
              <a:ext uri="{FF2B5EF4-FFF2-40B4-BE49-F238E27FC236}">
                <a16:creationId xmlns:a16="http://schemas.microsoft.com/office/drawing/2014/main" xmlns="" id="{503B2B1C-4187-F742-B415-DF061F65FD40}"/>
              </a:ext>
            </a:extLst>
          </p:cNvPr>
          <p:cNvSpPr>
            <a:spLocks noGrp="1"/>
          </p:cNvSpPr>
          <p:nvPr>
            <p:ph type="sldNum" sz="quarter" idx="12"/>
          </p:nvPr>
        </p:nvSpPr>
        <p:spPr/>
        <p:txBody>
          <a:bodyPr/>
          <a:lstStyle/>
          <a:p>
            <a:fld id="{DFCAA4AF-953D-244E-A785-3E30E94DDEA1}" type="slidenum">
              <a:rPr lang="x-none" smtClean="0">
                <a:cs typeface="B Mitra" panose="00000400000000000000" pitchFamily="2" charset="-78"/>
              </a:rPr>
              <a:pPr/>
              <a:t>8</a:t>
            </a:fld>
            <a:endParaRPr lang="x-none" dirty="0">
              <a:cs typeface="B Mitra" panose="00000400000000000000" pitchFamily="2" charset="-78"/>
            </a:endParaRPr>
          </a:p>
        </p:txBody>
      </p:sp>
      <p:sp>
        <p:nvSpPr>
          <p:cNvPr id="11" name="TextBox 10">
            <a:extLst>
              <a:ext uri="{FF2B5EF4-FFF2-40B4-BE49-F238E27FC236}">
                <a16:creationId xmlns:a16="http://schemas.microsoft.com/office/drawing/2014/main" xmlns="" id="{116AF201-794E-49A1-B366-29C2E4217ACA}"/>
              </a:ext>
            </a:extLst>
          </p:cNvPr>
          <p:cNvSpPr txBox="1"/>
          <p:nvPr/>
        </p:nvSpPr>
        <p:spPr>
          <a:xfrm>
            <a:off x="857250" y="1256170"/>
            <a:ext cx="7484895" cy="4247317"/>
          </a:xfrm>
          <a:prstGeom prst="rect">
            <a:avLst/>
          </a:prstGeom>
          <a:noFill/>
        </p:spPr>
        <p:txBody>
          <a:bodyPr wrap="square" rtlCol="0">
            <a:spAutoFit/>
          </a:bodyPr>
          <a:lstStyle/>
          <a:p>
            <a:pPr marL="342900" indent="-342900" algn="just" rtl="1">
              <a:lnSpc>
                <a:spcPct val="150000"/>
              </a:lnSpc>
              <a:buFont typeface="Arial" pitchFamily="34" charset="0"/>
              <a:buChar char="•"/>
            </a:pPr>
            <a:r>
              <a:rPr lang="fa-IR" sz="2000" b="1" dirty="0" smtClean="0">
                <a:solidFill>
                  <a:prstClr val="black"/>
                </a:solidFill>
                <a:latin typeface="IRANYekanFN" panose="020B0506030804020204" pitchFamily="34" charset="-78"/>
                <a:cs typeface="B Mitra" panose="00000400000000000000" pitchFamily="2" charset="-78"/>
              </a:rPr>
              <a:t>ورود کالا از این مناطق به خاک اصلی مستلزم پرداخت عوارض خواهد بود تا از ناحیه نیروی کار ارزان خارجی صنعت داخلی تهدید نشود.</a:t>
            </a:r>
          </a:p>
          <a:p>
            <a:pPr marL="342900" indent="-342900" algn="just" rtl="1">
              <a:lnSpc>
                <a:spcPct val="150000"/>
              </a:lnSpc>
              <a:buFont typeface="Arial" pitchFamily="34" charset="0"/>
              <a:buChar char="•"/>
            </a:pPr>
            <a:r>
              <a:rPr lang="fa-IR" sz="2000" b="1" dirty="0" smtClean="0">
                <a:solidFill>
                  <a:prstClr val="black"/>
                </a:solidFill>
                <a:latin typeface="IRANYekanFN" panose="020B0506030804020204" pitchFamily="34" charset="-78"/>
                <a:cs typeface="B Mitra" panose="00000400000000000000" pitchFamily="2" charset="-78"/>
              </a:rPr>
              <a:t>ترانزیت کالا از این مناطق به کشورهای خارجی در داخل خاک ایران بدون دریافت هزینه خواهد بود. این برای صادرات کالا به مناطق نزدیک مانندخود افغانستان، کشورهای آسیای مرکزی، روسیه، عراق و حاشیه خلیج فارس مشوقی مناسب است.</a:t>
            </a:r>
          </a:p>
          <a:p>
            <a:pPr marL="342900" indent="-342900" algn="just" rtl="1">
              <a:lnSpc>
                <a:spcPct val="150000"/>
              </a:lnSpc>
              <a:buFont typeface="Arial" pitchFamily="34" charset="0"/>
              <a:buChar char="•"/>
            </a:pPr>
            <a:endParaRPr lang="fa-IR" sz="2000" b="1" dirty="0">
              <a:solidFill>
                <a:prstClr val="black"/>
              </a:solidFill>
              <a:latin typeface="IRANYekanFN" panose="020B0506030804020204" pitchFamily="34" charset="-78"/>
              <a:cs typeface="B Mitra" panose="00000400000000000000" pitchFamily="2" charset="-78"/>
            </a:endParaRPr>
          </a:p>
        </p:txBody>
      </p:sp>
      <p:sp>
        <p:nvSpPr>
          <p:cNvPr id="7" name="Rounded Rectangle 6">
            <a:extLst>
              <a:ext uri="{FF2B5EF4-FFF2-40B4-BE49-F238E27FC236}">
                <a16:creationId xmlns:a16="http://schemas.microsoft.com/office/drawing/2014/main" xmlns="" id="{BEC84A8C-590E-DC47-BD23-9BF38BE92C63}"/>
              </a:ext>
            </a:extLst>
          </p:cNvPr>
          <p:cNvSpPr/>
          <p:nvPr/>
        </p:nvSpPr>
        <p:spPr>
          <a:xfrm>
            <a:off x="2805000" y="295197"/>
            <a:ext cx="2324126" cy="540000"/>
          </a:xfrm>
          <a:prstGeom prst="roundRect">
            <a:avLst>
              <a:gd name="adj" fmla="val 50000"/>
            </a:avLst>
          </a:prstGeom>
          <a:solidFill>
            <a:schemeClr val="bg1">
              <a:lumMod val="8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prstClr val="black">
                    <a:lumMod val="65000"/>
                    <a:lumOff val="35000"/>
                  </a:prstClr>
                </a:solidFill>
                <a:latin typeface="IRANYekan" panose="020B0506030804020204" pitchFamily="34" charset="-78"/>
                <a:cs typeface="B Mitra" panose="00000400000000000000" pitchFamily="2" charset="-78"/>
              </a:rPr>
              <a:t>تحلیل ابعاد مسئله</a:t>
            </a:r>
            <a:endParaRPr lang="x-none" dirty="0">
              <a:solidFill>
                <a:prstClr val="black">
                  <a:lumMod val="65000"/>
                  <a:lumOff val="35000"/>
                </a:prstClr>
              </a:solidFill>
              <a:latin typeface="IRANYekan" panose="020B0506030804020204" pitchFamily="34" charset="-78"/>
              <a:cs typeface="B Mitra" panose="00000400000000000000" pitchFamily="2" charset="-78"/>
            </a:endParaRPr>
          </a:p>
        </p:txBody>
      </p:sp>
      <p:sp>
        <p:nvSpPr>
          <p:cNvPr id="8" name="Rounded Rectangle 7">
            <a:extLst>
              <a:ext uri="{FF2B5EF4-FFF2-40B4-BE49-F238E27FC236}">
                <a16:creationId xmlns:a16="http://schemas.microsoft.com/office/drawing/2014/main" xmlns="" id="{4D54E1AE-035D-0F41-8452-145CAFED9875}"/>
              </a:ext>
            </a:extLst>
          </p:cNvPr>
          <p:cNvSpPr/>
          <p:nvPr/>
        </p:nvSpPr>
        <p:spPr>
          <a:xfrm>
            <a:off x="212780" y="293314"/>
            <a:ext cx="2324126" cy="540000"/>
          </a:xfrm>
          <a:prstGeom prst="roundRect">
            <a:avLst>
              <a:gd name="adj" fmla="val 50000"/>
            </a:avLst>
          </a:prstGeom>
          <a:solidFill>
            <a:srgbClr val="204497"/>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prstClr val="white"/>
                </a:solidFill>
                <a:latin typeface="IRANYekan" panose="020B0506030804020204" pitchFamily="34" charset="-78"/>
                <a:cs typeface="B Mitra" panose="00000400000000000000" pitchFamily="2" charset="-78"/>
              </a:rPr>
              <a:t>راهکارهای سیاستی</a:t>
            </a:r>
            <a:endParaRPr lang="x-none" dirty="0">
              <a:solidFill>
                <a:prstClr val="white"/>
              </a:solidFill>
              <a:latin typeface="IRANYekan" panose="020B0506030804020204" pitchFamily="34" charset="-78"/>
              <a:cs typeface="B Mitra" panose="00000400000000000000" pitchFamily="2" charset="-78"/>
            </a:endParaRPr>
          </a:p>
        </p:txBody>
      </p:sp>
      <p:sp>
        <p:nvSpPr>
          <p:cNvPr id="12" name="Rounded Rectangle 11">
            <a:extLst>
              <a:ext uri="{FF2B5EF4-FFF2-40B4-BE49-F238E27FC236}">
                <a16:creationId xmlns:a16="http://schemas.microsoft.com/office/drawing/2014/main" xmlns="" id="{3742EF48-FC86-1048-907D-E56DFA5D238F}"/>
              </a:ext>
            </a:extLst>
          </p:cNvPr>
          <p:cNvSpPr/>
          <p:nvPr/>
        </p:nvSpPr>
        <p:spPr>
          <a:xfrm>
            <a:off x="5359120" y="293314"/>
            <a:ext cx="2324126" cy="540000"/>
          </a:xfrm>
          <a:prstGeom prst="roundRect">
            <a:avLst>
              <a:gd name="adj" fmla="val 5000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rgbClr val="E3DED1">
                    <a:lumMod val="10000"/>
                  </a:srgbClr>
                </a:solidFill>
                <a:latin typeface="IRANYekan" panose="020B0506030804020204" pitchFamily="34" charset="-78"/>
                <a:cs typeface="B Mitra" panose="00000400000000000000" pitchFamily="2" charset="-78"/>
              </a:rPr>
              <a:t>مقدمه و بیان مسئله</a:t>
            </a:r>
          </a:p>
        </p:txBody>
      </p:sp>
      <p:cxnSp>
        <p:nvCxnSpPr>
          <p:cNvPr id="2" name="Straight Connector 1">
            <a:extLst>
              <a:ext uri="{FF2B5EF4-FFF2-40B4-BE49-F238E27FC236}">
                <a16:creationId xmlns:a16="http://schemas.microsoft.com/office/drawing/2014/main" xmlns="" id="{C8868876-589F-8225-812D-AC835979A31A}"/>
              </a:ext>
            </a:extLst>
          </p:cNvPr>
          <p:cNvCxnSpPr>
            <a:cxnSpLocks/>
          </p:cNvCxnSpPr>
          <p:nvPr/>
        </p:nvCxnSpPr>
        <p:spPr>
          <a:xfrm>
            <a:off x="212780" y="1066405"/>
            <a:ext cx="8662279" cy="0"/>
          </a:xfrm>
          <a:prstGeom prst="line">
            <a:avLst/>
          </a:prstGeom>
          <a:ln w="19050">
            <a:solidFill>
              <a:srgbClr val="8AB833"/>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xmlns="" id="{036C19DC-B790-9345-2394-9D5B5B655C5B}"/>
              </a:ext>
            </a:extLst>
          </p:cNvPr>
          <p:cNvPicPr>
            <a:picLocks noChangeAspect="1"/>
          </p:cNvPicPr>
          <p:nvPr/>
        </p:nvPicPr>
        <p:blipFill>
          <a:blip r:embed="rId3"/>
          <a:stretch>
            <a:fillRect/>
          </a:stretch>
        </p:blipFill>
        <p:spPr>
          <a:xfrm>
            <a:off x="8050306" y="85750"/>
            <a:ext cx="821766" cy="895116"/>
          </a:xfrm>
          <a:prstGeom prst="rect">
            <a:avLst/>
          </a:prstGeom>
        </p:spPr>
      </p:pic>
    </p:spTree>
    <p:extLst>
      <p:ext uri="{BB962C8B-B14F-4D97-AF65-F5344CB8AC3E}">
        <p14:creationId xmlns:p14="http://schemas.microsoft.com/office/powerpoint/2010/main" val="1421497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xmlns=""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5351</TotalTime>
  <Words>582</Words>
  <Application>Microsoft Office PowerPoint</Application>
  <PresentationFormat>On-screen Show (4:3)</PresentationFormat>
  <Paragraphs>69</Paragraphs>
  <Slides>11</Slides>
  <Notes>9</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11</vt:i4>
      </vt:variant>
    </vt:vector>
  </HeadingPairs>
  <TitlesOfParts>
    <vt:vector size="23" baseType="lpstr">
      <vt:lpstr>Arial</vt:lpstr>
      <vt:lpstr>Rockwell Condensed</vt:lpstr>
      <vt:lpstr>Rockwell</vt:lpstr>
      <vt:lpstr>B Mitra</vt:lpstr>
      <vt:lpstr>IRANYekan Light</vt:lpstr>
      <vt:lpstr>IRANYekanFN</vt:lpstr>
      <vt:lpstr>Times New Roman</vt:lpstr>
      <vt:lpstr>IRANYekan</vt:lpstr>
      <vt:lpstr>Wingdings</vt:lpstr>
      <vt:lpstr>Calibri</vt:lpstr>
      <vt:lpstr>IRANYekan ExtraBold</vt:lpstr>
      <vt:lpstr>Wood Type</vt:lpstr>
      <vt:lpstr>منطقه آزاد شغلی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بــا تشکر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10th_Policy-Plan-Format</dc:title>
  <dc:creator>Microsoft Office User</dc:creator>
  <cp:lastModifiedBy>Windows 7</cp:lastModifiedBy>
  <cp:revision>186</cp:revision>
  <dcterms:created xsi:type="dcterms:W3CDTF">2022-01-09T10:04:46Z</dcterms:created>
  <dcterms:modified xsi:type="dcterms:W3CDTF">2025-12-05T10:34:08Z</dcterms:modified>
</cp:coreProperties>
</file>