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3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notesSlides/notesSlide4.xml" ContentType="application/vnd.openxmlformats-officedocument.presentationml.notesSlide+xml"/>
  <Override PartName="/ppt/ink/ink6.xml" ContentType="application/inkml+xml"/>
  <Override PartName="/ppt/notesSlides/notesSlide5.xml" ContentType="application/vnd.openxmlformats-officedocument.presentationml.notesSlide+xml"/>
  <Override PartName="/ppt/ink/ink7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8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9.xml" ContentType="application/inkml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autoCompressPictures="0">
  <p:sldMasterIdLst>
    <p:sldMasterId id="2147483877" r:id="rId1"/>
  </p:sldMasterIdLst>
  <p:notesMasterIdLst>
    <p:notesMasterId r:id="rId18"/>
  </p:notesMasterIdLst>
  <p:sldIdLst>
    <p:sldId id="340" r:id="rId2"/>
    <p:sldId id="280" r:id="rId3"/>
    <p:sldId id="281" r:id="rId4"/>
    <p:sldId id="342" r:id="rId5"/>
    <p:sldId id="344" r:id="rId6"/>
    <p:sldId id="345" r:id="rId7"/>
    <p:sldId id="359" r:id="rId8"/>
    <p:sldId id="313" r:id="rId9"/>
    <p:sldId id="347" r:id="rId10"/>
    <p:sldId id="349" r:id="rId11"/>
    <p:sldId id="354" r:id="rId12"/>
    <p:sldId id="355" r:id="rId13"/>
    <p:sldId id="356" r:id="rId14"/>
    <p:sldId id="357" r:id="rId15"/>
    <p:sldId id="358" r:id="rId16"/>
    <p:sldId id="341" r:id="rId1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Rockwell" panose="020B0604020202020204" charset="0"/>
      <p:regular r:id="rId23"/>
      <p:bold r:id="rId24"/>
      <p:italic r:id="rId25"/>
      <p:boldItalic r:id="rId26"/>
    </p:embeddedFont>
    <p:embeddedFont>
      <p:font typeface="IRANYekan" panose="020B0604020202020204" charset="-78"/>
      <p:regular r:id="rId27"/>
      <p:bold r:id="rId28"/>
    </p:embeddedFont>
    <p:embeddedFont>
      <p:font typeface="Rockwell Condensed" panose="020B0604020202020204" charset="0"/>
      <p:regular r:id="rId29"/>
      <p:bold r:id="rId30"/>
    </p:embeddedFont>
    <p:embeddedFont>
      <p:font typeface="IRANYekan ExtraBold" panose="020B0604020202020204" charset="-78"/>
      <p:bold r:id="rId31"/>
    </p:embeddedFont>
    <p:embeddedFont>
      <p:font typeface="IRANYekan Light" panose="020B0604020202020204" charset="-78"/>
      <p:regular r:id="rId32"/>
    </p:embeddedFont>
    <p:embeddedFont>
      <p:font typeface="B Mitra" panose="00000400000000000000" pitchFamily="2" charset="-78"/>
      <p:regular r:id="rId33"/>
      <p:bold r:id="rId34"/>
    </p:embeddedFont>
    <p:embeddedFont>
      <p:font typeface="IRANYekanFN" panose="020B0604020202020204" charset="-78"/>
      <p:regular r:id="rId35"/>
      <p:bold r:id="rId3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497"/>
    <a:srgbClr val="204497"/>
    <a:srgbClr val="204498"/>
    <a:srgbClr val="FFFFFF"/>
    <a:srgbClr val="8AB833"/>
    <a:srgbClr val="00B150"/>
    <a:srgbClr val="FF3555"/>
    <a:srgbClr val="FF9300"/>
    <a:srgbClr val="7A81FF"/>
    <a:srgbClr val="FFC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89"/>
    <p:restoredTop sz="96168" autoAdjust="0"/>
  </p:normalViewPr>
  <p:slideViewPr>
    <p:cSldViewPr snapToGrid="0" snapToObjects="1">
      <p:cViewPr varScale="1">
        <p:scale>
          <a:sx n="104" d="100"/>
          <a:sy n="104" d="100"/>
        </p:scale>
        <p:origin x="183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heme" Target="theme/theme1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6:23.58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 2271 0 0,'0'0'11'0'0,"0"0"0"0"0,0 0 0 0 0,0 0 0 0 0,0 0 0 0 0,1 0 0 0 0,-1 0 0 0 0,0 0 0 0 0,0 0 0 0 0,0 0 0 0 0,0-1-1 0 0,1 1 1 0 0,-1 0 0 0 0,0 0 0 0 0,0 0 0 0 0,0 0 0 0 0,1 0 0 0 0,-1 0 0 0 0,0 0 0 0 0,0 0 0 0 0,0 0 0 0 0,0 0-1 0 0,1 0 1 0 0,-1 1 0 0 0,0-1 0 0 0,0 0 0 0 0,0 0 0 0 0,1 0 0 0 0,-1 0 0 0 0,0 0 0 0 0,0 0 0 0 0,0 0 0 0 0,0 0-1 0 0,0 0 1 0 0,1 1 0 0 0,-1-1 0 0 0,0 0 0 0 0,0 0 0 0 0,0 0 0 0 0,0 0 0 0 0,0 0 0 0 0,0 1 0 0 0,0-1 0 0 0,0 0-1 0 0,1 0 1 0 0,-1 0 0 0 0,0 0 0 0 0,0 1 0 0 0,0-1 0 0 0,0 0 0 0 0,0 0 0 0 0,0 0 0 0 0,0 1 0 0 0,0-1 0 0 0,0 0-1 0 0,0 0 1 0 0,0 0 0 0 0,0 1 0 0 0,0-1 0 0 0,-1 0 0 0 0,3 17 371 0 0,-1-12-219 0 0,0 0-150 0 0,-1-2 80 0 0,0-1 0 0 0,0 0 0 0 0,1 0-1 0 0,-1 0 1 0 0,1 0 0 0 0,-1 0 0 0 0,1 0 0 0 0,0 0 0 0 0,0 0-1 0 0,0 0 1 0 0,2 3 0 0 0,-3-3-1756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7:38.2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40 49 7455 0 0,'-20'-22'664'0'0,"9"9"-536"0"0,5 2-128 0 0,4 9 0 0 0,4 2-1088 0 0,0 0 448 0 0,2 2 0 0 0,3 0-336 0 0,4 0-72 0 0,4 1-8 0 0,7 3-8 0 0,4 1 848 0 0,3-7 216 0 0,2-9 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57:40.828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0 1 1351 0 0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7:38.2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40 49 7455 0 0,'-20'-22'664'0'0,"9"9"-536"0"0,5 2-128 0 0,4 9 0 0 0,4 2-1088 0 0,0 0 448 0 0,2 2 0 0 0,3 0-336 0 0,4 0-72 0 0,4 1-8 0 0,7 3-8 0 0,4 1 848 0 0,3-7 216 0 0,2-9 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59:50.36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1 121 1583 0 0,'2'-24'136'0'0,"2"6"-136"0"0,1 7 0 0 0,-3 7 0 0 0,-2 6 128 0 0,0-6 0 0 0,2-5 0 0 0,3-6 0 0 0,-1-3-32 0 0,5 5-16 0 0,-3 6 0 0 0,3 12 0 0 0,2 6-80 0 0,-2 6 0 0 0,2 3 0 0 0,-5-5 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7:38.2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40 49 7455 0 0,'-20'-22'664'0'0,"9"9"-536"0"0,5 2-128 0 0,4 9 0 0 0,4 2-1088 0 0,0 0 448 0 0,2 2 0 0 0,3 0-336 0 0,4 0-72 0 0,4 1-8 0 0,7 3-8 0 0,4 1 848 0 0,3-7 216 0 0,2-9 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09:17:38.2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40 49 7455 0 0,'-20'-22'664'0'0,"9"9"-536"0"0,5 2-128 0 0,4 9 0 0 0,4 2-1088 0 0,0 0 448 0 0,2 2 0 0 0,3 0-336 0 0,4 0-72 0 0,4 1-8 0 0,7 3-8 0 0,4 1 848 0 0,3-7 216 0 0,2-9 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21:14:15.396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22 27 1351 0 0,'-1'-11'120'0'0,"-1"4"-120"0"0,0 3 0 0 0,1 4 0 0 0,1 1 216 0 0,0 0 16 0 0,0-2 8 0 0,-1 0 0 0 0,-2-2-176 0 0,2 2-64 0 0,-2 3 0 0 0,1 4 72 0 0,1 2-232 0 0,-1 4-56 0 0,1 2-8 0 0,0 3 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6-01-04T21:09:20.500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0 173 5039 0 0,'2'-37'448'0'0,"6"0"-360"0"0,3 4-88 0 0,-1 6 0 0 0,-2 8-640 0 0,-1 5-152 0 0,-3 9-24 0 0,-2 5-8 0 0,0 2 416 0 0,-2 1 88 0 0,2 5 8 0 0,2-2 8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0AABE-478C-6648-9966-E650BC060A93}" type="datetimeFigureOut">
              <a:rPr lang="en-IR" smtClean="0"/>
              <a:t>01/05/2026</a:t>
            </a:fld>
            <a:endParaRPr lang="en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32D83-2F5D-D94B-A40A-DAF1714E6A6E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939308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10845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9E9C9-796E-C8F7-4382-3F7AD3618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23866B-DDD1-1F24-AF6E-FE216AFE08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1EEBEC-6CD6-F4B5-3A11-DB052B3A16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D888E0-B855-168F-2F4B-ACF21DB5E5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10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373378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66815-2362-C74D-E3EE-511E531DC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442129-37C4-6CAC-642B-540F0E4972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0BEA78-9B44-BEF0-6C0C-D5CCB12EA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00F14-63B1-1F8C-0622-2728408161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11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7380255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9D307-718B-6866-9689-41C614DF5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B0D040-4D03-52C4-CFCD-8788EC5432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5D6C9-E008-D540-E348-F623F827B5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0B7585-B748-04EC-1EAE-5BF67A34C0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563104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C26E5-E829-AEB1-5500-B74E6C112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B10FC0-3AF4-5DC2-1925-5AB1CD1A45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62CBA7-E29B-FBEB-16A8-0DE5DD5036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D758E-2902-6B49-7AAA-11A1FB2B0E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077625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8ED79-8195-1B9E-1EC5-5A3762A82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FA1D94-EA16-D097-6F0D-4F8637BF45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B89BA2-E863-F576-ED9E-0E9A8CEA77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881C87-C12F-0F3B-D110-2BE700804A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14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645575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2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15008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76954-0D91-D80E-EC87-7ABC14B83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E3D5EF-8D9F-EF7F-D736-EB55FDAD32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DE017B-376B-AC0E-AB20-D76609263D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DDFA6-FFD1-362B-F4FE-DAFA8DED0D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3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027170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029BA-D444-D612-8006-A8359A8B5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BBE300-6E6B-CAC4-5BE1-8AF040E192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BDF09A-B721-2199-D6C1-7E4C10917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9665F-C0CF-5B65-C8EF-44DB0D35E8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4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08617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BA61A-8814-50FD-762F-D0FD09FB9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1001F9-1901-25DD-BDF0-095B34838D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2C2DBA-44D9-DD6E-43F8-AFACD5CF21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A6F00B-2255-5E4F-3CCE-71EDEB5ABB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5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26816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8D0ED-54E3-00C5-5BCD-87E38EC40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2E254E-492E-5265-0311-47C98563F9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4E91D6-21D6-FC51-9784-FAA7E3DFFE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03A9FB-982B-AFFD-1A15-E18B891A2C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6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98447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7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475947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70C3B-60D2-44BF-FE13-794DAEC2B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42E927-A673-1792-9947-263BBBB19B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0C7CB5-06D8-06A6-B266-9A2E591FD8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5942C-D2C4-C801-D9E6-3D51913C62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8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155985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4FB3E-1F71-FA47-BE3C-CEB3A86ED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5F0135-529E-0DBD-2BA3-2C77E747DB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CCBEC3-8BF7-5380-A09C-743E8BE923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I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859550-E9D6-DEC3-0192-16E8AB5E23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01129C-5943-4B43-A2C1-522ADA9236D1}" type="slidenum">
              <a:rPr lang="en-IR" smtClean="0"/>
              <a:t>9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50082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9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5800" y="4282765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A954E-5247-EC43-BF5E-C219BF3BEA04}" type="datetime1">
              <a:rPr lang="en-US" smtClean="0"/>
              <a:t>1/5/2026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7"/>
            <a:ext cx="4745736" cy="365125"/>
          </a:xfrm>
        </p:spPr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1" y="4227195"/>
            <a:ext cx="895401" cy="640080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6703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2574025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1" y="533400"/>
            <a:ext cx="5629275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323608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7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83346" y="6272789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58910103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6674187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7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5C67283-2AA5-CA42-A96E-66C67AF4F74A}" type="datetime1">
              <a:rPr lang="en-US" smtClean="0"/>
              <a:t>1/5/2026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6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1" y="2508607"/>
            <a:ext cx="891224" cy="7203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DFCAA4AF-953D-244E-A785-3E30E94DDEA1}" type="slidenum">
              <a:rPr lang="en-IR" smtClean="0"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6767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488074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08560147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7B5F63F-98CA-1D41-8742-FD038FF002F0}" type="datetime1">
              <a:rPr lang="en-US" smtClean="0"/>
              <a:t>1/5/2026</a:t>
            </a:fld>
            <a:endParaRPr lang="en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861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37508-C37C-E149-9DBA-7B59FFC94BE4}" type="datetime1">
              <a:rPr lang="en-US" smtClean="0"/>
              <a:t>1/5/2026</a:t>
            </a:fld>
            <a:endParaRPr lang="en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919150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pPr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21503259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3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E427E-F6E1-3E4B-826C-D8AB3E8AED67}" type="datetime1">
              <a:rPr lang="en-US" smtClean="0"/>
              <a:t>1/5/2026</a:t>
            </a:fld>
            <a:endParaRPr lang="en-I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/>
          <a:lstStyle/>
          <a:p>
            <a:fld id="{DFCAA4AF-953D-244E-A785-3E30E94DDEA1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2817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7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7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7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DFCAA4AF-953D-244E-A785-3E30E94DDEA1}" type="slidenum">
              <a:rPr lang="en-IR" smtClean="0"/>
              <a:pPr/>
              <a:t>‹#›</a:t>
            </a:fld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63575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60" r:id="rId12"/>
  </p:sldLayoutIdLst>
  <p:hf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r" defTabSz="914400" rtl="1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r" defTabSz="914400" rtl="1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customXml" Target="../ink/ink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customXml" Target="../ink/ink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customXml" Target="../ink/ink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5" Type="http://schemas.openxmlformats.org/officeDocument/2006/relationships/image" Target="../media/image10.png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5.xml"/><Relationship Id="rId5" Type="http://schemas.openxmlformats.org/officeDocument/2006/relationships/image" Target="../media/image10.png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customXml" Target="../ink/ink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43D25-2DC0-B145-8CDC-1305C74C1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02133" y="2529094"/>
            <a:ext cx="5908727" cy="716723"/>
          </a:xfrm>
        </p:spPr>
        <p:txBody>
          <a:bodyPr anchor="ctr">
            <a:noAutofit/>
          </a:bodyPr>
          <a:lstStyle/>
          <a:p>
            <a:pPr algn="ctr"/>
            <a:r>
              <a:rPr lang="fa-IR" sz="2800" dirty="0"/>
              <a:t>گذار از ژئوپولیتیک نفت به ژئواکونومی عناصر نادر خاکی؛ نقشه راه تبدیل ایران به هاب منطقه‌ای فرآوری و تجارت فلزات راهبردی</a:t>
            </a: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6B021-3F5D-0643-BA4C-71F40E9F5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05" y="5048516"/>
            <a:ext cx="8885421" cy="1631798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fa-IR" sz="2500" dirty="0">
                <a:solidFill>
                  <a:srgbClr val="1F4497"/>
                </a:solidFill>
                <a:latin typeface="IRANYekan Light" panose="020B0506030804020204" pitchFamily="34" charset="-78"/>
                <a:cs typeface="B Mitra" panose="00000400000000000000" pitchFamily="2" charset="-78"/>
              </a:rPr>
              <a:t>محمدیاسین مهرراد دانشجوی کارشناسی ارشد دانشگاه جامع امام حسین(ع)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E5219-1E3A-DC35-DD33-B64A63134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856" y="554530"/>
            <a:ext cx="3782291" cy="5056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0C306D-453F-426E-947B-C1EB46B24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31" y="1732220"/>
            <a:ext cx="1996158" cy="219266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265E00B6-E1C3-5926-7519-160A35DFA8B4}"/>
                  </a:ext>
                </a:extLst>
              </p14:cNvPr>
              <p14:cNvContentPartPr/>
              <p14:nvPr/>
            </p14:nvContentPartPr>
            <p14:xfrm>
              <a:off x="6972014" y="2370464"/>
              <a:ext cx="7560" cy="226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265E00B6-E1C3-5926-7519-160A35DFA8B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65894" y="2364344"/>
                <a:ext cx="19800" cy="3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8216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B36EC-88C5-6805-3B06-FE846D6A2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FB02FF41-535D-AFE1-B8BC-F442BFD56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9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CA2A67-A1E5-217A-F3DE-F664DD510254}"/>
              </a:ext>
            </a:extLst>
          </p:cNvPr>
          <p:cNvSpPr txBox="1"/>
          <p:nvPr/>
        </p:nvSpPr>
        <p:spPr>
          <a:xfrm>
            <a:off x="-331950" y="750361"/>
            <a:ext cx="948858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r>
              <a:rPr lang="ar-SA" sz="1400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400" dirty="0">
                <a:solidFill>
                  <a:schemeClr val="accent5">
                    <a:lumMod val="75000"/>
                  </a:schemeClr>
                </a:solidFill>
              </a:rPr>
              <a:t>۳</a:t>
            </a:r>
            <a:r>
              <a:rPr lang="fa-IR" sz="1400" dirty="0"/>
              <a:t>: </a:t>
            </a:r>
            <a:r>
              <a:rPr lang="ar-SA" sz="1400" dirty="0" err="1"/>
              <a:t>تشکیل</a:t>
            </a:r>
            <a:r>
              <a:rPr lang="ar-SA" sz="1400" dirty="0"/>
              <a:t> </a:t>
            </a:r>
            <a:r>
              <a:rPr lang="ar-SA" sz="1400" dirty="0" err="1"/>
              <a:t>اتحادیه</a:t>
            </a:r>
            <a:r>
              <a:rPr lang="ar-SA" sz="1400" dirty="0"/>
              <a:t> </a:t>
            </a:r>
            <a:r>
              <a:rPr lang="ar-SA" sz="1400" dirty="0" err="1"/>
              <a:t>منطقه‌ای</a:t>
            </a:r>
            <a:r>
              <a:rPr lang="ar-SA" sz="1400" dirty="0"/>
              <a:t> عناصر </a:t>
            </a:r>
            <a:r>
              <a:rPr lang="ar-SA" sz="1400" dirty="0" err="1"/>
              <a:t>راهبردی</a:t>
            </a:r>
            <a:r>
              <a:rPr lang="ar-SA" sz="1400" dirty="0"/>
              <a:t> 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ساختار</a:t>
            </a:r>
            <a:r>
              <a:rPr lang="en-US" sz="1400" dirty="0"/>
              <a:t>: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عضویت</a:t>
            </a:r>
            <a:r>
              <a:rPr lang="ar-SA" sz="1400" dirty="0"/>
              <a:t>: </a:t>
            </a:r>
            <a:r>
              <a:rPr lang="ar-SA" sz="1400" dirty="0" err="1"/>
              <a:t>ایران</a:t>
            </a:r>
            <a:r>
              <a:rPr lang="ar-SA" sz="1400" dirty="0"/>
              <a:t> (</a:t>
            </a:r>
            <a:r>
              <a:rPr lang="ar-SA" sz="1400" dirty="0" err="1"/>
              <a:t>دبیرخانه</a:t>
            </a:r>
            <a:r>
              <a:rPr lang="ar-SA" sz="1400" dirty="0"/>
              <a:t>)، افغانستان، </a:t>
            </a:r>
            <a:r>
              <a:rPr lang="ar-SA" sz="1400" dirty="0" err="1"/>
              <a:t>پاکستان</a:t>
            </a:r>
            <a:r>
              <a:rPr lang="ar-SA" sz="1400" dirty="0"/>
              <a:t>، </a:t>
            </a:r>
            <a:r>
              <a:rPr lang="ar-SA" sz="1400" dirty="0" err="1"/>
              <a:t>ترکمنستان</a:t>
            </a:r>
            <a:r>
              <a:rPr lang="ar-SA" sz="1400" dirty="0"/>
              <a:t>، عراق</a:t>
            </a:r>
            <a:r>
              <a:rPr lang="fa-IR" sz="1400" dirty="0"/>
              <a:t> 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هدف</a:t>
            </a:r>
            <a:r>
              <a:rPr lang="ar-SA" sz="1400" dirty="0"/>
              <a:t>: </a:t>
            </a:r>
            <a:r>
              <a:rPr lang="ar-SA" sz="1400" dirty="0" err="1"/>
              <a:t>هماهنگی</a:t>
            </a:r>
            <a:r>
              <a:rPr lang="ar-SA" sz="1400" dirty="0"/>
              <a:t> استخراج، </a:t>
            </a:r>
            <a:r>
              <a:rPr lang="ar-SA" sz="1400" dirty="0" err="1"/>
              <a:t>قیمت‌گذاری</a:t>
            </a:r>
            <a:r>
              <a:rPr lang="ar-SA" sz="1400" dirty="0"/>
              <a:t>، و </a:t>
            </a:r>
            <a:r>
              <a:rPr lang="ar-SA" sz="1400" dirty="0" err="1"/>
              <a:t>توزیع</a:t>
            </a:r>
            <a:r>
              <a:rPr lang="ar-SA" sz="1400" dirty="0"/>
              <a:t> منابع (</a:t>
            </a:r>
            <a:r>
              <a:rPr lang="ar-SA" sz="1400" dirty="0" err="1"/>
              <a:t>الگوی</a:t>
            </a:r>
            <a:r>
              <a:rPr lang="ar-SA" sz="1400" dirty="0"/>
              <a:t> </a:t>
            </a:r>
            <a:r>
              <a:rPr lang="ar-SA" sz="1400" dirty="0" err="1"/>
              <a:t>اوپک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rgbClr val="C00000"/>
                </a:solidFill>
              </a:rPr>
              <a:t>ارگان‌ها</a:t>
            </a:r>
            <a:r>
              <a:rPr lang="en-US" sz="1400" dirty="0"/>
              <a:t>: 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شورای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وزیران</a:t>
            </a:r>
            <a:r>
              <a:rPr lang="ar-SA" sz="1400" dirty="0"/>
              <a:t>: </a:t>
            </a:r>
            <a:r>
              <a:rPr lang="ar-SA" sz="1400" dirty="0" err="1"/>
              <a:t>تصمیم‌گیری</a:t>
            </a:r>
            <a:r>
              <a:rPr lang="ar-SA" sz="1400" dirty="0"/>
              <a:t> </a:t>
            </a:r>
            <a:r>
              <a:rPr lang="ar-SA" sz="1400" dirty="0" err="1"/>
              <a:t>راهبردی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کمیته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فنی</a:t>
            </a:r>
            <a:r>
              <a:rPr lang="ar-SA" sz="1400" dirty="0"/>
              <a:t>: </a:t>
            </a:r>
            <a:r>
              <a:rPr lang="ar-SA" sz="1400" dirty="0" err="1"/>
              <a:t>هماهنگی</a:t>
            </a:r>
            <a:r>
              <a:rPr lang="ar-SA" sz="1400" dirty="0"/>
              <a:t> </a:t>
            </a:r>
            <a:r>
              <a:rPr lang="ar-SA" sz="1400" dirty="0" err="1"/>
              <a:t>عملیاتی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دبیرخانه</a:t>
            </a:r>
            <a:r>
              <a:rPr lang="ar-SA" sz="1400" dirty="0"/>
              <a:t>: تهران (</a:t>
            </a:r>
            <a:r>
              <a:rPr lang="ar-SA" sz="1400" dirty="0" err="1"/>
              <a:t>مدیریت</a:t>
            </a:r>
            <a:r>
              <a:rPr lang="ar-SA" sz="1400" dirty="0"/>
              <a:t> </a:t>
            </a:r>
            <a:r>
              <a:rPr lang="ar-SA" sz="1400" dirty="0" err="1"/>
              <a:t>روزمره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اقدامات</a:t>
            </a:r>
            <a:r>
              <a:rPr lang="en-US" sz="1400" dirty="0"/>
              <a:t>:</a:t>
            </a:r>
            <a:r>
              <a:rPr lang="ar-SA" sz="1400" dirty="0"/>
              <a:t>تدوین منشور </a:t>
            </a:r>
            <a:r>
              <a:rPr lang="ar-SA" sz="1400" dirty="0" err="1"/>
              <a:t>اتحادیه</a:t>
            </a:r>
            <a:r>
              <a:rPr lang="fa-IR" sz="1400" dirty="0"/>
              <a:t>.</a:t>
            </a:r>
            <a:r>
              <a:rPr lang="en-US" sz="1400" dirty="0"/>
              <a:t>•</a:t>
            </a:r>
            <a:r>
              <a:rPr lang="ar-SA" sz="1400" dirty="0" err="1"/>
              <a:t>ایجاد</a:t>
            </a:r>
            <a:r>
              <a:rPr lang="ar-SA" sz="1400" dirty="0"/>
              <a:t> </a:t>
            </a:r>
            <a:r>
              <a:rPr lang="ar-SA" sz="1400" dirty="0" err="1"/>
              <a:t>سیستم</a:t>
            </a:r>
            <a:r>
              <a:rPr lang="ar-SA" sz="1400" dirty="0"/>
              <a:t> </a:t>
            </a:r>
            <a:r>
              <a:rPr lang="ar-SA" sz="1400" dirty="0" err="1"/>
              <a:t>سهمیه‌بندی</a:t>
            </a:r>
            <a:r>
              <a:rPr lang="ar-SA" sz="1400" dirty="0"/>
              <a:t> </a:t>
            </a:r>
            <a:r>
              <a:rPr lang="ar-SA" sz="1400" dirty="0" err="1"/>
              <a:t>تولید</a:t>
            </a:r>
            <a:r>
              <a:rPr lang="en-US" sz="1400" dirty="0"/>
              <a:t>•</a:t>
            </a:r>
            <a:r>
              <a:rPr lang="ar-SA" sz="1400" dirty="0"/>
              <a:t>توافق بر سر </a:t>
            </a:r>
            <a:r>
              <a:rPr lang="ar-SA" sz="1400" dirty="0" err="1"/>
              <a:t>قیمت‌گذاری</a:t>
            </a:r>
            <a:r>
              <a:rPr lang="ar-SA" sz="1400" dirty="0"/>
              <a:t> </a:t>
            </a:r>
            <a:r>
              <a:rPr lang="ar-SA" sz="1400" dirty="0" err="1"/>
              <a:t>حداقل</a:t>
            </a:r>
            <a:r>
              <a:rPr lang="en-US" sz="1400" dirty="0"/>
              <a:t>•</a:t>
            </a:r>
            <a:r>
              <a:rPr lang="ar-SA" sz="1400" dirty="0" err="1"/>
              <a:t>ایجاد</a:t>
            </a:r>
            <a:r>
              <a:rPr lang="ar-SA" sz="1400" dirty="0"/>
              <a:t> صندوق توسعه </a:t>
            </a:r>
            <a:r>
              <a:rPr lang="ar-SA" sz="1400" dirty="0" err="1"/>
              <a:t>مشترک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نهادهای</a:t>
            </a:r>
            <a:r>
              <a:rPr lang="ar-SA" sz="1400" b="1" dirty="0">
                <a:solidFill>
                  <a:srgbClr val="C00000"/>
                </a:solidFill>
              </a:rPr>
              <a:t> مسئول</a:t>
            </a:r>
            <a:r>
              <a:rPr lang="en-US" sz="1400" dirty="0"/>
              <a:t>:•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تدوین</a:t>
            </a:r>
            <a:r>
              <a:rPr lang="ar-SA" sz="1400" dirty="0"/>
              <a:t>: وزارت امور خارجه + وزارت صنعت</a:t>
            </a:r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تصویب</a:t>
            </a:r>
            <a:r>
              <a:rPr lang="ar-SA" sz="1400" dirty="0"/>
              <a:t>: مجلس (</a:t>
            </a:r>
            <a:r>
              <a:rPr lang="ar-SA" sz="1400" dirty="0" err="1"/>
              <a:t>تصویب</a:t>
            </a:r>
            <a:r>
              <a:rPr lang="ar-SA" sz="1400" dirty="0"/>
              <a:t> </a:t>
            </a:r>
            <a:r>
              <a:rPr lang="ar-SA" sz="1400" dirty="0" err="1"/>
              <a:t>عضویت</a:t>
            </a:r>
            <a:r>
              <a:rPr lang="ar-SA" sz="1400" dirty="0"/>
              <a:t> در </a:t>
            </a:r>
            <a:r>
              <a:rPr lang="ar-SA" sz="1400" dirty="0" err="1"/>
              <a:t>سازمان</a:t>
            </a:r>
            <a:r>
              <a:rPr lang="ar-SA" sz="1400" dirty="0"/>
              <a:t> </a:t>
            </a:r>
            <a:r>
              <a:rPr lang="ar-SA" sz="1400" dirty="0" err="1"/>
              <a:t>منطقه‌ای</a:t>
            </a:r>
            <a:r>
              <a:rPr lang="ar-SA" sz="1400" dirty="0"/>
              <a:t>)</a:t>
            </a:r>
            <a:r>
              <a:rPr lang="en-US" sz="1400" dirty="0"/>
              <a:t> 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اجرا</a:t>
            </a:r>
            <a:r>
              <a:rPr lang="ar-SA" sz="1400" dirty="0"/>
              <a:t>: </a:t>
            </a:r>
            <a:r>
              <a:rPr lang="ar-SA" sz="1400" dirty="0" err="1"/>
              <a:t>دبیرخانه</a:t>
            </a:r>
            <a:r>
              <a:rPr lang="en-US" sz="1400" dirty="0"/>
              <a:t> RREC </a:t>
            </a:r>
            <a:r>
              <a:rPr lang="ar-SA" sz="1400" dirty="0"/>
              <a:t>در تهران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نظارت</a:t>
            </a:r>
            <a:r>
              <a:rPr lang="ar-SA" sz="1400" dirty="0"/>
              <a:t>: </a:t>
            </a:r>
            <a:r>
              <a:rPr lang="ar-SA" sz="1400" dirty="0" err="1"/>
              <a:t>کمیسیون</a:t>
            </a:r>
            <a:r>
              <a:rPr lang="ar-SA" sz="1400" dirty="0"/>
              <a:t> </a:t>
            </a:r>
            <a:r>
              <a:rPr lang="ar-SA" sz="1400" dirty="0" err="1"/>
              <a:t>امنیت</a:t>
            </a:r>
            <a:r>
              <a:rPr lang="ar-SA" sz="1400" dirty="0"/>
              <a:t> </a:t>
            </a:r>
            <a:r>
              <a:rPr lang="ar-SA" sz="1400" dirty="0" err="1"/>
              <a:t>ملی</a:t>
            </a:r>
            <a:r>
              <a:rPr lang="ar-SA" sz="1400" dirty="0"/>
              <a:t> </a:t>
            </a:r>
            <a:r>
              <a:rPr lang="ar-SA" sz="1400" dirty="0" err="1"/>
              <a:t>مجلس</a:t>
            </a:r>
            <a:r>
              <a:rPr lang="ar-SA" sz="1400" b="1" dirty="0" err="1">
                <a:solidFill>
                  <a:srgbClr val="C00000"/>
                </a:solidFill>
              </a:rPr>
              <a:t>زمان‌بندی</a:t>
            </a:r>
            <a:r>
              <a:rPr lang="ar-SA" sz="1400" dirty="0"/>
              <a:t>: </a:t>
            </a:r>
            <a:r>
              <a:rPr lang="ar-SA" sz="1400" dirty="0" err="1"/>
              <a:t>راه‌اندازی</a:t>
            </a:r>
            <a:r>
              <a:rPr lang="ar-SA" sz="1400" dirty="0"/>
              <a:t> در سال </a:t>
            </a:r>
            <a:r>
              <a:rPr lang="ar-SA" sz="1400" dirty="0" err="1"/>
              <a:t>چهارم</a:t>
            </a:r>
            <a:r>
              <a:rPr lang="ar-SA" sz="1400" dirty="0"/>
              <a:t> (</a:t>
            </a:r>
            <a:r>
              <a:rPr lang="ar-SA" sz="1400" dirty="0" err="1"/>
              <a:t>پس</a:t>
            </a:r>
            <a:r>
              <a:rPr lang="ar-SA" sz="1400" dirty="0"/>
              <a:t> از توافقات </a:t>
            </a:r>
            <a:r>
              <a:rPr lang="ar-SA" sz="1400" dirty="0" err="1"/>
              <a:t>دوجانبه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400" b="1" dirty="0">
                <a:solidFill>
                  <a:schemeClr val="accent5">
                    <a:lumMod val="75000"/>
                  </a:schemeClr>
                </a:solidFill>
              </a:rPr>
              <a:t>۴: </a:t>
            </a:r>
            <a:r>
              <a:rPr lang="ar-SA" sz="1400" dirty="0" err="1"/>
              <a:t>ایجاد</a:t>
            </a:r>
            <a:r>
              <a:rPr lang="ar-SA" sz="1400" dirty="0"/>
              <a:t> بورس خام </a:t>
            </a:r>
            <a:r>
              <a:rPr lang="ar-SA" sz="1400" dirty="0" err="1"/>
              <a:t>منطقه‌ای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ساختار</a:t>
            </a:r>
            <a:r>
              <a:rPr lang="en-US" sz="1400" dirty="0"/>
              <a:t>:•</a:t>
            </a:r>
            <a:r>
              <a:rPr lang="ar-SA" sz="1400" dirty="0"/>
              <a:t>بورس عناصر خام </a:t>
            </a:r>
            <a:r>
              <a:rPr lang="ar-SA" sz="1400" dirty="0" err="1"/>
              <a:t>منطقه‌ای</a:t>
            </a:r>
            <a:r>
              <a:rPr lang="ar-SA" sz="1400" dirty="0"/>
              <a:t> در تهران</a:t>
            </a:r>
            <a:r>
              <a:rPr lang="en-US" sz="1400" dirty="0"/>
              <a:t>•</a:t>
            </a:r>
            <a:r>
              <a:rPr lang="ar-SA" sz="1400" dirty="0" err="1"/>
              <a:t>قیمت‌گذاری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ارزهای</a:t>
            </a:r>
            <a:r>
              <a:rPr lang="ar-SA" sz="1400" dirty="0"/>
              <a:t> </a:t>
            </a:r>
            <a:r>
              <a:rPr lang="ar-SA" sz="1400" dirty="0" err="1"/>
              <a:t>محلی</a:t>
            </a:r>
            <a:r>
              <a:rPr lang="ar-SA" sz="1400" dirty="0"/>
              <a:t> (</a:t>
            </a:r>
            <a:r>
              <a:rPr lang="ar-SA" sz="1400" dirty="0" err="1"/>
              <a:t>ریال</a:t>
            </a:r>
            <a:r>
              <a:rPr lang="ar-SA" sz="1400" dirty="0"/>
              <a:t>، </a:t>
            </a:r>
            <a:r>
              <a:rPr lang="ar-SA" sz="1400" dirty="0" err="1"/>
              <a:t>یوان</a:t>
            </a:r>
            <a:r>
              <a:rPr lang="ar-SA" sz="1400" dirty="0"/>
              <a:t>، روبل، </a:t>
            </a:r>
            <a:r>
              <a:rPr lang="ar-SA" sz="1400" dirty="0" err="1"/>
              <a:t>روپیه</a:t>
            </a:r>
            <a:r>
              <a:rPr lang="ar-SA" sz="1400" dirty="0"/>
              <a:t>)</a:t>
            </a:r>
            <a:r>
              <a:rPr lang="en-US" sz="1400" dirty="0"/>
              <a:t> •</a:t>
            </a:r>
            <a:r>
              <a:rPr lang="ar-SA" sz="1400" dirty="0"/>
              <a:t>عرضه </a:t>
            </a:r>
            <a:r>
              <a:rPr lang="ar-SA" sz="1400" dirty="0" err="1"/>
              <a:t>انحصاری</a:t>
            </a:r>
            <a:r>
              <a:rPr lang="ar-SA" sz="1400" dirty="0"/>
              <a:t> منابع </a:t>
            </a:r>
            <a:r>
              <a:rPr lang="ar-SA" sz="1400" dirty="0" err="1"/>
              <a:t>اعضای</a:t>
            </a:r>
            <a:r>
              <a:rPr lang="ar-SA" sz="1400" dirty="0"/>
              <a:t> 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مکانیزم</a:t>
            </a:r>
            <a:r>
              <a:rPr lang="ar-SA" sz="1400" dirty="0"/>
              <a:t> </a:t>
            </a:r>
            <a:r>
              <a:rPr lang="ar-SA" sz="1400" dirty="0" err="1"/>
              <a:t>تسویه</a:t>
            </a:r>
            <a:r>
              <a:rPr lang="ar-SA" sz="1400" dirty="0"/>
              <a:t> </a:t>
            </a:r>
            <a:r>
              <a:rPr lang="ar-SA" sz="1400" dirty="0" err="1"/>
              <a:t>بانکی</a:t>
            </a:r>
            <a:r>
              <a:rPr lang="ar-SA" sz="1400" dirty="0"/>
              <a:t> </a:t>
            </a:r>
            <a:r>
              <a:rPr lang="ar-SA" sz="1400" dirty="0" err="1"/>
              <a:t>غیردلاری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اقدامات</a:t>
            </a:r>
            <a:r>
              <a:rPr lang="en-US" sz="1400" dirty="0"/>
              <a:t>:•</a:t>
            </a:r>
            <a:r>
              <a:rPr lang="ar-SA" sz="1400" dirty="0" err="1"/>
              <a:t>تأسیس</a:t>
            </a:r>
            <a:r>
              <a:rPr lang="ar-SA" sz="1400" dirty="0"/>
              <a:t> </a:t>
            </a:r>
            <a:r>
              <a:rPr lang="ar-SA" sz="1400" dirty="0" err="1"/>
              <a:t>زیرساخت</a:t>
            </a:r>
            <a:r>
              <a:rPr lang="ar-SA" sz="1400" dirty="0"/>
              <a:t> بورس (</a:t>
            </a:r>
            <a:r>
              <a:rPr lang="ar-SA" sz="1400" dirty="0" err="1"/>
              <a:t>سیستم</a:t>
            </a:r>
            <a:r>
              <a:rPr lang="ar-SA" sz="1400" dirty="0"/>
              <a:t> </a:t>
            </a:r>
            <a:r>
              <a:rPr lang="ar-SA" sz="1400" dirty="0" err="1"/>
              <a:t>الکتریکی</a:t>
            </a:r>
            <a:r>
              <a:rPr lang="ar-SA" sz="1400" dirty="0"/>
              <a:t> ، </a:t>
            </a:r>
            <a:r>
              <a:rPr lang="ar-SA" sz="1400" dirty="0" err="1"/>
              <a:t>سیستم</a:t>
            </a:r>
            <a:r>
              <a:rPr lang="ar-SA" sz="1400" dirty="0"/>
              <a:t> </a:t>
            </a:r>
            <a:r>
              <a:rPr lang="ar-SA" sz="1400" dirty="0" err="1"/>
              <a:t>معاملاتی</a:t>
            </a:r>
            <a:r>
              <a:rPr lang="ar-SA" sz="1400" dirty="0"/>
              <a:t>)</a:t>
            </a:r>
            <a:r>
              <a:rPr lang="en-US" sz="1400" dirty="0"/>
              <a:t> •</a:t>
            </a:r>
            <a:r>
              <a:rPr lang="ar-SA" sz="1400" dirty="0"/>
              <a:t>تدوین </a:t>
            </a:r>
            <a:r>
              <a:rPr lang="ar-SA" sz="1400" dirty="0" err="1"/>
              <a:t>آیین‌نامه</a:t>
            </a:r>
            <a:r>
              <a:rPr lang="ar-SA" sz="1400" dirty="0"/>
              <a:t> معاملات و </a:t>
            </a:r>
            <a:r>
              <a:rPr lang="ar-SA" sz="1400" dirty="0" err="1"/>
              <a:t>استانداردسازی</a:t>
            </a:r>
            <a:r>
              <a:rPr lang="ar-SA" sz="1400" dirty="0"/>
              <a:t> </a:t>
            </a:r>
            <a:r>
              <a:rPr lang="ar-SA" sz="1400" dirty="0" err="1"/>
              <a:t>کالاها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جذب </a:t>
            </a:r>
            <a:r>
              <a:rPr lang="ar-SA" sz="1400" dirty="0" err="1"/>
              <a:t>بانک‌های</a:t>
            </a:r>
            <a:r>
              <a:rPr lang="ar-SA" sz="1400" dirty="0"/>
              <a:t> </a:t>
            </a:r>
            <a:r>
              <a:rPr lang="ar-SA" sz="1400" dirty="0" err="1"/>
              <a:t>منطقه‌ای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تسویه</a:t>
            </a:r>
            <a:r>
              <a:rPr lang="en-US" sz="1400" dirty="0"/>
              <a:t>•</a:t>
            </a:r>
            <a:r>
              <a:rPr lang="ar-SA" sz="1400" dirty="0" err="1"/>
              <a:t>ایجاد</a:t>
            </a:r>
            <a:r>
              <a:rPr lang="ar-SA" sz="1400" dirty="0"/>
              <a:t> </a:t>
            </a:r>
            <a:r>
              <a:rPr lang="ar-SA" sz="1400" dirty="0" err="1"/>
              <a:t>سیستم</a:t>
            </a:r>
            <a:r>
              <a:rPr lang="ar-SA" sz="1400" dirty="0"/>
              <a:t> </a:t>
            </a:r>
            <a:r>
              <a:rPr lang="ar-SA" sz="1400" dirty="0" err="1"/>
              <a:t>ذخیره‌سازی</a:t>
            </a:r>
            <a:r>
              <a:rPr lang="ar-SA" sz="1400" dirty="0"/>
              <a:t> و </a:t>
            </a:r>
            <a:r>
              <a:rPr lang="ar-SA" sz="1400" dirty="0" err="1"/>
              <a:t>تحویل</a:t>
            </a:r>
            <a:r>
              <a:rPr lang="ar-SA" sz="1400" dirty="0"/>
              <a:t> </a:t>
            </a:r>
            <a:r>
              <a:rPr lang="ar-SA" sz="1400" dirty="0" err="1"/>
              <a:t>فیزیکی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نهادهای</a:t>
            </a:r>
            <a:r>
              <a:rPr lang="ar-SA" sz="1400" b="1" dirty="0">
                <a:solidFill>
                  <a:srgbClr val="C00000"/>
                </a:solidFill>
              </a:rPr>
              <a:t> مسئول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  <a:r>
              <a:rPr lang="en-US" sz="1400" dirty="0"/>
              <a:t>•</a:t>
            </a:r>
            <a:r>
              <a:rPr lang="ar-SA" sz="1400" dirty="0"/>
              <a:t>تدوین: </a:t>
            </a:r>
            <a:r>
              <a:rPr lang="ar-SA" sz="1400" dirty="0" err="1"/>
              <a:t>سازمان</a:t>
            </a:r>
            <a:r>
              <a:rPr lang="ar-SA" sz="1400" dirty="0"/>
              <a:t> بورس + وزارت اقتصاد</a:t>
            </a:r>
            <a:r>
              <a:rPr lang="en-US" sz="1400" dirty="0"/>
              <a:t>•</a:t>
            </a:r>
            <a:r>
              <a:rPr lang="ar-SA" sz="1400" dirty="0" err="1"/>
              <a:t>تصویب</a:t>
            </a:r>
            <a:r>
              <a:rPr lang="ar-SA" sz="1400" dirty="0"/>
              <a:t>: </a:t>
            </a:r>
            <a:r>
              <a:rPr lang="ar-SA" sz="1400" dirty="0" err="1"/>
              <a:t>هیئت</a:t>
            </a:r>
            <a:r>
              <a:rPr lang="ar-SA" sz="1400" dirty="0"/>
              <a:t> </a:t>
            </a:r>
            <a:r>
              <a:rPr lang="ar-SA" sz="1400" dirty="0" err="1"/>
              <a:t>وزیران</a:t>
            </a:r>
            <a:r>
              <a:rPr lang="ar-SA" sz="1400" dirty="0"/>
              <a:t> + مجلس (اصلاح قانون بورس)</a:t>
            </a:r>
            <a:r>
              <a:rPr lang="en-US" sz="1400" dirty="0"/>
              <a:t> •</a:t>
            </a:r>
            <a:r>
              <a:rPr lang="ar-SA" sz="1400" dirty="0"/>
              <a:t>اجرا: </a:t>
            </a:r>
            <a:r>
              <a:rPr lang="ar-SA" sz="1400" dirty="0" err="1"/>
              <a:t>شرکت</a:t>
            </a:r>
            <a:r>
              <a:rPr lang="ar-SA" sz="1400" dirty="0"/>
              <a:t> بورس </a:t>
            </a:r>
            <a:r>
              <a:rPr lang="ar-SA" sz="1400" dirty="0" err="1"/>
              <a:t>کالای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 (بخش </a:t>
            </a:r>
            <a:r>
              <a:rPr lang="ar-SA" sz="1400" dirty="0" err="1"/>
              <a:t>جدید</a:t>
            </a:r>
            <a:r>
              <a:rPr lang="ar-SA" sz="1400" dirty="0"/>
              <a:t>)</a:t>
            </a:r>
            <a:r>
              <a:rPr lang="en-US" sz="1400" dirty="0"/>
              <a:t> •</a:t>
            </a:r>
            <a:r>
              <a:rPr lang="ar-SA" sz="1400" dirty="0" err="1"/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سازمان</a:t>
            </a:r>
            <a:r>
              <a:rPr lang="ar-SA" sz="1400" dirty="0"/>
              <a:t> بورس و اوراق </a:t>
            </a:r>
            <a:r>
              <a:rPr lang="ar-SA" sz="1400" dirty="0" err="1"/>
              <a:t>بهادارزمان‌بندی</a:t>
            </a:r>
            <a:r>
              <a:rPr lang="ar-SA" sz="1400" dirty="0"/>
              <a:t>: </a:t>
            </a:r>
            <a:r>
              <a:rPr lang="ar-SA" sz="1400" dirty="0" err="1"/>
              <a:t>راه‌اندازی</a:t>
            </a:r>
            <a:r>
              <a:rPr lang="ar-SA" sz="1400" dirty="0"/>
              <a:t> در سال </a:t>
            </a:r>
            <a:r>
              <a:rPr lang="ar-SA" sz="1400" dirty="0" err="1"/>
              <a:t>پنجم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400" b="1" dirty="0">
                <a:solidFill>
                  <a:schemeClr val="accent5">
                    <a:lumMod val="75000"/>
                  </a:schemeClr>
                </a:solidFill>
              </a:rPr>
              <a:t>۵</a:t>
            </a:r>
            <a:r>
              <a:rPr lang="fa-IR" sz="1400" dirty="0"/>
              <a:t>: </a:t>
            </a:r>
            <a:r>
              <a:rPr lang="ar-SA" sz="1400" dirty="0" err="1"/>
              <a:t>آیین‌نامه‌های</a:t>
            </a:r>
            <a:r>
              <a:rPr lang="ar-SA" sz="1400" dirty="0"/>
              <a:t> </a:t>
            </a:r>
            <a:r>
              <a:rPr lang="ar-SA" sz="1400" dirty="0" err="1"/>
              <a:t>حقوقی</a:t>
            </a:r>
            <a:r>
              <a:rPr lang="ar-SA" sz="1400" dirty="0"/>
              <a:t> </a:t>
            </a:r>
            <a:r>
              <a:rPr lang="ar-SA" sz="1400" dirty="0" err="1"/>
              <a:t>داخلی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حمایت</a:t>
            </a:r>
            <a:r>
              <a:rPr lang="ar-SA" sz="1400" dirty="0"/>
              <a:t> از هاب خام</a:t>
            </a:r>
            <a:endParaRPr lang="en-US" sz="1400" dirty="0"/>
          </a:p>
          <a:p>
            <a:pPr algn="r" rtl="1"/>
            <a:r>
              <a:rPr lang="ar-SA" sz="1400" b="1" dirty="0">
                <a:solidFill>
                  <a:srgbClr val="C00000"/>
                </a:solidFill>
              </a:rPr>
              <a:t>الف) قانون </a:t>
            </a:r>
            <a:r>
              <a:rPr lang="ar-SA" sz="1400" b="1" dirty="0" err="1">
                <a:solidFill>
                  <a:srgbClr val="C00000"/>
                </a:solidFill>
              </a:rPr>
              <a:t>ممنوعیت</a:t>
            </a:r>
            <a:r>
              <a:rPr lang="ar-SA" sz="1400" b="1" dirty="0">
                <a:solidFill>
                  <a:srgbClr val="C00000"/>
                </a:solidFill>
              </a:rPr>
              <a:t> صادرات </a:t>
            </a:r>
            <a:r>
              <a:rPr lang="ar-SA" sz="1400" dirty="0"/>
              <a:t>خام</a:t>
            </a:r>
            <a:r>
              <a:rPr lang="en-US" sz="1400" dirty="0"/>
              <a:t>:</a:t>
            </a:r>
            <a:r>
              <a:rPr lang="ar-SA" sz="1400" dirty="0"/>
              <a:t>محتوا</a:t>
            </a:r>
            <a:r>
              <a:rPr lang="en-US" sz="1400" dirty="0"/>
              <a:t>:•</a:t>
            </a:r>
            <a:r>
              <a:rPr lang="ar-SA" sz="1400" dirty="0" err="1"/>
              <a:t>ممنوعیت</a:t>
            </a:r>
            <a:r>
              <a:rPr lang="ar-SA" sz="1400" dirty="0"/>
              <a:t> صدور مجوز صادرات عناصر خام به جز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شرکت‌هایی</a:t>
            </a:r>
            <a:r>
              <a:rPr lang="ar-SA" sz="1400" dirty="0"/>
              <a:t> </a:t>
            </a:r>
            <a:r>
              <a:rPr lang="ar-SA" sz="1400" dirty="0" err="1"/>
              <a:t>که</a:t>
            </a:r>
            <a:r>
              <a:rPr lang="ar-SA" sz="1400" dirty="0"/>
              <a:t> تعهد </a:t>
            </a:r>
            <a:r>
              <a:rPr lang="ar-SA" sz="1400" dirty="0" err="1"/>
              <a:t>فرآوری</a:t>
            </a:r>
            <a:r>
              <a:rPr lang="ar-SA" sz="1400" dirty="0"/>
              <a:t> </a:t>
            </a:r>
            <a:r>
              <a:rPr lang="ar-SA" sz="1400" dirty="0" err="1"/>
              <a:t>داخلی</a:t>
            </a:r>
            <a:r>
              <a:rPr lang="ar-SA" sz="1400" dirty="0"/>
              <a:t> </a:t>
            </a:r>
            <a:r>
              <a:rPr lang="ar-SA" sz="1400" dirty="0" err="1"/>
              <a:t>دارند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استثنا</a:t>
            </a:r>
            <a:r>
              <a:rPr lang="ar-SA" sz="1400" dirty="0"/>
              <a:t>: صادرات در </a:t>
            </a:r>
            <a:r>
              <a:rPr lang="ar-SA" sz="1400" dirty="0" err="1"/>
              <a:t>چارچوب</a:t>
            </a:r>
            <a:r>
              <a:rPr lang="ar-SA" sz="1400" dirty="0"/>
              <a:t> </a:t>
            </a:r>
            <a:r>
              <a:rPr lang="ar-SA" sz="1400" dirty="0" err="1"/>
              <a:t>قراردادهای</a:t>
            </a:r>
            <a:r>
              <a:rPr lang="ar-SA" sz="1400" dirty="0"/>
              <a:t> </a:t>
            </a:r>
            <a:r>
              <a:rPr lang="ar-SA" sz="1400" dirty="0" err="1"/>
              <a:t>راهبردی</a:t>
            </a:r>
            <a:r>
              <a:rPr lang="ar-SA" sz="1400" dirty="0"/>
              <a:t> دولت (مثل افغانستان)</a:t>
            </a:r>
            <a:r>
              <a:rPr lang="en-US" sz="1400" dirty="0"/>
              <a:t> •</a:t>
            </a:r>
            <a:r>
              <a:rPr lang="ar-SA" sz="1400" dirty="0" err="1"/>
              <a:t>جریمه</a:t>
            </a:r>
            <a:r>
              <a:rPr lang="ar-SA" sz="1400" dirty="0"/>
              <a:t> </a:t>
            </a:r>
            <a:r>
              <a:rPr lang="ar-SA" sz="1400" dirty="0" err="1"/>
              <a:t>سنگین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تخلف</a:t>
            </a:r>
            <a:endParaRPr lang="en-US" sz="1400" dirty="0"/>
          </a:p>
          <a:p>
            <a:pPr algn="r" rtl="1"/>
            <a:r>
              <a:rPr lang="ar-SA" sz="1400" dirty="0" err="1"/>
              <a:t>نهادهای</a:t>
            </a:r>
            <a:r>
              <a:rPr lang="ar-SA" sz="1400" dirty="0"/>
              <a:t> مسئول</a:t>
            </a:r>
            <a:r>
              <a:rPr lang="en-US" sz="1400" dirty="0"/>
              <a:t>:</a:t>
            </a:r>
            <a:r>
              <a:rPr lang="ar-SA" sz="1400" dirty="0"/>
              <a:t>تدوین: وزارت صنعت</a:t>
            </a:r>
            <a:r>
              <a:rPr lang="en-US" sz="1400" dirty="0"/>
              <a:t>•</a:t>
            </a:r>
            <a:r>
              <a:rPr lang="ar-SA" sz="1400" dirty="0" err="1"/>
              <a:t>تصویب</a:t>
            </a:r>
            <a:r>
              <a:rPr lang="ar-SA" sz="1400" dirty="0"/>
              <a:t>: مجلس (</a:t>
            </a:r>
            <a:r>
              <a:rPr lang="ar-SA" sz="1400" dirty="0" err="1"/>
              <a:t>لایحه</a:t>
            </a:r>
            <a:r>
              <a:rPr lang="ar-SA" sz="1400" dirty="0"/>
              <a:t> </a:t>
            </a:r>
            <a:r>
              <a:rPr lang="ar-SA" sz="1400" dirty="0" err="1"/>
              <a:t>قانونی</a:t>
            </a:r>
            <a:r>
              <a:rPr lang="ar-SA" sz="1400" dirty="0"/>
              <a:t>)</a:t>
            </a:r>
            <a:r>
              <a:rPr lang="en-US" sz="1400" dirty="0"/>
              <a:t> •</a:t>
            </a:r>
            <a:r>
              <a:rPr lang="ar-SA" sz="1400" dirty="0"/>
              <a:t>اجرا: </a:t>
            </a:r>
            <a:r>
              <a:rPr lang="ar-SA" sz="1400" dirty="0" err="1"/>
              <a:t>گمرک</a:t>
            </a:r>
            <a:r>
              <a:rPr lang="ar-SA" sz="1400" dirty="0"/>
              <a:t> + وزارت صنعت</a:t>
            </a:r>
            <a:r>
              <a:rPr lang="en-US" sz="1400" dirty="0"/>
              <a:t>•</a:t>
            </a:r>
            <a:r>
              <a:rPr lang="ar-SA" sz="1400" dirty="0" err="1"/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دیوان</a:t>
            </a:r>
            <a:r>
              <a:rPr lang="ar-SA" sz="1400" dirty="0"/>
              <a:t> محاسبات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dirty="0"/>
              <a:t>ب</a:t>
            </a:r>
            <a:r>
              <a:rPr lang="ar-SA" sz="1400" b="1" dirty="0">
                <a:solidFill>
                  <a:srgbClr val="C00000"/>
                </a:solidFill>
              </a:rPr>
              <a:t>) قانون </a:t>
            </a:r>
            <a:r>
              <a:rPr lang="ar-SA" sz="1400" b="1" dirty="0" err="1">
                <a:solidFill>
                  <a:srgbClr val="C00000"/>
                </a:solidFill>
              </a:rPr>
              <a:t>سهام‌گذاری</a:t>
            </a:r>
            <a:r>
              <a:rPr lang="ar-SA" sz="1400" b="1" dirty="0">
                <a:solidFill>
                  <a:srgbClr val="C00000"/>
                </a:solidFill>
              </a:rPr>
              <a:t> دولت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  <a:r>
              <a:rPr lang="ar-SA" sz="1400" dirty="0"/>
              <a:t>محتوا</a:t>
            </a:r>
            <a:r>
              <a:rPr lang="en-US" sz="1400" dirty="0"/>
              <a:t>:•</a:t>
            </a:r>
            <a:r>
              <a:rPr lang="ar-SA" sz="1400" dirty="0"/>
              <a:t>دولت حق دارد در </a:t>
            </a:r>
            <a:r>
              <a:rPr lang="ar-SA" sz="1400" dirty="0" err="1"/>
              <a:t>پروژه‌های</a:t>
            </a:r>
            <a:r>
              <a:rPr lang="ar-SA" sz="1400" dirty="0"/>
              <a:t> استخراج </a:t>
            </a:r>
            <a:r>
              <a:rPr lang="ar-SA" sz="1400" dirty="0" err="1"/>
              <a:t>بزرگ‌تر</a:t>
            </a:r>
            <a:r>
              <a:rPr lang="ar-SA" sz="1400" dirty="0"/>
              <a:t> از حد مشخص، سهام </a:t>
            </a:r>
            <a:r>
              <a:rPr lang="ar-SA" sz="1400" dirty="0" err="1"/>
              <a:t>اقلیت</a:t>
            </a:r>
            <a:r>
              <a:rPr lang="ar-SA" sz="1400" dirty="0"/>
              <a:t> </a:t>
            </a:r>
            <a:r>
              <a:rPr lang="ar-SA" sz="1400" dirty="0" err="1"/>
              <a:t>بگیرد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dirty="0"/>
              <a:t>سهام دولت قابل </a:t>
            </a:r>
            <a:r>
              <a:rPr lang="ar-SA" sz="1400" dirty="0" err="1"/>
              <a:t>واگذاری</a:t>
            </a:r>
            <a:r>
              <a:rPr lang="ar-SA" sz="1400" dirty="0"/>
              <a:t> به بخش </a:t>
            </a:r>
            <a:r>
              <a:rPr lang="ar-SA" sz="1400" dirty="0" err="1"/>
              <a:t>خصوصی</a:t>
            </a:r>
            <a:r>
              <a:rPr lang="ar-SA" sz="1400" dirty="0"/>
              <a:t> در بورس </a:t>
            </a:r>
            <a:r>
              <a:rPr lang="ar-SA" sz="1400" dirty="0" err="1"/>
              <a:t>نیست</a:t>
            </a:r>
            <a:r>
              <a:rPr lang="ar-SA" sz="1400" dirty="0"/>
              <a:t> (حفظ </a:t>
            </a:r>
            <a:r>
              <a:rPr lang="ar-SA" sz="1400" dirty="0" err="1"/>
              <a:t>کنترل</a:t>
            </a:r>
            <a:r>
              <a:rPr lang="ar-SA" sz="1400" dirty="0"/>
              <a:t> </a:t>
            </a:r>
            <a:r>
              <a:rPr lang="ar-SA" sz="1400" dirty="0" err="1"/>
              <a:t>راهبردی</a:t>
            </a:r>
            <a:r>
              <a:rPr lang="ar-SA" sz="1400" dirty="0"/>
              <a:t>)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dirty="0"/>
              <a:t>سود سهام به صندوق توسعه معادن </a:t>
            </a:r>
            <a:r>
              <a:rPr lang="ar-SA" sz="1400" dirty="0" err="1"/>
              <a:t>واریز</a:t>
            </a:r>
            <a:r>
              <a:rPr lang="ar-SA" sz="1400" dirty="0"/>
              <a:t> </a:t>
            </a:r>
            <a:r>
              <a:rPr lang="ar-SA" sz="1400" dirty="0" err="1"/>
              <a:t>می‌شود</a:t>
            </a:r>
            <a:endParaRPr lang="en-US" sz="1400" dirty="0"/>
          </a:p>
          <a:p>
            <a:pPr algn="r" rtl="1"/>
            <a:r>
              <a:rPr lang="ar-SA" sz="1400" dirty="0" err="1"/>
              <a:t>نهادهای</a:t>
            </a:r>
            <a:r>
              <a:rPr lang="ar-SA" sz="1400" dirty="0"/>
              <a:t> مسئول</a:t>
            </a:r>
            <a:r>
              <a:rPr lang="en-US" sz="1400" dirty="0"/>
              <a:t>:•</a:t>
            </a:r>
            <a:r>
              <a:rPr lang="ar-SA" sz="1400" dirty="0"/>
              <a:t>تدوین: وزارت اقتصاد</a:t>
            </a:r>
            <a:r>
              <a:rPr lang="en-US" sz="1400" dirty="0"/>
              <a:t>•</a:t>
            </a:r>
            <a:r>
              <a:rPr lang="ar-SA" sz="1400" dirty="0" err="1"/>
              <a:t>تصویب</a:t>
            </a:r>
            <a:r>
              <a:rPr lang="ar-SA" sz="1400" dirty="0"/>
              <a:t>: مجلس</a:t>
            </a:r>
            <a:r>
              <a:rPr lang="en-US" sz="1400" dirty="0"/>
              <a:t>•</a:t>
            </a:r>
            <a:r>
              <a:rPr lang="ar-SA" sz="1400" dirty="0"/>
              <a:t>اجرا: </a:t>
            </a:r>
            <a:r>
              <a:rPr lang="ar-SA" sz="1400" dirty="0" err="1"/>
              <a:t>سازمان</a:t>
            </a:r>
            <a:r>
              <a:rPr lang="ar-SA" sz="1400" dirty="0"/>
              <a:t> </a:t>
            </a:r>
            <a:r>
              <a:rPr lang="ar-SA" sz="1400" dirty="0" err="1"/>
              <a:t>خصوصی‌سازی</a:t>
            </a:r>
            <a:r>
              <a:rPr lang="en-US" sz="1400" dirty="0"/>
              <a:t>•</a:t>
            </a:r>
            <a:r>
              <a:rPr lang="ar-SA" sz="1400" dirty="0" err="1"/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دیوان</a:t>
            </a:r>
            <a:r>
              <a:rPr lang="ar-SA" sz="1400" dirty="0"/>
              <a:t> محاسبات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dirty="0"/>
              <a:t>ج) </a:t>
            </a:r>
            <a:r>
              <a:rPr lang="ar-SA" sz="1400" b="1" dirty="0">
                <a:solidFill>
                  <a:srgbClr val="C00000"/>
                </a:solidFill>
              </a:rPr>
              <a:t>بسته </a:t>
            </a:r>
            <a:r>
              <a:rPr lang="ar-SA" sz="1400" b="1" dirty="0" err="1">
                <a:solidFill>
                  <a:srgbClr val="C00000"/>
                </a:solidFill>
              </a:rPr>
              <a:t>حمایتی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اکتشاف</a:t>
            </a:r>
            <a:r>
              <a:rPr lang="en-US" sz="1400" dirty="0"/>
              <a:t>:</a:t>
            </a:r>
            <a:r>
              <a:rPr lang="ar-SA" sz="1400" dirty="0"/>
              <a:t>محتوا</a:t>
            </a:r>
            <a:r>
              <a:rPr lang="en-US" sz="1400" dirty="0"/>
              <a:t>:•</a:t>
            </a:r>
            <a:r>
              <a:rPr lang="ar-SA" sz="1400" dirty="0" err="1"/>
              <a:t>معافیت</a:t>
            </a:r>
            <a:r>
              <a:rPr lang="ar-SA" sz="1400" dirty="0"/>
              <a:t> </a:t>
            </a:r>
            <a:r>
              <a:rPr lang="ar-SA" sz="1400" dirty="0" err="1"/>
              <a:t>مالیاتی</a:t>
            </a:r>
            <a:r>
              <a:rPr lang="ar-SA" sz="1400" dirty="0"/>
              <a:t> </a:t>
            </a:r>
            <a:r>
              <a:rPr lang="ar-SA" sz="1400" dirty="0" err="1"/>
              <a:t>کامل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شرکت‌های</a:t>
            </a:r>
            <a:r>
              <a:rPr lang="ar-SA" sz="1400" dirty="0"/>
              <a:t> </a:t>
            </a:r>
            <a:r>
              <a:rPr lang="ar-SA" sz="1400" dirty="0" err="1"/>
              <a:t>اکتشافی</a:t>
            </a:r>
            <a:r>
              <a:rPr lang="ar-SA" sz="1400" dirty="0"/>
              <a:t> (تا مرحله </a:t>
            </a:r>
            <a:r>
              <a:rPr lang="ar-SA" sz="1400" dirty="0" err="1"/>
              <a:t>تولید</a:t>
            </a:r>
            <a:r>
              <a:rPr lang="ar-SA" sz="1400" dirty="0"/>
              <a:t>)</a:t>
            </a:r>
            <a:r>
              <a:rPr lang="en-US" sz="1400" dirty="0"/>
              <a:t> •</a:t>
            </a:r>
            <a:r>
              <a:rPr lang="ar-SA" sz="1400" dirty="0" err="1"/>
              <a:t>تسهیلات</a:t>
            </a:r>
            <a:r>
              <a:rPr lang="ar-SA" sz="1400" dirty="0"/>
              <a:t> </a:t>
            </a:r>
            <a:r>
              <a:rPr lang="ar-SA" sz="1400" dirty="0" err="1"/>
              <a:t>بانکی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نرخ </a:t>
            </a:r>
            <a:r>
              <a:rPr lang="ar-SA" sz="1400" dirty="0" err="1"/>
              <a:t>ترجیحی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خرید</a:t>
            </a:r>
            <a:r>
              <a:rPr lang="ar-SA" sz="1400" dirty="0"/>
              <a:t> </a:t>
            </a:r>
            <a:r>
              <a:rPr lang="ar-SA" sz="1400" dirty="0" err="1"/>
              <a:t>تجهیزات</a:t>
            </a:r>
            <a:r>
              <a:rPr lang="en-US" sz="1400" dirty="0"/>
              <a:t>•</a:t>
            </a:r>
            <a:r>
              <a:rPr lang="ar-SA" sz="1400" dirty="0" err="1"/>
              <a:t>بیمه</a:t>
            </a:r>
            <a:r>
              <a:rPr lang="ar-SA" sz="1400" dirty="0"/>
              <a:t> </a:t>
            </a:r>
            <a:r>
              <a:rPr lang="ar-SA" sz="1400" dirty="0" err="1"/>
              <a:t>ریسک</a:t>
            </a:r>
            <a:r>
              <a:rPr lang="ar-SA" sz="1400" dirty="0"/>
              <a:t> </a:t>
            </a:r>
            <a:r>
              <a:rPr lang="ar-SA" sz="1400" dirty="0" err="1"/>
              <a:t>اکتشاف</a:t>
            </a:r>
            <a:r>
              <a:rPr lang="ar-SA" sz="1400" dirty="0"/>
              <a:t> (</a:t>
            </a:r>
            <a:r>
              <a:rPr lang="ar-SA" sz="1400" dirty="0" err="1"/>
              <a:t>دولتی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ar-SA" sz="1400" dirty="0" err="1"/>
              <a:t>نهادهای</a:t>
            </a:r>
            <a:r>
              <a:rPr lang="ar-SA" sz="1400" dirty="0"/>
              <a:t> مسئول</a:t>
            </a:r>
            <a:r>
              <a:rPr lang="en-US" sz="1400" dirty="0"/>
              <a:t>:•</a:t>
            </a:r>
            <a:r>
              <a:rPr lang="ar-SA" sz="1400" dirty="0"/>
              <a:t>تدوین: وزارت اقتصاد + </a:t>
            </a:r>
            <a:r>
              <a:rPr lang="ar-SA" sz="1400" dirty="0" err="1"/>
              <a:t>سازمان</a:t>
            </a:r>
            <a:r>
              <a:rPr lang="ar-SA" sz="1400" dirty="0"/>
              <a:t> امور </a:t>
            </a:r>
            <a:r>
              <a:rPr lang="ar-SA" sz="1400" dirty="0" err="1"/>
              <a:t>مالیاتی</a:t>
            </a:r>
            <a:r>
              <a:rPr lang="en-US" sz="1400" dirty="0"/>
              <a:t>•</a:t>
            </a:r>
            <a:r>
              <a:rPr lang="ar-SA" sz="1400" dirty="0" err="1"/>
              <a:t>تصویب</a:t>
            </a:r>
            <a:r>
              <a:rPr lang="ar-SA" sz="1400" dirty="0"/>
              <a:t>: </a:t>
            </a:r>
            <a:r>
              <a:rPr lang="ar-SA" sz="1400" dirty="0" err="1"/>
              <a:t>هیئت</a:t>
            </a:r>
            <a:r>
              <a:rPr lang="ar-SA" sz="1400" dirty="0"/>
              <a:t> </a:t>
            </a:r>
            <a:r>
              <a:rPr lang="ar-SA" sz="1400" dirty="0" err="1"/>
              <a:t>وزیران</a:t>
            </a:r>
            <a:r>
              <a:rPr lang="en-US" sz="1400" dirty="0"/>
              <a:t>•</a:t>
            </a:r>
            <a:r>
              <a:rPr lang="ar-SA" sz="1400" dirty="0"/>
              <a:t>اجرا: </a:t>
            </a:r>
            <a:r>
              <a:rPr lang="ar-SA" sz="1400" dirty="0" err="1"/>
              <a:t>سازمان</a:t>
            </a:r>
            <a:r>
              <a:rPr lang="ar-SA" sz="1400" dirty="0"/>
              <a:t> امور </a:t>
            </a:r>
            <a:r>
              <a:rPr lang="ar-SA" sz="1400" dirty="0" err="1"/>
              <a:t>مالیاتی</a:t>
            </a:r>
            <a:r>
              <a:rPr lang="ar-SA" sz="1400" dirty="0"/>
              <a:t> + </a:t>
            </a:r>
            <a:r>
              <a:rPr lang="ar-SA" sz="1400" dirty="0" err="1"/>
              <a:t>بانک‌ها</a:t>
            </a:r>
            <a:r>
              <a:rPr lang="en-US" sz="1400" dirty="0"/>
              <a:t>•</a:t>
            </a:r>
            <a:r>
              <a:rPr lang="ar-SA" sz="1400" dirty="0" err="1"/>
              <a:t>نظارت</a:t>
            </a:r>
            <a:r>
              <a:rPr lang="ar-SA" sz="1400" dirty="0"/>
              <a:t>: وزارت اقتصاد</a:t>
            </a:r>
            <a:endParaRPr lang="en-US" sz="1400" dirty="0"/>
          </a:p>
          <a:p>
            <a:pPr lvl="0" algn="r" rtl="1"/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9C7852F-9FC3-46A1-1EAC-10F1E14F28BE}"/>
              </a:ext>
            </a:extLst>
          </p:cNvPr>
          <p:cNvSpPr/>
          <p:nvPr/>
        </p:nvSpPr>
        <p:spPr>
          <a:xfrm>
            <a:off x="5305310" y="87591"/>
            <a:ext cx="2324126" cy="601385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84ED61D-4789-20D0-9504-F9C7E2CED39D}"/>
              </a:ext>
            </a:extLst>
          </p:cNvPr>
          <p:cNvCxnSpPr>
            <a:cxnSpLocks/>
          </p:cNvCxnSpPr>
          <p:nvPr/>
        </p:nvCxnSpPr>
        <p:spPr>
          <a:xfrm>
            <a:off x="177469" y="807320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CE385FB-5119-8A21-E066-63DBC6583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85751"/>
            <a:ext cx="610148" cy="664610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172484" y="148056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9F3EBD61-D333-597A-5445-6AB92D78985E}"/>
              </a:ext>
            </a:extLst>
          </p:cNvPr>
          <p:cNvSpPr/>
          <p:nvPr/>
        </p:nvSpPr>
        <p:spPr>
          <a:xfrm>
            <a:off x="2786762" y="148056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740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BDEAC-7CE1-6728-F6E8-D39E4860A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F4612D1B-993B-F069-D96B-64B2E8641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10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FB558E-773F-00CD-CF56-A03AFFD022D0}"/>
              </a:ext>
            </a:extLst>
          </p:cNvPr>
          <p:cNvSpPr txBox="1"/>
          <p:nvPr/>
        </p:nvSpPr>
        <p:spPr>
          <a:xfrm>
            <a:off x="-142408" y="807320"/>
            <a:ext cx="927070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en-US" dirty="0"/>
              <a:t> </a:t>
            </a:r>
            <a:endParaRPr lang="en-US" sz="1400" b="1" dirty="0"/>
          </a:p>
          <a:p>
            <a:pPr algn="r" rtl="1"/>
            <a:r>
              <a:rPr lang="fa-IR" sz="1400" b="1" dirty="0">
                <a:solidFill>
                  <a:srgbClr val="C00000"/>
                </a:solidFill>
              </a:rPr>
              <a:t>۳.۳ محور دوم: هاب عناصر فرآوری‌شده</a:t>
            </a:r>
            <a:endParaRPr lang="en-US" sz="1400" b="1" dirty="0">
              <a:solidFill>
                <a:srgbClr val="C00000"/>
              </a:solidFill>
            </a:endParaRPr>
          </a:p>
          <a:p>
            <a:pPr algn="r" rtl="1"/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400" b="1" dirty="0">
                <a:solidFill>
                  <a:schemeClr val="accent5">
                    <a:lumMod val="75000"/>
                  </a:schemeClr>
                </a:solidFill>
              </a:rPr>
              <a:t>۶</a:t>
            </a:r>
            <a:r>
              <a:rPr lang="fa-IR" sz="1400" dirty="0"/>
              <a:t>: </a:t>
            </a:r>
            <a:r>
              <a:rPr lang="ar-SA" sz="1400" dirty="0"/>
              <a:t>ساخت </a:t>
            </a:r>
            <a:r>
              <a:rPr lang="ar-SA" sz="1400" dirty="0" err="1"/>
              <a:t>شبکه</a:t>
            </a:r>
            <a:r>
              <a:rPr lang="ar-SA" sz="1400" dirty="0"/>
              <a:t> </a:t>
            </a:r>
            <a:r>
              <a:rPr lang="ar-SA" sz="1400" dirty="0" err="1"/>
              <a:t>پالایشگاهی</a:t>
            </a:r>
            <a:r>
              <a:rPr lang="ar-SA" sz="1400" dirty="0"/>
              <a:t> </a:t>
            </a:r>
            <a:r>
              <a:rPr lang="ar-SA" sz="1400" dirty="0" err="1"/>
              <a:t>منطقه‌ای</a:t>
            </a:r>
            <a:r>
              <a:rPr lang="en-US" sz="1400" dirty="0"/>
              <a:t> (Hub &amp; Spoke)</a:t>
            </a:r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معماری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شبکه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en-US" sz="1400" b="1" dirty="0">
                <a:solidFill>
                  <a:srgbClr val="C00000"/>
                </a:solidFill>
              </a:rPr>
              <a:t>Tier 1 - </a:t>
            </a:r>
            <a:r>
              <a:rPr lang="ar-SA" sz="1400" b="1" dirty="0" err="1">
                <a:solidFill>
                  <a:srgbClr val="C00000"/>
                </a:solidFill>
              </a:rPr>
              <a:t>مرکز</a:t>
            </a:r>
            <a:r>
              <a:rPr lang="ar-SA" sz="1400" b="1" dirty="0">
                <a:solidFill>
                  <a:srgbClr val="C00000"/>
                </a:solidFill>
              </a:rPr>
              <a:t> مادر (</a:t>
            </a:r>
            <a:r>
              <a:rPr lang="ar-SA" sz="1400" b="1" dirty="0" err="1">
                <a:solidFill>
                  <a:srgbClr val="C00000"/>
                </a:solidFill>
              </a:rPr>
              <a:t>ایران</a:t>
            </a:r>
            <a:r>
              <a:rPr lang="ar-SA" sz="1400" dirty="0"/>
              <a:t>)</a:t>
            </a:r>
            <a:r>
              <a:rPr lang="en-US" sz="1400" dirty="0"/>
              <a:t>:</a:t>
            </a:r>
          </a:p>
          <a:p>
            <a:pPr algn="r" rtl="1"/>
            <a:r>
              <a:rPr lang="ar-SA" sz="1400" dirty="0" err="1"/>
              <a:t>پالایشگاه‌های</a:t>
            </a:r>
            <a:r>
              <a:rPr lang="ar-SA" sz="1400" dirty="0"/>
              <a:t> </a:t>
            </a:r>
            <a:r>
              <a:rPr lang="ar-SA" sz="1400" dirty="0" err="1"/>
              <a:t>نهایی</a:t>
            </a:r>
            <a:r>
              <a:rPr lang="en-US" sz="1400" dirty="0"/>
              <a:t>:</a:t>
            </a:r>
            <a:endParaRPr lang="fa-IR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موقعیت</a:t>
            </a:r>
            <a:r>
              <a:rPr lang="ar-SA" sz="1400" dirty="0"/>
              <a:t>: </a:t>
            </a:r>
            <a:r>
              <a:rPr lang="ar-SA" sz="1400" dirty="0" err="1"/>
              <a:t>کرمان</a:t>
            </a:r>
            <a:r>
              <a:rPr lang="ar-SA" sz="1400" dirty="0"/>
              <a:t>، </a:t>
            </a:r>
            <a:r>
              <a:rPr lang="ar-SA" sz="1400" dirty="0" err="1"/>
              <a:t>یزد</a:t>
            </a:r>
            <a:r>
              <a:rPr lang="ar-SA" sz="1400" dirty="0"/>
              <a:t> (</a:t>
            </a:r>
            <a:r>
              <a:rPr lang="ar-SA" sz="1400" dirty="0" err="1"/>
              <a:t>نزدیکی</a:t>
            </a:r>
            <a:r>
              <a:rPr lang="ar-SA" sz="1400" dirty="0"/>
              <a:t> به منابع </a:t>
            </a:r>
            <a:r>
              <a:rPr lang="ar-SA" sz="1400" dirty="0" err="1"/>
              <a:t>داخلی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ظرفیت</a:t>
            </a:r>
            <a:r>
              <a:rPr lang="ar-SA" sz="1400" dirty="0"/>
              <a:t>: </a:t>
            </a:r>
            <a:r>
              <a:rPr lang="ar-SA" sz="1400" dirty="0" err="1"/>
              <a:t>فرآوری</a:t>
            </a:r>
            <a:r>
              <a:rPr lang="ar-SA" sz="1400" dirty="0"/>
              <a:t> </a:t>
            </a:r>
            <a:r>
              <a:rPr lang="ar-SA" sz="1400" dirty="0" err="1"/>
              <a:t>نهایی</a:t>
            </a:r>
            <a:r>
              <a:rPr lang="ar-SA" sz="1400" dirty="0"/>
              <a:t> و </a:t>
            </a:r>
            <a:r>
              <a:rPr lang="ar-SA" sz="1400" dirty="0" err="1"/>
              <a:t>تولید</a:t>
            </a:r>
            <a:r>
              <a:rPr lang="ar-SA" sz="1400" dirty="0"/>
              <a:t> محصولات </a:t>
            </a:r>
            <a:r>
              <a:rPr lang="ar-SA" sz="1400" dirty="0" err="1"/>
              <a:t>با</a:t>
            </a:r>
            <a:r>
              <a:rPr lang="ar-SA" sz="1400" dirty="0"/>
              <a:t> خلوص بالا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فناوری</a:t>
            </a:r>
            <a:r>
              <a:rPr lang="ar-SA" sz="1400" dirty="0"/>
              <a:t>: انحصار </a:t>
            </a:r>
            <a:r>
              <a:rPr lang="ar-SA" sz="1400" dirty="0" err="1"/>
              <a:t>فناوری‌های</a:t>
            </a:r>
            <a:r>
              <a:rPr lang="ar-SA" sz="1400" dirty="0"/>
              <a:t> حساس در </a:t>
            </a:r>
            <a:r>
              <a:rPr lang="ar-SA" sz="1400" dirty="0" err="1"/>
              <a:t>ایران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مشارکت</a:t>
            </a:r>
            <a:r>
              <a:rPr lang="ar-SA" sz="1400" dirty="0"/>
              <a:t>: </a:t>
            </a:r>
            <a:r>
              <a:rPr lang="ar-SA" sz="1400" dirty="0" err="1"/>
              <a:t>ایران</a:t>
            </a:r>
            <a:r>
              <a:rPr lang="ar-SA" sz="1400" dirty="0"/>
              <a:t> </a:t>
            </a:r>
            <a:r>
              <a:rPr lang="fa-IR" sz="1400" dirty="0"/>
              <a:t>۶۰٪ / </a:t>
            </a:r>
            <a:r>
              <a:rPr lang="ar-SA" sz="1400" dirty="0" err="1"/>
              <a:t>چین</a:t>
            </a:r>
            <a:r>
              <a:rPr lang="ar-SA" sz="1400" dirty="0"/>
              <a:t> </a:t>
            </a:r>
            <a:r>
              <a:rPr lang="fa-IR" sz="1400" dirty="0"/>
              <a:t>۲۵٪ / </a:t>
            </a:r>
            <a:r>
              <a:rPr lang="ar-SA" sz="1400" dirty="0" err="1"/>
              <a:t>روسیه</a:t>
            </a:r>
            <a:r>
              <a:rPr lang="ar-SA" sz="1400" dirty="0"/>
              <a:t> </a:t>
            </a:r>
            <a:r>
              <a:rPr lang="fa-IR" sz="1400" dirty="0"/>
              <a:t>۱۵٪</a:t>
            </a:r>
            <a:endParaRPr lang="en-US" sz="1400" dirty="0"/>
          </a:p>
          <a:p>
            <a:pPr algn="r" rtl="1"/>
            <a:r>
              <a:rPr lang="ar-SA" sz="1400" dirty="0" err="1"/>
              <a:t>مرکز</a:t>
            </a:r>
            <a:r>
              <a:rPr lang="ar-SA" sz="1400" dirty="0"/>
              <a:t> </a:t>
            </a:r>
            <a:r>
              <a:rPr lang="ar-SA" sz="1400" dirty="0" err="1"/>
              <a:t>تحقیق</a:t>
            </a:r>
            <a:r>
              <a:rPr lang="ar-SA" sz="1400" dirty="0"/>
              <a:t> و توسعه</a:t>
            </a:r>
            <a:r>
              <a:rPr lang="en-US" sz="1400" dirty="0"/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موقعیت</a:t>
            </a:r>
            <a:r>
              <a:rPr lang="ar-SA" sz="1400" dirty="0"/>
              <a:t>: </a:t>
            </a:r>
            <a:r>
              <a:rPr lang="ar-SA" sz="1400" dirty="0" err="1"/>
              <a:t>کرمان</a:t>
            </a:r>
            <a:r>
              <a:rPr lang="ar-SA" sz="1400" dirty="0"/>
              <a:t> (ملحق به </a:t>
            </a:r>
            <a:r>
              <a:rPr lang="ar-SA" sz="1400" dirty="0" err="1"/>
              <a:t>پالایشگاه</a:t>
            </a:r>
            <a:r>
              <a:rPr lang="ar-SA" sz="1400" dirty="0"/>
              <a:t> مادر)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هدف</a:t>
            </a:r>
            <a:r>
              <a:rPr lang="ar-SA" sz="1400" dirty="0"/>
              <a:t>: </a:t>
            </a:r>
            <a:r>
              <a:rPr lang="ar-SA" sz="1400" dirty="0" err="1"/>
              <a:t>بومی‌سازی</a:t>
            </a:r>
            <a:r>
              <a:rPr lang="ar-SA" sz="1400" dirty="0"/>
              <a:t> </a:t>
            </a:r>
            <a:r>
              <a:rPr lang="ar-SA" sz="1400" dirty="0" err="1"/>
              <a:t>فناوری</a:t>
            </a:r>
            <a:r>
              <a:rPr lang="ar-SA" sz="1400" dirty="0"/>
              <a:t>، </a:t>
            </a:r>
            <a:r>
              <a:rPr lang="ar-SA" sz="1400" dirty="0" err="1"/>
              <a:t>تحقیق</a:t>
            </a:r>
            <a:r>
              <a:rPr lang="ar-SA" sz="1400" dirty="0"/>
              <a:t> بر </a:t>
            </a:r>
            <a:r>
              <a:rPr lang="ar-SA" sz="1400" dirty="0" err="1"/>
              <a:t>روی</a:t>
            </a:r>
            <a:r>
              <a:rPr lang="ar-SA" sz="1400" dirty="0"/>
              <a:t> </a:t>
            </a:r>
            <a:r>
              <a:rPr lang="ar-SA" sz="1400" dirty="0" err="1"/>
              <a:t>فرآیندهای</a:t>
            </a:r>
            <a:r>
              <a:rPr lang="ar-SA" sz="1400" dirty="0"/>
              <a:t> </a:t>
            </a:r>
            <a:r>
              <a:rPr lang="ar-SA" sz="1400" dirty="0" err="1"/>
              <a:t>جدید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مشارکت</a:t>
            </a:r>
            <a:r>
              <a:rPr lang="ar-SA" sz="1400" dirty="0"/>
              <a:t>: </a:t>
            </a:r>
            <a:r>
              <a:rPr lang="ar-SA" sz="1400" dirty="0" err="1"/>
              <a:t>دانشگاه‌های</a:t>
            </a:r>
            <a:r>
              <a:rPr lang="ar-SA" sz="1400" dirty="0"/>
              <a:t> </a:t>
            </a:r>
            <a:r>
              <a:rPr lang="ar-SA" sz="1400" dirty="0" err="1"/>
              <a:t>داخلی</a:t>
            </a:r>
            <a:r>
              <a:rPr lang="ar-SA" sz="1400" dirty="0"/>
              <a:t> + </a:t>
            </a:r>
            <a:r>
              <a:rPr lang="ar-SA" sz="1400" dirty="0" err="1"/>
              <a:t>مراکز</a:t>
            </a:r>
            <a:r>
              <a:rPr lang="ar-SA" sz="1400" dirty="0"/>
              <a:t> </a:t>
            </a:r>
            <a:r>
              <a:rPr lang="ar-SA" sz="1400" dirty="0" err="1"/>
              <a:t>تحقیقاتی</a:t>
            </a:r>
            <a:r>
              <a:rPr lang="ar-SA" sz="1400" dirty="0"/>
              <a:t> </a:t>
            </a:r>
            <a:r>
              <a:rPr lang="ar-SA" sz="1400" dirty="0" err="1"/>
              <a:t>چین</a:t>
            </a:r>
            <a:r>
              <a:rPr lang="ar-SA" sz="1400" dirty="0"/>
              <a:t>/</a:t>
            </a:r>
            <a:r>
              <a:rPr lang="ar-SA" sz="1400" dirty="0" err="1"/>
              <a:t>روسیه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اقدامات</a:t>
            </a:r>
            <a:r>
              <a:rPr lang="en-US" sz="1400" dirty="0"/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سرمایه‌گذاری</a:t>
            </a:r>
            <a:r>
              <a:rPr lang="ar-SA" sz="1400" dirty="0"/>
              <a:t> </a:t>
            </a:r>
            <a:r>
              <a:rPr lang="ar-SA" sz="1400" dirty="0" err="1"/>
              <a:t>مشترک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ساخت </a:t>
            </a:r>
            <a:r>
              <a:rPr lang="ar-SA" sz="1400" dirty="0" err="1"/>
              <a:t>پالایشگاه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انتقال </a:t>
            </a:r>
            <a:r>
              <a:rPr lang="ar-SA" sz="1400" dirty="0" err="1"/>
              <a:t>فناوری</a:t>
            </a:r>
            <a:r>
              <a:rPr lang="ar-SA" sz="1400" dirty="0"/>
              <a:t> از </a:t>
            </a:r>
            <a:r>
              <a:rPr lang="ar-SA" sz="1400" dirty="0" err="1"/>
              <a:t>چین</a:t>
            </a:r>
            <a:r>
              <a:rPr lang="ar-SA" sz="1400" dirty="0"/>
              <a:t> و </a:t>
            </a:r>
            <a:r>
              <a:rPr lang="ar-SA" sz="1400" dirty="0" err="1"/>
              <a:t>روسیه</a:t>
            </a:r>
            <a:r>
              <a:rPr lang="en-US" sz="1400" dirty="0"/>
              <a:t>•</a:t>
            </a:r>
            <a:r>
              <a:rPr lang="ar-SA" sz="1400" dirty="0" err="1"/>
              <a:t>آموزش</a:t>
            </a:r>
            <a:r>
              <a:rPr lang="ar-SA" sz="1400" dirty="0"/>
              <a:t> </a:t>
            </a:r>
            <a:r>
              <a:rPr lang="ar-SA" sz="1400" dirty="0" err="1"/>
              <a:t>نیروی</a:t>
            </a:r>
            <a:r>
              <a:rPr lang="ar-SA" sz="1400" dirty="0"/>
              <a:t> </a:t>
            </a:r>
            <a:r>
              <a:rPr lang="ar-SA" sz="1400" dirty="0" err="1"/>
              <a:t>انسانی</a:t>
            </a:r>
            <a:r>
              <a:rPr lang="ar-SA" sz="1400" dirty="0"/>
              <a:t> </a:t>
            </a:r>
            <a:r>
              <a:rPr lang="ar-SA" sz="1400" dirty="0" err="1"/>
              <a:t>تخصصی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ایجاد</a:t>
            </a:r>
            <a:r>
              <a:rPr lang="ar-SA" sz="1400" dirty="0"/>
              <a:t> </a:t>
            </a:r>
            <a:r>
              <a:rPr lang="ar-SA" sz="1400" dirty="0" err="1"/>
              <a:t>استانداردهای</a:t>
            </a:r>
            <a:r>
              <a:rPr lang="ar-SA" sz="1400" dirty="0"/>
              <a:t> </a:t>
            </a:r>
            <a:r>
              <a:rPr lang="ar-SA" sz="1400" dirty="0" err="1"/>
              <a:t>ملی</a:t>
            </a:r>
            <a:r>
              <a:rPr lang="ar-SA" sz="1400" dirty="0"/>
              <a:t> </a:t>
            </a:r>
            <a:r>
              <a:rPr lang="ar-SA" sz="1400" dirty="0" err="1"/>
              <a:t>فرآوری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نهادهای</a:t>
            </a:r>
            <a:r>
              <a:rPr lang="ar-SA" sz="1400" b="1" dirty="0">
                <a:solidFill>
                  <a:srgbClr val="C00000"/>
                </a:solidFill>
              </a:rPr>
              <a:t> مسئول</a:t>
            </a:r>
            <a:r>
              <a:rPr lang="en-US" sz="1400" dirty="0"/>
              <a:t>:•	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تدوین</a:t>
            </a:r>
            <a:r>
              <a:rPr lang="ar-SA" sz="1400" dirty="0"/>
              <a:t>: وزارت صنعت + </a:t>
            </a:r>
            <a:r>
              <a:rPr lang="ar-SA" sz="1400" dirty="0" err="1"/>
              <a:t>سازمان</a:t>
            </a:r>
            <a:r>
              <a:rPr lang="ar-SA" sz="1400" dirty="0"/>
              <a:t> </a:t>
            </a:r>
            <a:r>
              <a:rPr lang="ar-SA" sz="1400" dirty="0" err="1"/>
              <a:t>انرژی</a:t>
            </a:r>
            <a:r>
              <a:rPr lang="ar-SA" sz="1400" dirty="0"/>
              <a:t> </a:t>
            </a:r>
            <a:r>
              <a:rPr lang="ar-SA" sz="1400" dirty="0" err="1"/>
              <a:t>اتمی</a:t>
            </a:r>
            <a:r>
              <a:rPr lang="ar-SA" sz="1400" dirty="0"/>
              <a:t> (</a:t>
            </a:r>
            <a:r>
              <a:rPr lang="ar-SA" sz="1400" dirty="0" err="1"/>
              <a:t>فناوری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تصویب</a:t>
            </a:r>
            <a:r>
              <a:rPr lang="ar-SA" sz="1400" dirty="0"/>
              <a:t>: </a:t>
            </a:r>
            <a:r>
              <a:rPr lang="ar-SA" sz="1400" dirty="0" err="1"/>
              <a:t>شورای</a:t>
            </a:r>
            <a:r>
              <a:rPr lang="ar-SA" sz="1400" dirty="0"/>
              <a:t> </a:t>
            </a:r>
            <a:r>
              <a:rPr lang="ar-SA" sz="1400" dirty="0" err="1"/>
              <a:t>عالی</a:t>
            </a:r>
            <a:r>
              <a:rPr lang="ar-SA" sz="1400" dirty="0"/>
              <a:t> </a:t>
            </a:r>
            <a:r>
              <a:rPr lang="ar-SA" sz="1400" dirty="0" err="1"/>
              <a:t>امنیت</a:t>
            </a:r>
            <a:r>
              <a:rPr lang="ar-SA" sz="1400" dirty="0"/>
              <a:t> </a:t>
            </a:r>
            <a:r>
              <a:rPr lang="ar-SA" sz="1400" dirty="0" err="1"/>
              <a:t>ملی</a:t>
            </a:r>
            <a:r>
              <a:rPr lang="ar-SA" sz="1400" dirty="0"/>
              <a:t> (</a:t>
            </a:r>
            <a:r>
              <a:rPr lang="ar-SA" sz="1400" dirty="0" err="1"/>
              <a:t>پروژه</a:t>
            </a:r>
            <a:r>
              <a:rPr lang="ar-SA" sz="1400" dirty="0"/>
              <a:t> </a:t>
            </a:r>
            <a:r>
              <a:rPr lang="ar-SA" sz="1400" dirty="0" err="1"/>
              <a:t>راهبردی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اجرا</a:t>
            </a:r>
            <a:r>
              <a:rPr lang="ar-SA" sz="1400" dirty="0"/>
              <a:t>: </a:t>
            </a:r>
            <a:r>
              <a:rPr lang="ar-SA" sz="1400" dirty="0" err="1"/>
              <a:t>ایمیدرو</a:t>
            </a:r>
            <a:r>
              <a:rPr lang="ar-SA" sz="1400" dirty="0"/>
              <a:t> + </a:t>
            </a:r>
            <a:r>
              <a:rPr lang="ar-SA" sz="1400" dirty="0" err="1"/>
              <a:t>شرکت‌های</a:t>
            </a:r>
            <a:r>
              <a:rPr lang="ar-SA" sz="1400" dirty="0"/>
              <a:t> </a:t>
            </a:r>
            <a:r>
              <a:rPr lang="ar-SA" sz="1400" dirty="0" err="1"/>
              <a:t>خصوصی</a:t>
            </a:r>
            <a:r>
              <a:rPr lang="ar-SA" sz="1400" dirty="0"/>
              <a:t> منتخب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شورای</a:t>
            </a:r>
            <a:r>
              <a:rPr lang="ar-SA" sz="1400" dirty="0"/>
              <a:t> </a:t>
            </a:r>
            <a:r>
              <a:rPr lang="ar-SA" sz="1400" dirty="0" err="1"/>
              <a:t>عالی</a:t>
            </a:r>
            <a:r>
              <a:rPr lang="ar-SA" sz="1400" dirty="0"/>
              <a:t> معادن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زمان‌بندی</a:t>
            </a:r>
            <a:r>
              <a:rPr lang="ar-SA" sz="1400" dirty="0"/>
              <a:t>: ساخت در </a:t>
            </a:r>
            <a:r>
              <a:rPr lang="ar-SA" sz="1400" dirty="0" err="1"/>
              <a:t>سال‌های</a:t>
            </a:r>
            <a:r>
              <a:rPr lang="ar-SA" sz="1400" dirty="0"/>
              <a:t> </a:t>
            </a:r>
            <a:r>
              <a:rPr lang="fa-IR" sz="1400" dirty="0"/>
              <a:t>۲-۵</a:t>
            </a:r>
            <a:r>
              <a:rPr lang="ar-SA" sz="1400" dirty="0"/>
              <a:t>، </a:t>
            </a:r>
            <a:r>
              <a:rPr lang="ar-SA" sz="1400" dirty="0" err="1"/>
              <a:t>راه‌اندازی</a:t>
            </a:r>
            <a:r>
              <a:rPr lang="ar-SA" sz="1400" dirty="0"/>
              <a:t> </a:t>
            </a:r>
            <a:r>
              <a:rPr lang="ar-SA" sz="1400" dirty="0" err="1"/>
              <a:t>کامل</a:t>
            </a:r>
            <a:r>
              <a:rPr lang="ar-SA" sz="1400" dirty="0"/>
              <a:t> سال </a:t>
            </a:r>
            <a:r>
              <a:rPr lang="fa-IR" sz="1400" dirty="0"/>
              <a:t>۶</a:t>
            </a:r>
            <a:endParaRPr lang="en-US" sz="1400" dirty="0"/>
          </a:p>
          <a:p>
            <a:pPr algn="r" rtl="1"/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FC5A326-8900-B0A6-400E-DD2FFCBFFFC6}"/>
              </a:ext>
            </a:extLst>
          </p:cNvPr>
          <p:cNvSpPr/>
          <p:nvPr/>
        </p:nvSpPr>
        <p:spPr>
          <a:xfrm>
            <a:off x="5305310" y="87591"/>
            <a:ext cx="2324126" cy="601385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31E423D-78CF-EEA9-78DC-EC79C3FE11DB}"/>
              </a:ext>
            </a:extLst>
          </p:cNvPr>
          <p:cNvCxnSpPr>
            <a:cxnSpLocks/>
          </p:cNvCxnSpPr>
          <p:nvPr/>
        </p:nvCxnSpPr>
        <p:spPr>
          <a:xfrm>
            <a:off x="177469" y="807320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89F3134-9227-DE63-03CE-26387F8DF4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85751"/>
            <a:ext cx="610148" cy="6646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FA5D1C-6592-6B0C-E684-3F5BDEB4A942}"/>
              </a:ext>
            </a:extLst>
          </p:cNvPr>
          <p:cNvSpPr txBox="1"/>
          <p:nvPr/>
        </p:nvSpPr>
        <p:spPr>
          <a:xfrm>
            <a:off x="177469" y="1001080"/>
            <a:ext cx="428989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1400" b="1" dirty="0">
                <a:solidFill>
                  <a:srgbClr val="C00000"/>
                </a:solidFill>
              </a:rPr>
              <a:t>Tier 2 - </a:t>
            </a:r>
            <a:r>
              <a:rPr lang="ar-SA" sz="1400" b="1" dirty="0" err="1">
                <a:solidFill>
                  <a:srgbClr val="C00000"/>
                </a:solidFill>
              </a:rPr>
              <a:t>پالایشگاه‌های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منطقه‌ای</a:t>
            </a:r>
            <a:r>
              <a:rPr lang="ar-SA" sz="1400" b="1" dirty="0">
                <a:solidFill>
                  <a:srgbClr val="C00000"/>
                </a:solidFill>
              </a:rPr>
              <a:t> (</a:t>
            </a:r>
            <a:r>
              <a:rPr lang="ar-SA" sz="1400" b="1" dirty="0" err="1">
                <a:solidFill>
                  <a:srgbClr val="C00000"/>
                </a:solidFill>
              </a:rPr>
              <a:t>فرآوری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اولیه</a:t>
            </a:r>
            <a:r>
              <a:rPr lang="ar-SA" sz="1400" b="1" dirty="0">
                <a:solidFill>
                  <a:srgbClr val="C00000"/>
                </a:solidFill>
              </a:rPr>
              <a:t>/متوسط)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ar-SA" sz="1400" dirty="0"/>
              <a:t>الف) </a:t>
            </a:r>
            <a:r>
              <a:rPr lang="ar-SA" sz="1400" dirty="0" err="1"/>
              <a:t>پالایشگاه</a:t>
            </a:r>
            <a:r>
              <a:rPr lang="ar-SA" sz="1400" dirty="0"/>
              <a:t> هرات 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ساختار</a:t>
            </a:r>
            <a:r>
              <a:rPr lang="ar-SA" sz="1400" b="1" dirty="0">
                <a:solidFill>
                  <a:srgbClr val="C00000"/>
                </a:solidFill>
              </a:rPr>
              <a:t> سهام</a:t>
            </a:r>
            <a:r>
              <a:rPr lang="en-US" sz="1400" b="1" dirty="0">
                <a:solidFill>
                  <a:srgbClr val="C00000"/>
                </a:solidFill>
              </a:rPr>
              <a:t>:•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ایران</a:t>
            </a:r>
            <a:r>
              <a:rPr lang="ar-SA" sz="1400" dirty="0"/>
              <a:t>: </a:t>
            </a:r>
            <a:r>
              <a:rPr lang="fa-IR" sz="1400" dirty="0"/>
              <a:t>۴۰٪ (</a:t>
            </a:r>
            <a:r>
              <a:rPr lang="ar-SA" sz="1400" dirty="0" err="1"/>
              <a:t>مدیریت</a:t>
            </a:r>
            <a:r>
              <a:rPr lang="ar-SA" sz="1400" dirty="0"/>
              <a:t> </a:t>
            </a:r>
            <a:r>
              <a:rPr lang="ar-SA" sz="1400" dirty="0" err="1"/>
              <a:t>عملیاتی</a:t>
            </a:r>
            <a:r>
              <a:rPr lang="ar-SA" sz="1400" dirty="0"/>
              <a:t> + </a:t>
            </a:r>
            <a:r>
              <a:rPr lang="ar-SA" sz="1400" dirty="0" err="1"/>
              <a:t>فناوری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چین</a:t>
            </a:r>
            <a:r>
              <a:rPr lang="ar-SA" sz="1400" dirty="0"/>
              <a:t>: </a:t>
            </a:r>
            <a:r>
              <a:rPr lang="fa-IR" sz="1400" dirty="0"/>
              <a:t>۳۰٪ (</a:t>
            </a:r>
            <a:r>
              <a:rPr lang="ar-SA" sz="1400" dirty="0" err="1"/>
              <a:t>تأمین</a:t>
            </a:r>
            <a:r>
              <a:rPr lang="ar-SA" sz="1400" dirty="0"/>
              <a:t> </a:t>
            </a:r>
            <a:r>
              <a:rPr lang="ar-SA" sz="1400" dirty="0" err="1"/>
              <a:t>ماشین‌آلات</a:t>
            </a:r>
            <a:r>
              <a:rPr lang="ar-SA" sz="1400" dirty="0"/>
              <a:t>)</a:t>
            </a:r>
            <a:r>
              <a:rPr lang="en-US" sz="1400" dirty="0"/>
              <a:t> •</a:t>
            </a:r>
            <a:r>
              <a:rPr lang="ar-SA" sz="1400" i="1" dirty="0">
                <a:solidFill>
                  <a:schemeClr val="accent5">
                    <a:lumMod val="75000"/>
                  </a:schemeClr>
                </a:solidFill>
              </a:rPr>
              <a:t>افغانستان</a:t>
            </a:r>
            <a:r>
              <a:rPr lang="ar-SA" sz="1400" dirty="0"/>
              <a:t>: </a:t>
            </a:r>
            <a:r>
              <a:rPr lang="fa-IR" sz="1400" dirty="0"/>
              <a:t>۳۰٪ (</a:t>
            </a:r>
            <a:r>
              <a:rPr lang="ar-SA" sz="1400" dirty="0" err="1"/>
              <a:t>زمین</a:t>
            </a:r>
            <a:r>
              <a:rPr lang="ar-SA" sz="1400" dirty="0"/>
              <a:t> + منابع)</a:t>
            </a:r>
            <a:endParaRPr lang="en-US" sz="1400" dirty="0"/>
          </a:p>
          <a:p>
            <a:pPr algn="r" rtl="1"/>
            <a:r>
              <a:rPr lang="ar-SA" sz="1400" b="1" dirty="0">
                <a:solidFill>
                  <a:srgbClr val="C00000"/>
                </a:solidFill>
              </a:rPr>
              <a:t>محصول</a:t>
            </a:r>
            <a:r>
              <a:rPr lang="fa-IR" sz="1400" dirty="0"/>
              <a:t>:</a:t>
            </a:r>
            <a:r>
              <a:rPr lang="ar-SA" sz="1400" dirty="0" err="1"/>
              <a:t>فرآوری</a:t>
            </a:r>
            <a:r>
              <a:rPr lang="ar-SA" sz="1400" dirty="0"/>
              <a:t> </a:t>
            </a:r>
            <a:r>
              <a:rPr lang="ar-SA" sz="1400" dirty="0" err="1"/>
              <a:t>اولیه</a:t>
            </a:r>
            <a:r>
              <a:rPr lang="ar-SA" sz="1400" dirty="0"/>
              <a:t> </a:t>
            </a:r>
            <a:r>
              <a:rPr lang="ar-SA" sz="1400" dirty="0" err="1"/>
              <a:t>لیتیوم</a:t>
            </a:r>
            <a:r>
              <a:rPr lang="ar-SA" sz="1400" dirty="0"/>
              <a:t> خام افغانستان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صادرات </a:t>
            </a:r>
            <a:r>
              <a:rPr lang="ar-SA" sz="1400" dirty="0" err="1"/>
              <a:t>نیمه‌فرآوری‌شده</a:t>
            </a:r>
            <a:r>
              <a:rPr lang="ar-SA" sz="1400" dirty="0"/>
              <a:t> به </a:t>
            </a:r>
            <a:r>
              <a:rPr lang="ar-SA" sz="1400" dirty="0" err="1"/>
              <a:t>پالایشگاه</a:t>
            </a:r>
            <a:r>
              <a:rPr lang="ar-SA" sz="1400" dirty="0"/>
              <a:t> </a:t>
            </a:r>
            <a:r>
              <a:rPr lang="ar-SA" sz="1400" dirty="0" err="1"/>
              <a:t>کرمان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فرآوری</a:t>
            </a:r>
            <a:r>
              <a:rPr lang="ar-SA" sz="1400" dirty="0"/>
              <a:t> </a:t>
            </a:r>
            <a:r>
              <a:rPr lang="ar-SA" sz="1400" dirty="0" err="1"/>
              <a:t>نهایی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اقدامات</a:t>
            </a:r>
            <a:r>
              <a:rPr lang="fa-IR" sz="1400" dirty="0"/>
              <a:t>:</a:t>
            </a:r>
            <a:r>
              <a:rPr lang="ar-SA" sz="1400" dirty="0" err="1"/>
              <a:t>مذاکره</a:t>
            </a:r>
            <a:r>
              <a:rPr lang="ar-SA" sz="1400" dirty="0"/>
              <a:t> سهام </a:t>
            </a:r>
            <a:r>
              <a:rPr lang="ar-SA" sz="1400" dirty="0" err="1"/>
              <a:t>با</a:t>
            </a:r>
            <a:r>
              <a:rPr lang="ar-SA" sz="1400" dirty="0"/>
              <a:t> طالبان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ساخت </a:t>
            </a:r>
            <a:r>
              <a:rPr lang="ar-SA" sz="1400" dirty="0" err="1"/>
              <a:t>زیرساخت</a:t>
            </a:r>
            <a:r>
              <a:rPr lang="ar-SA" sz="1400" dirty="0"/>
              <a:t> (برق، آب، جاده)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تأمین</a:t>
            </a:r>
            <a:r>
              <a:rPr lang="ar-SA" sz="1400" dirty="0"/>
              <a:t> </a:t>
            </a:r>
            <a:r>
              <a:rPr lang="ar-SA" sz="1400" dirty="0" err="1"/>
              <a:t>امنیت</a:t>
            </a:r>
            <a:r>
              <a:rPr lang="ar-SA" sz="1400" dirty="0"/>
              <a:t> (توافق </a:t>
            </a:r>
            <a:r>
              <a:rPr lang="ar-SA" sz="1400" dirty="0" err="1"/>
              <a:t>سه‌جانبه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-</a:t>
            </a:r>
            <a:r>
              <a:rPr lang="ar-SA" sz="1400" dirty="0" err="1"/>
              <a:t>چین</a:t>
            </a:r>
            <a:r>
              <a:rPr lang="ar-SA" sz="1400" dirty="0"/>
              <a:t>-طالبان)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نهادهای</a:t>
            </a:r>
            <a:r>
              <a:rPr lang="ar-SA" sz="1400" b="1" dirty="0">
                <a:solidFill>
                  <a:srgbClr val="C00000"/>
                </a:solidFill>
              </a:rPr>
              <a:t> مسئول</a:t>
            </a:r>
            <a:r>
              <a:rPr lang="fa-IR" sz="1400" dirty="0"/>
              <a:t>: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مذاکره</a:t>
            </a:r>
            <a:r>
              <a:rPr lang="ar-SA" sz="1400" dirty="0"/>
              <a:t>: وزارت امور خارجه + </a:t>
            </a:r>
            <a:r>
              <a:rPr lang="ar-SA" sz="1400" dirty="0" err="1"/>
              <a:t>نمایندگان</a:t>
            </a:r>
            <a:r>
              <a:rPr lang="ar-SA" sz="1400" dirty="0"/>
              <a:t> </a:t>
            </a:r>
            <a:r>
              <a:rPr lang="ar-SA" sz="1400" dirty="0" err="1"/>
              <a:t>سپاه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اجرا</a:t>
            </a:r>
            <a:r>
              <a:rPr lang="ar-SA" sz="1400" dirty="0"/>
              <a:t>: </a:t>
            </a:r>
            <a:r>
              <a:rPr lang="ar-SA" sz="1400" dirty="0" err="1"/>
              <a:t>کنسرسیوم</a:t>
            </a:r>
            <a:r>
              <a:rPr lang="ar-SA" sz="1400" dirty="0"/>
              <a:t> </a:t>
            </a:r>
            <a:r>
              <a:rPr lang="ar-SA" sz="1400" dirty="0" err="1"/>
              <a:t>خصوصی</a:t>
            </a:r>
            <a:r>
              <a:rPr lang="ar-SA" sz="1400" dirty="0"/>
              <a:t> </a:t>
            </a:r>
            <a:r>
              <a:rPr lang="ar-SA" sz="1400" dirty="0" err="1"/>
              <a:t>ایران-چین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نظارت</a:t>
            </a:r>
            <a:r>
              <a:rPr lang="ar-SA" sz="1400" dirty="0"/>
              <a:t>: دفتر </a:t>
            </a:r>
            <a:r>
              <a:rPr lang="ar-SA" sz="1400" dirty="0" err="1"/>
              <a:t>ویژه</a:t>
            </a:r>
            <a:r>
              <a:rPr lang="ar-SA" sz="1400" dirty="0"/>
              <a:t> افغانستان (</a:t>
            </a:r>
            <a:r>
              <a:rPr lang="ar-SA" sz="1400" dirty="0" err="1"/>
              <a:t>تشکیل</a:t>
            </a:r>
            <a:r>
              <a:rPr lang="ar-SA" sz="1400" dirty="0"/>
              <a:t> </a:t>
            </a:r>
            <a:r>
              <a:rPr lang="ar-SA" sz="1400" dirty="0" err="1"/>
              <a:t>جدید</a:t>
            </a:r>
            <a:r>
              <a:rPr lang="ar-SA" sz="1400" dirty="0"/>
              <a:t> در دولت)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زمان‌بندی</a:t>
            </a:r>
            <a:r>
              <a:rPr lang="ar-SA" sz="1400" dirty="0"/>
              <a:t>: </a:t>
            </a:r>
            <a:r>
              <a:rPr lang="ar-SA" sz="1400" dirty="0" err="1"/>
              <a:t>مذاکرات</a:t>
            </a:r>
            <a:r>
              <a:rPr lang="ar-SA" sz="1400" dirty="0"/>
              <a:t> سال </a:t>
            </a:r>
            <a:r>
              <a:rPr lang="fa-IR" sz="1400" dirty="0"/>
              <a:t>۲-۳</a:t>
            </a:r>
            <a:r>
              <a:rPr lang="ar-SA" sz="1400" dirty="0"/>
              <a:t>، ساخت سال </a:t>
            </a:r>
            <a:r>
              <a:rPr lang="fa-IR" sz="1400" dirty="0"/>
              <a:t>۴-۶</a:t>
            </a:r>
            <a:r>
              <a:rPr lang="ar-SA" sz="1400" dirty="0"/>
              <a:t>، </a:t>
            </a:r>
            <a:r>
              <a:rPr lang="ar-SA" sz="1400" dirty="0" err="1"/>
              <a:t>راه‌اندازی</a:t>
            </a:r>
            <a:r>
              <a:rPr lang="ar-SA" sz="1400" dirty="0"/>
              <a:t> سال </a:t>
            </a:r>
            <a:r>
              <a:rPr lang="fa-IR" sz="1400" dirty="0"/>
              <a:t>۷</a:t>
            </a:r>
            <a:endParaRPr lang="en-US" sz="1400" dirty="0"/>
          </a:p>
          <a:p>
            <a:pPr algn="r" rtl="1"/>
            <a:r>
              <a:rPr lang="en-US" sz="1400" dirty="0"/>
              <a:t>__________________________</a:t>
            </a:r>
          </a:p>
          <a:p>
            <a:pPr algn="r" rtl="1"/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ب)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پالایشگاه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پاکستان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ساختار</a:t>
            </a:r>
            <a:r>
              <a:rPr lang="ar-SA" sz="1400" b="1" dirty="0">
                <a:solidFill>
                  <a:srgbClr val="C00000"/>
                </a:solidFill>
              </a:rPr>
              <a:t> سهام</a:t>
            </a:r>
            <a:r>
              <a:rPr lang="en-US" sz="1400" dirty="0"/>
              <a:t>: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ایران</a:t>
            </a:r>
            <a:r>
              <a:rPr lang="ar-SA" sz="1400" dirty="0"/>
              <a:t>: </a:t>
            </a:r>
            <a:r>
              <a:rPr lang="fa-IR" sz="1400" dirty="0"/>
              <a:t>۳۵٪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چین</a:t>
            </a:r>
            <a:r>
              <a:rPr lang="ar-SA" sz="1400" dirty="0"/>
              <a:t>: </a:t>
            </a:r>
            <a:r>
              <a:rPr lang="fa-IR" sz="1400" dirty="0"/>
              <a:t>۳۵٪</a:t>
            </a:r>
            <a:r>
              <a:rPr lang="en-US" sz="1400" dirty="0"/>
              <a:t> 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پاکستان</a:t>
            </a:r>
            <a:r>
              <a:rPr lang="ar-SA" sz="1400" dirty="0"/>
              <a:t>: </a:t>
            </a:r>
            <a:r>
              <a:rPr lang="fa-IR" sz="1400" dirty="0"/>
              <a:t>۳۰٪</a:t>
            </a:r>
            <a:endParaRPr lang="en-US" sz="1400" dirty="0"/>
          </a:p>
          <a:p>
            <a:pPr algn="r" rtl="1"/>
            <a:r>
              <a:rPr lang="ar-SA" sz="1400" b="1" dirty="0">
                <a:solidFill>
                  <a:srgbClr val="C00000"/>
                </a:solidFill>
              </a:rPr>
              <a:t>محصول</a:t>
            </a:r>
            <a:r>
              <a:rPr lang="fa-IR" sz="1400" dirty="0"/>
              <a:t>:</a:t>
            </a:r>
            <a:r>
              <a:rPr lang="ar-SA" sz="1400" dirty="0" err="1"/>
              <a:t>فرآوری</a:t>
            </a:r>
            <a:r>
              <a:rPr lang="ar-SA" sz="1400" dirty="0"/>
              <a:t> متوسط منابع </a:t>
            </a:r>
            <a:r>
              <a:rPr lang="ar-SA" sz="1400" dirty="0" err="1"/>
              <a:t>محلی</a:t>
            </a:r>
            <a:r>
              <a:rPr lang="ar-SA" sz="1400" dirty="0"/>
              <a:t> </a:t>
            </a:r>
            <a:r>
              <a:rPr lang="ar-SA" sz="1400" dirty="0" err="1"/>
              <a:t>پاکستان</a:t>
            </a:r>
            <a:r>
              <a:rPr lang="en-US" sz="1400" dirty="0"/>
              <a:t>•</a:t>
            </a:r>
            <a:r>
              <a:rPr lang="ar-SA" sz="1400" dirty="0"/>
              <a:t>صادرات </a:t>
            </a:r>
            <a:r>
              <a:rPr lang="ar-SA" sz="1400" dirty="0" err="1"/>
              <a:t>با</a:t>
            </a:r>
            <a:r>
              <a:rPr lang="ar-SA" sz="1400" dirty="0"/>
              <a:t> مهر “ساخت </a:t>
            </a:r>
            <a:r>
              <a:rPr lang="ar-SA" sz="1400" dirty="0" err="1"/>
              <a:t>پاکستان</a:t>
            </a:r>
            <a:r>
              <a:rPr lang="ar-SA" sz="1400" dirty="0"/>
              <a:t>” (دور زدن </a:t>
            </a:r>
            <a:r>
              <a:rPr lang="ar-SA" sz="1400" dirty="0" err="1"/>
              <a:t>تحریم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بازار هدف: هند، </a:t>
            </a:r>
            <a:r>
              <a:rPr lang="ar-SA" sz="1400" dirty="0" err="1"/>
              <a:t>بنگلادش</a:t>
            </a:r>
            <a:r>
              <a:rPr lang="ar-SA" sz="1400" dirty="0"/>
              <a:t>، </a:t>
            </a:r>
            <a:r>
              <a:rPr lang="ar-SA" sz="1400" dirty="0" err="1"/>
              <a:t>خلیج</a:t>
            </a:r>
            <a:r>
              <a:rPr lang="ar-SA" sz="1400" dirty="0"/>
              <a:t> فارس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اقدامات</a:t>
            </a:r>
            <a:r>
              <a:rPr lang="fa-IR" sz="1400" b="1" dirty="0">
                <a:solidFill>
                  <a:srgbClr val="C00000"/>
                </a:solidFill>
              </a:rPr>
              <a:t>:</a:t>
            </a:r>
            <a:r>
              <a:rPr lang="ar-SA" sz="1400" dirty="0"/>
              <a:t>ادغام در </a:t>
            </a:r>
            <a:r>
              <a:rPr lang="ar-SA" sz="1400" dirty="0" err="1"/>
              <a:t>چارچوب</a:t>
            </a:r>
            <a:r>
              <a:rPr lang="ar-SA" sz="1400" dirty="0"/>
              <a:t> </a:t>
            </a:r>
            <a:r>
              <a:rPr lang="ar-SA" sz="1400" dirty="0" err="1"/>
              <a:t>کریدور</a:t>
            </a:r>
            <a:r>
              <a:rPr lang="ar-SA" sz="1400" dirty="0"/>
              <a:t> </a:t>
            </a:r>
            <a:r>
              <a:rPr lang="ar-SA" sz="1400" dirty="0" err="1"/>
              <a:t>اقتصادی</a:t>
            </a:r>
            <a:r>
              <a:rPr lang="ar-SA" sz="1400" dirty="0"/>
              <a:t> </a:t>
            </a:r>
            <a:r>
              <a:rPr lang="ar-SA" sz="1400" dirty="0" err="1"/>
              <a:t>چین-پاکستان</a:t>
            </a:r>
            <a:r>
              <a:rPr lang="en-US" sz="1400" dirty="0"/>
              <a:t> (CPEC) •</a:t>
            </a:r>
            <a:r>
              <a:rPr lang="ar-SA" sz="1400" dirty="0"/>
              <a:t>توافق </a:t>
            </a:r>
            <a:r>
              <a:rPr lang="ar-SA" sz="1400" dirty="0" err="1"/>
              <a:t>با</a:t>
            </a:r>
            <a:r>
              <a:rPr lang="ar-SA" sz="1400" dirty="0"/>
              <a:t> هند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خرید</a:t>
            </a:r>
            <a:r>
              <a:rPr lang="ar-SA" sz="1400" dirty="0"/>
              <a:t> محصولات (از </a:t>
            </a:r>
            <a:r>
              <a:rPr lang="ar-SA" sz="1400" dirty="0" err="1"/>
              <a:t>طریق</a:t>
            </a:r>
            <a:r>
              <a:rPr lang="ar-SA" sz="1400" dirty="0"/>
              <a:t> </a:t>
            </a:r>
            <a:r>
              <a:rPr lang="ar-SA" sz="1400" dirty="0" err="1"/>
              <a:t>پاکستان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استفاده</a:t>
            </a:r>
            <a:r>
              <a:rPr lang="ar-SA" sz="1400" dirty="0"/>
              <a:t> از بندر </a:t>
            </a:r>
            <a:r>
              <a:rPr lang="ar-SA" sz="1400" dirty="0" err="1"/>
              <a:t>گوادر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صادرات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نهادهای</a:t>
            </a:r>
            <a:r>
              <a:rPr lang="ar-SA" sz="1400" b="1" dirty="0">
                <a:solidFill>
                  <a:srgbClr val="C00000"/>
                </a:solidFill>
              </a:rPr>
              <a:t> مسئول</a:t>
            </a:r>
            <a:r>
              <a:rPr lang="fa-IR" sz="1400" b="1" dirty="0">
                <a:solidFill>
                  <a:srgbClr val="C00000"/>
                </a:solidFill>
              </a:rPr>
              <a:t>: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مذاکره</a:t>
            </a:r>
            <a:r>
              <a:rPr lang="ar-SA" sz="1400" dirty="0"/>
              <a:t>: وزارت امور خارجه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اجرا</a:t>
            </a:r>
            <a:r>
              <a:rPr lang="ar-SA" sz="1400" dirty="0"/>
              <a:t>: </a:t>
            </a:r>
            <a:r>
              <a:rPr lang="ar-SA" sz="1400" dirty="0" err="1"/>
              <a:t>شرکت‌های</a:t>
            </a:r>
            <a:r>
              <a:rPr lang="ar-SA" sz="1400" dirty="0"/>
              <a:t> </a:t>
            </a:r>
            <a:r>
              <a:rPr lang="ar-SA" sz="1400" dirty="0" err="1"/>
              <a:t>خصوصی</a:t>
            </a:r>
            <a:r>
              <a:rPr lang="ar-SA" sz="1400" dirty="0"/>
              <a:t> (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تضمین</a:t>
            </a:r>
            <a:r>
              <a:rPr lang="ar-SA" sz="1400" dirty="0"/>
              <a:t> </a:t>
            </a:r>
            <a:r>
              <a:rPr lang="ar-SA" sz="1400" dirty="0" err="1"/>
              <a:t>دولتی</a:t>
            </a:r>
            <a:r>
              <a:rPr lang="ar-SA" sz="1400" dirty="0"/>
              <a:t>)</a:t>
            </a:r>
            <a:r>
              <a:rPr lang="en-US" sz="1400" dirty="0"/>
              <a:t> 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سازمان</a:t>
            </a:r>
            <a:r>
              <a:rPr lang="ar-SA" sz="1400" dirty="0"/>
              <a:t> توسعه تجارت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زمان‌بندی</a:t>
            </a:r>
            <a:r>
              <a:rPr lang="ar-SA" sz="1400" dirty="0"/>
              <a:t>: </a:t>
            </a:r>
            <a:r>
              <a:rPr lang="ar-SA" sz="1400" dirty="0" err="1"/>
              <a:t>مذاکرات</a:t>
            </a:r>
            <a:r>
              <a:rPr lang="ar-SA" sz="1400" dirty="0"/>
              <a:t> سال </a:t>
            </a:r>
            <a:r>
              <a:rPr lang="fa-IR" sz="1400" dirty="0"/>
              <a:t>۳-۴</a:t>
            </a:r>
            <a:r>
              <a:rPr lang="ar-SA" sz="1400" dirty="0"/>
              <a:t>، ساخت سال </a:t>
            </a:r>
            <a:r>
              <a:rPr lang="fa-IR" sz="1400" dirty="0"/>
              <a:t>۵-۷</a:t>
            </a:r>
            <a:r>
              <a:rPr lang="ar-SA" sz="1400" dirty="0"/>
              <a:t>، </a:t>
            </a:r>
            <a:r>
              <a:rPr lang="ar-SA" sz="1400" dirty="0" err="1"/>
              <a:t>راه‌اندازی</a:t>
            </a:r>
            <a:r>
              <a:rPr lang="ar-SA" sz="1400" dirty="0"/>
              <a:t> سال </a:t>
            </a:r>
            <a:r>
              <a:rPr lang="fa-IR" sz="1400" dirty="0"/>
              <a:t>۸</a:t>
            </a:r>
            <a:endParaRPr lang="en-US" sz="1400" dirty="0"/>
          </a:p>
        </p:txBody>
      </p:sp>
      <p:sp>
        <p:nvSpPr>
          <p:cNvPr id="5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177469" y="118283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F5103768-87E4-D7F2-B5D8-2FE7034CB3A2}"/>
              </a:ext>
            </a:extLst>
          </p:cNvPr>
          <p:cNvSpPr/>
          <p:nvPr/>
        </p:nvSpPr>
        <p:spPr>
          <a:xfrm>
            <a:off x="2745102" y="118283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181633BD-53B7-F800-6794-6C3D044D5CAF}"/>
                  </a:ext>
                </a:extLst>
              </p14:cNvPr>
              <p14:cNvContentPartPr/>
              <p14:nvPr/>
            </p14:nvContentPartPr>
            <p14:xfrm>
              <a:off x="8700048" y="2452729"/>
              <a:ext cx="8280" cy="216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181633BD-53B7-F800-6794-6C3D044D5CA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93928" y="2446609"/>
                <a:ext cx="20520" cy="33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19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C353A-DD3B-50CC-568C-580BF4E7E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E2FD5BB7-4F3B-1C1C-EACC-4D0512C7C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11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C46D83-AA40-0120-CCD4-F508D9F81476}"/>
              </a:ext>
            </a:extLst>
          </p:cNvPr>
          <p:cNvSpPr txBox="1"/>
          <p:nvPr/>
        </p:nvSpPr>
        <p:spPr>
          <a:xfrm>
            <a:off x="-126705" y="460989"/>
            <a:ext cx="9270705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 </a:t>
            </a:r>
          </a:p>
          <a:p>
            <a:pPr algn="r" rtl="1"/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ج)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پالایشگاه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بصره عراق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/>
            <a:r>
              <a:rPr lang="ar-SA" sz="1400" dirty="0" err="1"/>
              <a:t>ساختار</a:t>
            </a:r>
            <a:r>
              <a:rPr lang="ar-SA" sz="1400" dirty="0"/>
              <a:t> سهام</a:t>
            </a:r>
            <a:r>
              <a:rPr lang="en-US" sz="1400" dirty="0"/>
              <a:t>:•</a:t>
            </a:r>
            <a:r>
              <a:rPr lang="ar-SA" sz="1400" dirty="0"/>
              <a:t>بخش </a:t>
            </a:r>
            <a:r>
              <a:rPr lang="ar-SA" sz="1400" dirty="0" err="1"/>
              <a:t>خصوصی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: </a:t>
            </a:r>
            <a:r>
              <a:rPr lang="fa-IR" sz="1400" dirty="0"/>
              <a:t>۶۰٪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دولت عراق: </a:t>
            </a:r>
            <a:r>
              <a:rPr lang="fa-IR" sz="1400" dirty="0"/>
              <a:t>۴۰٪</a:t>
            </a:r>
            <a:endParaRPr lang="en-US" sz="1400" dirty="0"/>
          </a:p>
          <a:p>
            <a:pPr algn="r" rtl="1"/>
            <a:r>
              <a:rPr lang="ar-SA" sz="1400" dirty="0"/>
              <a:t>محصول</a:t>
            </a:r>
            <a:r>
              <a:rPr lang="en-US" sz="1400" dirty="0"/>
              <a:t>:•</a:t>
            </a:r>
            <a:r>
              <a:rPr lang="ar-SA" sz="1400" dirty="0" err="1"/>
              <a:t>فرآوری</a:t>
            </a:r>
            <a:r>
              <a:rPr lang="ar-SA" sz="1400" dirty="0"/>
              <a:t> منابع جنوب عراق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صادرات به </a:t>
            </a:r>
            <a:r>
              <a:rPr lang="ar-SA" sz="1400" dirty="0" err="1"/>
              <a:t>ترکیه</a:t>
            </a:r>
            <a:r>
              <a:rPr lang="ar-SA" sz="1400" dirty="0"/>
              <a:t> و </a:t>
            </a:r>
            <a:r>
              <a:rPr lang="ar-SA" sz="1400" dirty="0" err="1"/>
              <a:t>اروپا</a:t>
            </a:r>
            <a:r>
              <a:rPr lang="ar-SA" sz="1400" dirty="0"/>
              <a:t> (</a:t>
            </a:r>
            <a:r>
              <a:rPr lang="ar-SA" sz="1400" dirty="0" err="1"/>
              <a:t>کانال</a:t>
            </a:r>
            <a:r>
              <a:rPr lang="ar-SA" sz="1400" dirty="0"/>
              <a:t> </a:t>
            </a:r>
            <a:r>
              <a:rPr lang="ar-SA" sz="1400" dirty="0" err="1"/>
              <a:t>غیرمستقیم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امکان</a:t>
            </a:r>
            <a:r>
              <a:rPr lang="ar-SA" sz="1400" dirty="0"/>
              <a:t> فروش </a:t>
            </a:r>
            <a:r>
              <a:rPr lang="ar-SA" sz="1400" dirty="0" err="1"/>
              <a:t>با</a:t>
            </a:r>
            <a:r>
              <a:rPr lang="ar-SA" sz="1400" dirty="0"/>
              <a:t> برند </a:t>
            </a:r>
            <a:r>
              <a:rPr lang="ar-SA" sz="1400" dirty="0" err="1"/>
              <a:t>عراقی</a:t>
            </a:r>
            <a:endParaRPr lang="en-US" sz="1400" dirty="0"/>
          </a:p>
          <a:p>
            <a:pPr algn="r" rtl="1"/>
            <a:r>
              <a:rPr lang="ar-SA" sz="1400" dirty="0" err="1"/>
              <a:t>اقدامات</a:t>
            </a:r>
            <a:r>
              <a:rPr lang="en-US" sz="1400" dirty="0"/>
              <a:t>:•</a:t>
            </a:r>
            <a:r>
              <a:rPr lang="ar-SA" sz="1400" dirty="0" err="1"/>
              <a:t>استفاده</a:t>
            </a:r>
            <a:r>
              <a:rPr lang="ar-SA" sz="1400" dirty="0"/>
              <a:t> از نفوذ </a:t>
            </a:r>
            <a:r>
              <a:rPr lang="ar-SA" sz="1400" dirty="0" err="1"/>
              <a:t>سیاسی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تسهیل</a:t>
            </a:r>
            <a:r>
              <a:rPr lang="ar-SA" sz="1400" dirty="0"/>
              <a:t> </a:t>
            </a:r>
            <a:r>
              <a:rPr lang="ar-SA" sz="1400" dirty="0" err="1"/>
              <a:t>قراردادها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سرمایه‌گذاری</a:t>
            </a:r>
            <a:r>
              <a:rPr lang="ar-SA" sz="1400" dirty="0"/>
              <a:t> در </a:t>
            </a:r>
            <a:r>
              <a:rPr lang="ar-SA" sz="1400" dirty="0" err="1"/>
              <a:t>بازسازی</a:t>
            </a:r>
            <a:r>
              <a:rPr lang="ar-SA" sz="1400" dirty="0"/>
              <a:t> </a:t>
            </a:r>
            <a:r>
              <a:rPr lang="ar-SA" sz="1400" dirty="0" err="1"/>
              <a:t>زیرساخت</a:t>
            </a:r>
            <a:r>
              <a:rPr lang="ar-SA" sz="1400" dirty="0"/>
              <a:t> عراق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ایجاد</a:t>
            </a:r>
            <a:r>
              <a:rPr lang="ar-SA" sz="1400" dirty="0"/>
              <a:t> </a:t>
            </a:r>
            <a:r>
              <a:rPr lang="ar-SA" sz="1400" dirty="0" err="1"/>
              <a:t>کریدور</a:t>
            </a:r>
            <a:r>
              <a:rPr lang="ar-SA" sz="1400" dirty="0"/>
              <a:t> </a:t>
            </a:r>
            <a:r>
              <a:rPr lang="ar-SA" sz="1400" dirty="0" err="1"/>
              <a:t>تجاری</a:t>
            </a:r>
            <a:r>
              <a:rPr lang="ar-SA" sz="1400" dirty="0"/>
              <a:t> بصره-</a:t>
            </a:r>
            <a:r>
              <a:rPr lang="ar-SA" sz="1400" dirty="0" err="1"/>
              <a:t>ایلام</a:t>
            </a:r>
            <a:r>
              <a:rPr lang="ar-SA" sz="1400" dirty="0"/>
              <a:t>-تهران</a:t>
            </a:r>
            <a:endParaRPr lang="en-US" sz="1400" dirty="0"/>
          </a:p>
          <a:p>
            <a:pPr algn="r" rtl="1"/>
            <a:r>
              <a:rPr lang="ar-SA" sz="1400" dirty="0" err="1"/>
              <a:t>نهادهای</a:t>
            </a:r>
            <a:r>
              <a:rPr lang="ar-SA" sz="1400" dirty="0"/>
              <a:t> مسئول</a:t>
            </a:r>
            <a:r>
              <a:rPr lang="en-US" sz="1400" dirty="0"/>
              <a:t>:•</a:t>
            </a:r>
            <a:r>
              <a:rPr lang="ar-SA" sz="1400" dirty="0" err="1"/>
              <a:t>مذاکره</a:t>
            </a:r>
            <a:r>
              <a:rPr lang="ar-SA" sz="1400" dirty="0"/>
              <a:t>: بخش </a:t>
            </a:r>
            <a:r>
              <a:rPr lang="ar-SA" sz="1400" dirty="0" err="1"/>
              <a:t>خصوصی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پشتیبانی</a:t>
            </a:r>
            <a:r>
              <a:rPr lang="ar-SA" sz="1400" dirty="0"/>
              <a:t> </a:t>
            </a:r>
            <a:r>
              <a:rPr lang="ar-SA" sz="1400" dirty="0" err="1"/>
              <a:t>دیپلماتیک</a:t>
            </a:r>
            <a:r>
              <a:rPr lang="ar-SA" sz="1400" dirty="0"/>
              <a:t> دولت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اجرا: </a:t>
            </a:r>
            <a:r>
              <a:rPr lang="ar-SA" sz="1400" dirty="0" err="1"/>
              <a:t>شرکت‌های</a:t>
            </a:r>
            <a:r>
              <a:rPr lang="ar-SA" sz="1400" dirty="0"/>
              <a:t> </a:t>
            </a:r>
            <a:r>
              <a:rPr lang="ar-SA" sz="1400" dirty="0" err="1"/>
              <a:t>خصوصی</a:t>
            </a:r>
            <a:r>
              <a:rPr lang="en-US" sz="1400" dirty="0"/>
              <a:t>•</a:t>
            </a:r>
            <a:r>
              <a:rPr lang="ar-SA" sz="1400" dirty="0" err="1"/>
              <a:t>نظارت</a:t>
            </a:r>
            <a:r>
              <a:rPr lang="ar-SA" sz="1400" dirty="0"/>
              <a:t>: اتاق </a:t>
            </a:r>
            <a:r>
              <a:rPr lang="ar-SA" sz="1400" dirty="0" err="1"/>
              <a:t>بازرگانی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-عراق</a:t>
            </a:r>
            <a:endParaRPr lang="en-US" sz="1400" dirty="0"/>
          </a:p>
          <a:p>
            <a:pPr algn="r" rtl="1"/>
            <a:r>
              <a:rPr lang="ar-SA" sz="1400" dirty="0" err="1"/>
              <a:t>زمان‌بندی</a:t>
            </a:r>
            <a:r>
              <a:rPr lang="ar-SA" sz="1400" dirty="0"/>
              <a:t>: </a:t>
            </a:r>
            <a:r>
              <a:rPr lang="ar-SA" sz="1400" dirty="0" err="1"/>
              <a:t>مذاکرات</a:t>
            </a:r>
            <a:r>
              <a:rPr lang="ar-SA" sz="1400" dirty="0"/>
              <a:t> سال </a:t>
            </a:r>
            <a:r>
              <a:rPr lang="fa-IR" sz="1400" dirty="0"/>
              <a:t>۳</a:t>
            </a:r>
            <a:r>
              <a:rPr lang="ar-SA" sz="1400" dirty="0"/>
              <a:t>، ساخت سال </a:t>
            </a:r>
            <a:r>
              <a:rPr lang="fa-IR" sz="1400" dirty="0"/>
              <a:t>۵-۷</a:t>
            </a:r>
            <a:r>
              <a:rPr lang="ar-SA" sz="1400" dirty="0"/>
              <a:t>، </a:t>
            </a:r>
            <a:r>
              <a:rPr lang="ar-SA" sz="1400" dirty="0" err="1"/>
              <a:t>راه‌اندازی</a:t>
            </a:r>
            <a:r>
              <a:rPr lang="ar-SA" sz="1400" dirty="0"/>
              <a:t> سال </a:t>
            </a:r>
            <a:r>
              <a:rPr lang="fa-IR" sz="1400" dirty="0"/>
              <a:t>۸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  <a:endParaRPr lang="en-US" sz="1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/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د)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پالایشگاه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ترکمنستان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algn="r" rtl="1"/>
            <a:r>
              <a:rPr lang="ar-SA" sz="1400" dirty="0" err="1"/>
              <a:t>ساختار</a:t>
            </a:r>
            <a:r>
              <a:rPr lang="ar-SA" sz="1400" dirty="0"/>
              <a:t> سهام</a:t>
            </a:r>
            <a:r>
              <a:rPr lang="en-US" sz="1400" dirty="0"/>
              <a:t>:•</a:t>
            </a:r>
            <a:r>
              <a:rPr lang="ar-SA" sz="1400" dirty="0" err="1"/>
              <a:t>ایران</a:t>
            </a:r>
            <a:r>
              <a:rPr lang="ar-SA" sz="1400" dirty="0"/>
              <a:t>: </a:t>
            </a:r>
            <a:r>
              <a:rPr lang="fa-IR" sz="1400" dirty="0"/>
              <a:t>۳۵٪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روسیه</a:t>
            </a:r>
            <a:r>
              <a:rPr lang="ar-SA" sz="1400" dirty="0"/>
              <a:t>: </a:t>
            </a:r>
            <a:r>
              <a:rPr lang="fa-IR" sz="1400" dirty="0"/>
              <a:t>۳۰٪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ترکمنستان</a:t>
            </a:r>
            <a:r>
              <a:rPr lang="ar-SA" sz="1400" dirty="0"/>
              <a:t>: </a:t>
            </a:r>
            <a:r>
              <a:rPr lang="fa-IR" sz="1400" dirty="0"/>
              <a:t>۳۵٪</a:t>
            </a:r>
            <a:endParaRPr lang="en-US" sz="1400" dirty="0"/>
          </a:p>
          <a:p>
            <a:pPr algn="r" rtl="1"/>
            <a:r>
              <a:rPr lang="ar-SA" sz="1400" dirty="0"/>
              <a:t>محصول</a:t>
            </a:r>
            <a:r>
              <a:rPr lang="en-US" sz="1400" dirty="0"/>
              <a:t>:•</a:t>
            </a:r>
            <a:r>
              <a:rPr lang="ar-SA" sz="1400" dirty="0" err="1"/>
              <a:t>فرآوری</a:t>
            </a:r>
            <a:r>
              <a:rPr lang="ar-SA" sz="1400" dirty="0"/>
              <a:t> منابع </a:t>
            </a:r>
            <a:r>
              <a:rPr lang="ar-SA" sz="1400" dirty="0" err="1"/>
              <a:t>آسیای</a:t>
            </a:r>
            <a:r>
              <a:rPr lang="ar-SA" sz="1400" dirty="0"/>
              <a:t> </a:t>
            </a:r>
            <a:r>
              <a:rPr lang="ar-SA" sz="1400" dirty="0" err="1"/>
              <a:t>میانه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صادرات به </a:t>
            </a:r>
            <a:r>
              <a:rPr lang="ar-SA" sz="1400" dirty="0" err="1"/>
              <a:t>روسیه</a:t>
            </a:r>
            <a:r>
              <a:rPr lang="ar-SA" sz="1400" dirty="0"/>
              <a:t>، </a:t>
            </a:r>
            <a:r>
              <a:rPr lang="ar-SA" sz="1400" dirty="0" err="1"/>
              <a:t>قزاقستان</a:t>
            </a:r>
            <a:r>
              <a:rPr lang="ar-SA" sz="1400" dirty="0"/>
              <a:t>، </a:t>
            </a:r>
            <a:r>
              <a:rPr lang="ar-SA" sz="1400" dirty="0" err="1"/>
              <a:t>ازبکستان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دروازه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 به </a:t>
            </a:r>
            <a:r>
              <a:rPr lang="ar-SA" sz="1400" dirty="0" err="1"/>
              <a:t>بازارهای</a:t>
            </a:r>
            <a:r>
              <a:rPr lang="ar-SA" sz="1400" dirty="0"/>
              <a:t> </a:t>
            </a:r>
            <a:r>
              <a:rPr lang="ar-SA" sz="1400" dirty="0" err="1"/>
              <a:t>شمالی</a:t>
            </a:r>
            <a:endParaRPr lang="en-US" sz="1400" dirty="0"/>
          </a:p>
          <a:p>
            <a:pPr algn="r" rtl="1"/>
            <a:r>
              <a:rPr lang="ar-SA" sz="1400" dirty="0" err="1"/>
              <a:t>اقدامات</a:t>
            </a:r>
            <a:r>
              <a:rPr lang="en-US" sz="1400" dirty="0"/>
              <a:t>:•</a:t>
            </a:r>
            <a:r>
              <a:rPr lang="ar-SA" sz="1400" dirty="0"/>
              <a:t>مبادله </a:t>
            </a:r>
            <a:r>
              <a:rPr lang="ar-SA" sz="1400" dirty="0" err="1"/>
              <a:t>گاز</a:t>
            </a:r>
            <a:r>
              <a:rPr lang="ar-SA" sz="1400" dirty="0"/>
              <a:t> </a:t>
            </a:r>
            <a:r>
              <a:rPr lang="ar-SA" sz="1400" dirty="0" err="1"/>
              <a:t>ترکمنستان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سهام </a:t>
            </a:r>
            <a:r>
              <a:rPr lang="ar-SA" sz="1400" dirty="0" err="1"/>
              <a:t>پالایشگاه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مشارکت</a:t>
            </a:r>
            <a:r>
              <a:rPr lang="ar-SA" sz="1400" dirty="0"/>
              <a:t> </a:t>
            </a:r>
            <a:r>
              <a:rPr lang="ar-SA" sz="1400" dirty="0" err="1"/>
              <a:t>روسیه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خنثی</a:t>
            </a:r>
            <a:r>
              <a:rPr lang="ar-SA" sz="1400" dirty="0"/>
              <a:t> </a:t>
            </a:r>
            <a:r>
              <a:rPr lang="ar-SA" sz="1400" dirty="0" err="1"/>
              <a:t>کردن</a:t>
            </a:r>
            <a:r>
              <a:rPr lang="ar-SA" sz="1400" dirty="0"/>
              <a:t> </a:t>
            </a:r>
            <a:r>
              <a:rPr lang="ar-SA" sz="1400" dirty="0" err="1"/>
              <a:t>نگرانی‌های</a:t>
            </a:r>
            <a:r>
              <a:rPr lang="ar-SA" sz="1400" dirty="0"/>
              <a:t> </a:t>
            </a:r>
            <a:r>
              <a:rPr lang="ar-SA" sz="1400" dirty="0" err="1"/>
              <a:t>ترکمنستان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اتصال به </a:t>
            </a:r>
            <a:r>
              <a:rPr lang="ar-SA" sz="1400" dirty="0" err="1"/>
              <a:t>شبکه</a:t>
            </a:r>
            <a:r>
              <a:rPr lang="ar-SA" sz="1400" dirty="0"/>
              <a:t> </a:t>
            </a:r>
            <a:r>
              <a:rPr lang="ar-SA" sz="1400" dirty="0" err="1"/>
              <a:t>ریلی</a:t>
            </a:r>
            <a:r>
              <a:rPr lang="ar-SA" sz="1400" dirty="0"/>
              <a:t> شمال-جنوب</a:t>
            </a:r>
            <a:endParaRPr lang="en-US" sz="1400" dirty="0"/>
          </a:p>
          <a:p>
            <a:pPr algn="r" rtl="1"/>
            <a:r>
              <a:rPr lang="ar-SA" sz="1400" dirty="0" err="1"/>
              <a:t>نهادهای</a:t>
            </a:r>
            <a:r>
              <a:rPr lang="ar-SA" sz="1400" dirty="0"/>
              <a:t> مسئول</a:t>
            </a:r>
            <a:r>
              <a:rPr lang="en-US" sz="1400" dirty="0"/>
              <a:t>:•</a:t>
            </a:r>
            <a:r>
              <a:rPr lang="ar-SA" sz="1400" dirty="0" err="1"/>
              <a:t>مذاکره</a:t>
            </a:r>
            <a:r>
              <a:rPr lang="ar-SA" sz="1400" dirty="0"/>
              <a:t>: وزارت نفت + وزارت امور خارجه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اجرا: </a:t>
            </a:r>
            <a:r>
              <a:rPr lang="ar-SA" sz="1400" dirty="0" err="1"/>
              <a:t>کنسرسیوم</a:t>
            </a:r>
            <a:r>
              <a:rPr lang="ar-SA" sz="1400" dirty="0"/>
              <a:t> </a:t>
            </a:r>
            <a:r>
              <a:rPr lang="ar-SA" sz="1400" dirty="0" err="1"/>
              <a:t>ایران-روسیه-ترکمنستان</a:t>
            </a:r>
            <a:r>
              <a:rPr lang="en-US" sz="1400" dirty="0"/>
              <a:t>•</a:t>
            </a:r>
            <a:r>
              <a:rPr lang="ar-SA" sz="1400" dirty="0" err="1"/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شورای</a:t>
            </a:r>
            <a:r>
              <a:rPr lang="ar-SA" sz="1400" dirty="0"/>
              <a:t> </a:t>
            </a:r>
            <a:r>
              <a:rPr lang="ar-SA" sz="1400" dirty="0" err="1"/>
              <a:t>همکاری</a:t>
            </a:r>
            <a:r>
              <a:rPr lang="ar-SA" sz="1400" dirty="0"/>
              <a:t> </a:t>
            </a:r>
            <a:r>
              <a:rPr lang="ar-SA" sz="1400" dirty="0" err="1"/>
              <a:t>اقتصادی</a:t>
            </a:r>
            <a:r>
              <a:rPr lang="ar-SA" sz="1400" dirty="0"/>
              <a:t> </a:t>
            </a:r>
            <a:r>
              <a:rPr lang="ar-SA" sz="1400" dirty="0" err="1"/>
              <a:t>ایران-اوراسیا</a:t>
            </a:r>
            <a:endParaRPr lang="en-US" sz="1400" dirty="0"/>
          </a:p>
          <a:p>
            <a:pPr algn="r" rtl="1"/>
            <a:r>
              <a:rPr lang="ar-SA" sz="1400" dirty="0" err="1"/>
              <a:t>زمان‌بندی</a:t>
            </a:r>
            <a:r>
              <a:rPr lang="ar-SA" sz="1400" dirty="0"/>
              <a:t>: </a:t>
            </a:r>
            <a:r>
              <a:rPr lang="ar-SA" sz="1400" dirty="0" err="1"/>
              <a:t>مذاکرات</a:t>
            </a:r>
            <a:r>
              <a:rPr lang="ar-SA" sz="1400" dirty="0"/>
              <a:t> سال </a:t>
            </a:r>
            <a:r>
              <a:rPr lang="fa-IR" sz="1400" dirty="0"/>
              <a:t>۴-۵</a:t>
            </a:r>
            <a:r>
              <a:rPr lang="ar-SA" sz="1400" dirty="0"/>
              <a:t>، ساخت سال </a:t>
            </a:r>
            <a:r>
              <a:rPr lang="fa-IR" sz="1400" dirty="0"/>
              <a:t>۶-۸</a:t>
            </a:r>
            <a:r>
              <a:rPr lang="ar-SA" sz="1400" dirty="0"/>
              <a:t>، </a:t>
            </a:r>
            <a:r>
              <a:rPr lang="ar-SA" sz="1400" dirty="0" err="1"/>
              <a:t>راه‌اندازی</a:t>
            </a:r>
            <a:r>
              <a:rPr lang="ar-SA" sz="1400" dirty="0"/>
              <a:t> سال </a:t>
            </a:r>
            <a:r>
              <a:rPr lang="fa-IR" sz="1400" dirty="0"/>
              <a:t>۹</a:t>
            </a:r>
            <a:endParaRPr lang="en-US" sz="1400" dirty="0"/>
          </a:p>
          <a:p>
            <a:pPr algn="r" rtl="1"/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736D52B-A145-BC7E-50C4-F5839F47A466}"/>
              </a:ext>
            </a:extLst>
          </p:cNvPr>
          <p:cNvSpPr/>
          <p:nvPr/>
        </p:nvSpPr>
        <p:spPr>
          <a:xfrm>
            <a:off x="5305310" y="87591"/>
            <a:ext cx="2324126" cy="601385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8D0BAEE-D36E-E0DD-70A7-F42429A67B64}"/>
              </a:ext>
            </a:extLst>
          </p:cNvPr>
          <p:cNvCxnSpPr>
            <a:cxnSpLocks/>
          </p:cNvCxnSpPr>
          <p:nvPr/>
        </p:nvCxnSpPr>
        <p:spPr>
          <a:xfrm>
            <a:off x="177469" y="807320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3B2FE59-D255-8D17-0E9A-69405EC657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85751"/>
            <a:ext cx="610148" cy="6646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37A6004-F988-D86A-ED4A-550927092D5B}"/>
              </a:ext>
            </a:extLst>
          </p:cNvPr>
          <p:cNvSpPr txBox="1"/>
          <p:nvPr/>
        </p:nvSpPr>
        <p:spPr>
          <a:xfrm>
            <a:off x="-410263" y="750361"/>
            <a:ext cx="415714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400" b="1" dirty="0">
                <a:solidFill>
                  <a:schemeClr val="accent5">
                    <a:lumMod val="75000"/>
                  </a:schemeClr>
                </a:solidFill>
              </a:rPr>
              <a:t>۷: 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بسته 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حمایتی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بخش 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خصوصی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برای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فرآوری</a:t>
            </a:r>
            <a:endParaRPr lang="en-US" sz="14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r" rtl="1"/>
            <a:r>
              <a:rPr lang="ar-SA" sz="1400" dirty="0"/>
              <a:t>الف) </a:t>
            </a:r>
            <a:r>
              <a:rPr lang="ar-SA" sz="1400" dirty="0" err="1"/>
              <a:t>تسهیلات</a:t>
            </a:r>
            <a:r>
              <a:rPr lang="ar-SA" sz="1400" dirty="0"/>
              <a:t> </a:t>
            </a:r>
            <a:r>
              <a:rPr lang="ar-SA" sz="1400" dirty="0" err="1"/>
              <a:t>مالی</a:t>
            </a:r>
            <a:r>
              <a:rPr lang="en-US" sz="1400" dirty="0"/>
              <a:t>:</a:t>
            </a:r>
          </a:p>
          <a:p>
            <a:pPr algn="r" rtl="1"/>
            <a:r>
              <a:rPr lang="ar-SA" sz="1400" dirty="0"/>
              <a:t>محتوا</a:t>
            </a:r>
            <a:r>
              <a:rPr lang="en-US" sz="1400" dirty="0"/>
              <a:t>:•</a:t>
            </a:r>
            <a:r>
              <a:rPr lang="ar-SA" sz="1400" dirty="0"/>
              <a:t>وام </a:t>
            </a:r>
            <a:r>
              <a:rPr lang="ar-SA" sz="1400" dirty="0" err="1"/>
              <a:t>با</a:t>
            </a:r>
            <a:r>
              <a:rPr lang="ar-SA" sz="1400" dirty="0"/>
              <a:t> نرخ </a:t>
            </a:r>
            <a:r>
              <a:rPr lang="ar-SA" sz="1400" dirty="0" err="1"/>
              <a:t>ترجیحی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سرمایه‌گذاری</a:t>
            </a:r>
            <a:r>
              <a:rPr lang="ar-SA" sz="1400" dirty="0"/>
              <a:t> در </a:t>
            </a:r>
            <a:r>
              <a:rPr lang="ar-SA" sz="1400" dirty="0" err="1"/>
              <a:t>پالایشگاه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تضمین</a:t>
            </a:r>
            <a:r>
              <a:rPr lang="ar-SA" sz="1400" dirty="0"/>
              <a:t> </a:t>
            </a:r>
            <a:r>
              <a:rPr lang="ar-SA" sz="1400" dirty="0" err="1"/>
              <a:t>بازگشت</a:t>
            </a:r>
            <a:r>
              <a:rPr lang="ar-SA" sz="1400" dirty="0"/>
              <a:t> </a:t>
            </a:r>
            <a:r>
              <a:rPr lang="ar-SA" sz="1400" dirty="0" err="1"/>
              <a:t>سرمایه</a:t>
            </a:r>
            <a:r>
              <a:rPr lang="ar-SA" sz="1400" dirty="0"/>
              <a:t> از </a:t>
            </a:r>
            <a:r>
              <a:rPr lang="ar-SA" sz="1400" dirty="0" err="1"/>
              <a:t>سوی</a:t>
            </a:r>
            <a:r>
              <a:rPr lang="ar-SA" sz="1400" dirty="0"/>
              <a:t> دولت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بیمه</a:t>
            </a:r>
            <a:r>
              <a:rPr lang="ar-SA" sz="1400" dirty="0"/>
              <a:t> </a:t>
            </a:r>
            <a:r>
              <a:rPr lang="ar-SA" sz="1400" dirty="0" err="1"/>
              <a:t>ریسک</a:t>
            </a:r>
            <a:r>
              <a:rPr lang="ar-SA" sz="1400" dirty="0"/>
              <a:t> </a:t>
            </a:r>
            <a:r>
              <a:rPr lang="ar-SA" sz="1400" dirty="0" err="1"/>
              <a:t>سیاسی</a:t>
            </a:r>
            <a:r>
              <a:rPr lang="ar-SA" sz="1400" dirty="0"/>
              <a:t> و </a:t>
            </a:r>
            <a:r>
              <a:rPr lang="ar-SA" sz="1400" dirty="0" err="1"/>
              <a:t>اقتصادی</a:t>
            </a:r>
            <a:endParaRPr lang="en-US" sz="1400" dirty="0"/>
          </a:p>
          <a:p>
            <a:pPr algn="r" rtl="1"/>
            <a:r>
              <a:rPr lang="ar-SA" sz="1400" dirty="0" err="1"/>
              <a:t>نهادهای</a:t>
            </a:r>
            <a:r>
              <a:rPr lang="ar-SA" sz="1400" dirty="0"/>
              <a:t> مسئول</a:t>
            </a:r>
            <a:r>
              <a:rPr lang="en-US" sz="1400" dirty="0"/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تدوین: </a:t>
            </a:r>
            <a:r>
              <a:rPr lang="ar-SA" sz="1400" dirty="0" err="1"/>
              <a:t>بانک</a:t>
            </a:r>
            <a:r>
              <a:rPr lang="ar-SA" sz="1400" dirty="0"/>
              <a:t> </a:t>
            </a:r>
            <a:r>
              <a:rPr lang="ar-SA" sz="1400" dirty="0" err="1"/>
              <a:t>مرکزی</a:t>
            </a:r>
            <a:r>
              <a:rPr lang="ar-SA" sz="1400" dirty="0"/>
              <a:t> + وزارت اقتصاد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اجرا: </a:t>
            </a:r>
            <a:r>
              <a:rPr lang="ar-SA" sz="1400" dirty="0" err="1"/>
              <a:t>بانک‌های</a:t>
            </a:r>
            <a:r>
              <a:rPr lang="ar-SA" sz="1400" dirty="0"/>
              <a:t> </a:t>
            </a:r>
            <a:r>
              <a:rPr lang="ar-SA" sz="1400" dirty="0" err="1"/>
              <a:t>توسعه‌ای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بانک</a:t>
            </a:r>
            <a:r>
              <a:rPr lang="ar-SA" sz="1400" dirty="0"/>
              <a:t> </a:t>
            </a:r>
            <a:r>
              <a:rPr lang="ar-SA" sz="1400" dirty="0" err="1"/>
              <a:t>مرکزی</a:t>
            </a:r>
            <a:endParaRPr lang="en-US" sz="1400" dirty="0"/>
          </a:p>
          <a:p>
            <a:pPr algn="r" rtl="1"/>
            <a:r>
              <a:rPr lang="en-US" sz="1400" dirty="0"/>
              <a:t>_________________________</a:t>
            </a:r>
          </a:p>
          <a:p>
            <a:pPr algn="r" rtl="1"/>
            <a:r>
              <a:rPr lang="ar-SA" sz="1400" b="1" dirty="0">
                <a:solidFill>
                  <a:srgbClr val="C00000"/>
                </a:solidFill>
              </a:rPr>
              <a:t>ب) </a:t>
            </a:r>
            <a:r>
              <a:rPr lang="ar-SA" sz="1400" b="1" dirty="0" err="1">
                <a:solidFill>
                  <a:srgbClr val="C00000"/>
                </a:solidFill>
              </a:rPr>
              <a:t>معافیت‌های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مالیاتی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ar-SA" sz="1400" dirty="0"/>
              <a:t>محتوا</a:t>
            </a:r>
            <a:r>
              <a:rPr lang="en-US" sz="1400" dirty="0"/>
              <a:t>:•</a:t>
            </a:r>
            <a:r>
              <a:rPr lang="ar-SA" sz="1400" dirty="0" err="1"/>
              <a:t>معافیت</a:t>
            </a:r>
            <a:r>
              <a:rPr lang="ar-SA" sz="1400" dirty="0"/>
              <a:t> </a:t>
            </a:r>
            <a:r>
              <a:rPr lang="ar-SA" sz="1400" dirty="0" err="1"/>
              <a:t>کامل</a:t>
            </a:r>
            <a:r>
              <a:rPr lang="ar-SA" sz="1400" dirty="0"/>
              <a:t> از </a:t>
            </a:r>
            <a:r>
              <a:rPr lang="ar-SA" sz="1400" dirty="0" err="1"/>
              <a:t>مالیات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صادرکنندگان</a:t>
            </a:r>
            <a:r>
              <a:rPr lang="ar-SA" sz="1400" dirty="0"/>
              <a:t> محصولات فرآوری‌شده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کاهش</a:t>
            </a:r>
            <a:r>
              <a:rPr lang="ar-SA" sz="1400" dirty="0"/>
              <a:t> تعرفه واردات </a:t>
            </a:r>
            <a:r>
              <a:rPr lang="ar-SA" sz="1400" dirty="0" err="1"/>
              <a:t>تجهیزات</a:t>
            </a:r>
            <a:r>
              <a:rPr lang="ar-SA" sz="1400" dirty="0"/>
              <a:t> </a:t>
            </a:r>
            <a:r>
              <a:rPr lang="ar-SA" sz="1400" dirty="0" err="1"/>
              <a:t>فرآوری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معافیت</a:t>
            </a:r>
            <a:r>
              <a:rPr lang="ar-SA" sz="1400" dirty="0"/>
              <a:t> از </a:t>
            </a:r>
            <a:r>
              <a:rPr lang="ar-SA" sz="1400" dirty="0" err="1"/>
              <a:t>مالیات</a:t>
            </a:r>
            <a:r>
              <a:rPr lang="ar-SA" sz="1400" dirty="0"/>
              <a:t> بر </a:t>
            </a:r>
            <a:r>
              <a:rPr lang="ar-SA" sz="1400" dirty="0" err="1"/>
              <a:t>ارزش‌افزوده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محصولات </a:t>
            </a:r>
            <a:r>
              <a:rPr lang="ar-SA" sz="1400" dirty="0" err="1"/>
              <a:t>صادراتی</a:t>
            </a:r>
            <a:endParaRPr lang="en-US" sz="1400" dirty="0"/>
          </a:p>
          <a:p>
            <a:pPr algn="r" rtl="1"/>
            <a:r>
              <a:rPr lang="ar-SA" sz="1400" dirty="0" err="1"/>
              <a:t>نهادهای</a:t>
            </a:r>
            <a:r>
              <a:rPr lang="ar-SA" sz="1400" dirty="0"/>
              <a:t> مسئول</a:t>
            </a:r>
            <a:r>
              <a:rPr lang="en-US" sz="1400" dirty="0"/>
              <a:t>:•</a:t>
            </a:r>
            <a:r>
              <a:rPr lang="ar-SA" sz="1400" dirty="0"/>
              <a:t>تدوین: </a:t>
            </a:r>
            <a:r>
              <a:rPr lang="ar-SA" sz="1400" dirty="0" err="1"/>
              <a:t>سازمان</a:t>
            </a:r>
            <a:r>
              <a:rPr lang="ar-SA" sz="1400" dirty="0"/>
              <a:t> امور </a:t>
            </a:r>
            <a:r>
              <a:rPr lang="ar-SA" sz="1400" dirty="0" err="1"/>
              <a:t>مالیاتی</a:t>
            </a:r>
            <a:r>
              <a:rPr lang="ar-SA" sz="1400" dirty="0"/>
              <a:t> + وزارت اقتصاد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تصویب</a:t>
            </a:r>
            <a:r>
              <a:rPr lang="ar-SA" sz="1400" dirty="0"/>
              <a:t>: مجلس (اصلاح </a:t>
            </a:r>
            <a:r>
              <a:rPr lang="ar-SA" sz="1400" dirty="0" err="1"/>
              <a:t>قوانین</a:t>
            </a:r>
            <a:r>
              <a:rPr lang="ar-SA" sz="1400" dirty="0"/>
              <a:t> </a:t>
            </a:r>
            <a:r>
              <a:rPr lang="ar-SA" sz="1400" dirty="0" err="1"/>
              <a:t>مالیاتی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اجرا: </a:t>
            </a:r>
            <a:r>
              <a:rPr lang="ar-SA" sz="1400" dirty="0" err="1"/>
              <a:t>سازمان</a:t>
            </a:r>
            <a:r>
              <a:rPr lang="ar-SA" sz="1400" dirty="0"/>
              <a:t> امور </a:t>
            </a:r>
            <a:r>
              <a:rPr lang="ar-SA" sz="1400" dirty="0" err="1"/>
              <a:t>مالیاتی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دیوان</a:t>
            </a:r>
            <a:r>
              <a:rPr lang="ar-SA" sz="1400" dirty="0"/>
              <a:t> محاسبات</a:t>
            </a:r>
            <a:endParaRPr lang="en-US" sz="1400" dirty="0"/>
          </a:p>
          <a:p>
            <a:pPr algn="r" rtl="1"/>
            <a:r>
              <a:rPr lang="en-US" sz="1400" dirty="0"/>
              <a:t>______________________</a:t>
            </a:r>
          </a:p>
          <a:p>
            <a:pPr algn="r" rtl="1"/>
            <a:r>
              <a:rPr lang="ar-SA" sz="1400" b="1" dirty="0">
                <a:solidFill>
                  <a:srgbClr val="C00000"/>
                </a:solidFill>
              </a:rPr>
              <a:t>ج) </a:t>
            </a:r>
            <a:r>
              <a:rPr lang="ar-SA" sz="1400" b="1" dirty="0" err="1">
                <a:solidFill>
                  <a:srgbClr val="C00000"/>
                </a:solidFill>
              </a:rPr>
              <a:t>تضمین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خرید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دولتی</a:t>
            </a:r>
            <a:r>
              <a:rPr lang="en-US" sz="1400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ar-SA" sz="1400" dirty="0"/>
              <a:t>محتوا</a:t>
            </a:r>
            <a:r>
              <a:rPr lang="en-US" sz="1400" dirty="0"/>
              <a:t>:•</a:t>
            </a:r>
            <a:r>
              <a:rPr lang="ar-SA" sz="1400" dirty="0"/>
              <a:t>دولت متعهد به </a:t>
            </a:r>
            <a:r>
              <a:rPr lang="ar-SA" sz="1400" dirty="0" err="1"/>
              <a:t>خرید</a:t>
            </a:r>
            <a:r>
              <a:rPr lang="ar-SA" sz="1400" dirty="0"/>
              <a:t> </a:t>
            </a:r>
            <a:r>
              <a:rPr lang="ar-SA" sz="1400" dirty="0" err="1"/>
              <a:t>حداقلی</a:t>
            </a:r>
            <a:r>
              <a:rPr lang="ar-SA" sz="1400" dirty="0"/>
              <a:t> از محصولات فرآوری‌شده</a:t>
            </a:r>
            <a:endParaRPr lang="fa-IR" sz="1400" dirty="0"/>
          </a:p>
          <a:p>
            <a:pPr algn="r" rtl="1"/>
            <a:r>
              <a:rPr lang="ar-SA" sz="1400" dirty="0"/>
              <a:t> </a:t>
            </a:r>
            <a:r>
              <a:rPr lang="fa-IR" sz="1400" dirty="0"/>
              <a:t>برای </a:t>
            </a:r>
            <a:r>
              <a:rPr lang="ar-SA" sz="1400" dirty="0"/>
              <a:t>مصارف </a:t>
            </a:r>
            <a:r>
              <a:rPr lang="ar-SA" sz="1400" dirty="0" err="1"/>
              <a:t>داخلی</a:t>
            </a:r>
            <a:r>
              <a:rPr lang="ar-SA" sz="1400" dirty="0"/>
              <a:t> (</a:t>
            </a:r>
            <a:r>
              <a:rPr lang="ar-SA" sz="1400" dirty="0" err="1"/>
              <a:t>صنایع</a:t>
            </a:r>
            <a:r>
              <a:rPr lang="ar-SA" sz="1400" dirty="0"/>
              <a:t> </a:t>
            </a:r>
            <a:r>
              <a:rPr lang="ar-SA" sz="1400" dirty="0" err="1"/>
              <a:t>دفاعی</a:t>
            </a:r>
            <a:r>
              <a:rPr lang="ar-SA" sz="1400" dirty="0"/>
              <a:t>، </a:t>
            </a:r>
            <a:r>
              <a:rPr lang="ar-SA" sz="1400" dirty="0" err="1"/>
              <a:t>خودروسازی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قیمت‌گذاری</a:t>
            </a:r>
            <a:r>
              <a:rPr lang="ar-SA" sz="1400" dirty="0"/>
              <a:t> بر اساس </a:t>
            </a:r>
            <a:r>
              <a:rPr lang="ar-SA" sz="1400" dirty="0" err="1"/>
              <a:t>فرمول</a:t>
            </a:r>
            <a:r>
              <a:rPr lang="ar-SA" sz="1400" dirty="0"/>
              <a:t> شفاف (مرتبط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قیمت</a:t>
            </a:r>
            <a:r>
              <a:rPr lang="ar-SA" sz="1400" dirty="0"/>
              <a:t> </a:t>
            </a:r>
            <a:r>
              <a:rPr lang="ar-SA" sz="1400" dirty="0" err="1"/>
              <a:t>جهانی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ar-SA" sz="1400" dirty="0" err="1"/>
              <a:t>نهادهای</a:t>
            </a:r>
            <a:r>
              <a:rPr lang="ar-SA" sz="1400" dirty="0"/>
              <a:t> مسئول</a:t>
            </a:r>
            <a:r>
              <a:rPr lang="en-US" sz="1400" dirty="0"/>
              <a:t>:•</a:t>
            </a:r>
            <a:r>
              <a:rPr lang="ar-SA" sz="1400" dirty="0"/>
              <a:t>تدوین: وزارت صنعت + </a:t>
            </a:r>
            <a:r>
              <a:rPr lang="ar-SA" sz="1400" dirty="0" err="1"/>
              <a:t>سازمان</a:t>
            </a:r>
            <a:r>
              <a:rPr lang="ar-SA" sz="1400" dirty="0"/>
              <a:t> </a:t>
            </a:r>
            <a:r>
              <a:rPr lang="ar-SA" sz="1400" dirty="0" err="1"/>
              <a:t>برنامه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تصویب</a:t>
            </a:r>
            <a:r>
              <a:rPr lang="ar-SA" sz="1400" dirty="0"/>
              <a:t>: </a:t>
            </a:r>
            <a:r>
              <a:rPr lang="ar-SA" sz="1400" dirty="0" err="1"/>
              <a:t>هیئت</a:t>
            </a:r>
            <a:r>
              <a:rPr lang="ar-SA" sz="1400" dirty="0"/>
              <a:t> </a:t>
            </a:r>
            <a:r>
              <a:rPr lang="ar-SA" sz="1400" dirty="0" err="1"/>
              <a:t>وزیران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اجرا: </a:t>
            </a:r>
            <a:r>
              <a:rPr lang="ar-SA" sz="1400" dirty="0" err="1"/>
              <a:t>سازمان</a:t>
            </a:r>
            <a:r>
              <a:rPr lang="ar-SA" sz="1400" dirty="0"/>
              <a:t> </a:t>
            </a:r>
            <a:r>
              <a:rPr lang="ar-SA" sz="1400" dirty="0" err="1"/>
              <a:t>گسترش</a:t>
            </a:r>
            <a:r>
              <a:rPr lang="ar-SA" sz="1400" dirty="0"/>
              <a:t> و </a:t>
            </a:r>
            <a:r>
              <a:rPr lang="ar-SA" sz="1400" dirty="0" err="1"/>
              <a:t>نوسازی</a:t>
            </a:r>
            <a:r>
              <a:rPr lang="ar-SA" sz="1400" dirty="0"/>
              <a:t> </a:t>
            </a:r>
            <a:r>
              <a:rPr lang="ar-SA" sz="1400" dirty="0" err="1"/>
              <a:t>صنایع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دیوان</a:t>
            </a:r>
            <a:r>
              <a:rPr lang="ar-SA" sz="1400" dirty="0"/>
              <a:t> محاسبات</a:t>
            </a:r>
            <a:endParaRPr lang="en-US" sz="1400" dirty="0"/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172484" y="148976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6">
            <a:extLst>
              <a:ext uri="{FF2B5EF4-FFF2-40B4-BE49-F238E27FC236}">
                <a16:creationId xmlns:a16="http://schemas.microsoft.com/office/drawing/2014/main" id="{F8FCE97F-2ED4-546A-2F8C-467DAA83870D}"/>
              </a:ext>
            </a:extLst>
          </p:cNvPr>
          <p:cNvSpPr/>
          <p:nvPr/>
        </p:nvSpPr>
        <p:spPr>
          <a:xfrm>
            <a:off x="2780168" y="148056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639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6D505-7F89-4CCF-2A86-10B77156D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AB7BE348-79DF-D3BC-54A1-AC1285306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12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0D75C6-AC75-00D6-B1DE-B3E54633A691}"/>
              </a:ext>
            </a:extLst>
          </p:cNvPr>
          <p:cNvSpPr txBox="1"/>
          <p:nvPr/>
        </p:nvSpPr>
        <p:spPr>
          <a:xfrm>
            <a:off x="3327487" y="688977"/>
            <a:ext cx="5743625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 </a:t>
            </a:r>
            <a:r>
              <a:rPr lang="ar-SA" b="1" dirty="0">
                <a:solidFill>
                  <a:srgbClr val="C00000"/>
                </a:solidFill>
              </a:rPr>
              <a:t>د</a:t>
            </a:r>
            <a:r>
              <a:rPr lang="ar-SA" sz="1300" b="1" dirty="0">
                <a:solidFill>
                  <a:srgbClr val="C00000"/>
                </a:solidFill>
              </a:rPr>
              <a:t>) </a:t>
            </a:r>
            <a:r>
              <a:rPr lang="ar-SA" sz="1300" b="1" dirty="0" err="1">
                <a:solidFill>
                  <a:srgbClr val="C00000"/>
                </a:solidFill>
              </a:rPr>
              <a:t>آموزش</a:t>
            </a:r>
            <a:r>
              <a:rPr lang="ar-SA" sz="1300" b="1" dirty="0">
                <a:solidFill>
                  <a:srgbClr val="C00000"/>
                </a:solidFill>
              </a:rPr>
              <a:t> و توسعه </a:t>
            </a:r>
            <a:r>
              <a:rPr lang="ar-SA" sz="1300" b="1" dirty="0" err="1">
                <a:solidFill>
                  <a:srgbClr val="C00000"/>
                </a:solidFill>
              </a:rPr>
              <a:t>نیروی</a:t>
            </a:r>
            <a:r>
              <a:rPr lang="ar-SA" sz="1300" b="1" dirty="0">
                <a:solidFill>
                  <a:srgbClr val="C00000"/>
                </a:solidFill>
              </a:rPr>
              <a:t> </a:t>
            </a:r>
            <a:r>
              <a:rPr lang="ar-SA" sz="1300" b="1" dirty="0" err="1">
                <a:solidFill>
                  <a:srgbClr val="C00000"/>
                </a:solidFill>
              </a:rPr>
              <a:t>انسانی</a:t>
            </a:r>
            <a:r>
              <a:rPr lang="en-US" sz="1300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ar-SA" sz="1300" dirty="0"/>
              <a:t>محتوا</a:t>
            </a:r>
            <a:r>
              <a:rPr lang="en-US" sz="1300" dirty="0"/>
              <a:t>:‌</a:t>
            </a:r>
            <a:r>
              <a:rPr lang="ar-SA" sz="1300" dirty="0" err="1"/>
              <a:t>ایجاد</a:t>
            </a:r>
            <a:r>
              <a:rPr lang="ar-SA" sz="1300" dirty="0"/>
              <a:t> </a:t>
            </a:r>
            <a:r>
              <a:rPr lang="ar-SA" sz="1300" dirty="0" err="1"/>
              <a:t>دوره‌های</a:t>
            </a:r>
            <a:r>
              <a:rPr lang="ar-SA" sz="1300" dirty="0"/>
              <a:t> </a:t>
            </a:r>
            <a:r>
              <a:rPr lang="ar-SA" sz="1300" dirty="0" err="1"/>
              <a:t>تخصصی</a:t>
            </a:r>
            <a:r>
              <a:rPr lang="ar-SA" sz="1300" dirty="0"/>
              <a:t> </a:t>
            </a:r>
            <a:r>
              <a:rPr lang="ar-SA" sz="1300" dirty="0" err="1"/>
              <a:t>فرآوری</a:t>
            </a:r>
            <a:r>
              <a:rPr lang="ar-SA" sz="1300" dirty="0"/>
              <a:t> عناصر </a:t>
            </a:r>
            <a:r>
              <a:rPr lang="ar-SA" sz="1300" dirty="0" err="1"/>
              <a:t>راهبردی</a:t>
            </a:r>
            <a:r>
              <a:rPr lang="ar-SA" sz="1300" dirty="0"/>
              <a:t> در </a:t>
            </a:r>
            <a:r>
              <a:rPr lang="ar-SA" sz="1300" dirty="0" err="1"/>
              <a:t>دانشگاه‌ها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اعزام</a:t>
            </a:r>
            <a:r>
              <a:rPr lang="ar-SA" sz="1300" dirty="0"/>
              <a:t> </a:t>
            </a:r>
            <a:r>
              <a:rPr lang="ar-SA" sz="1300" dirty="0" err="1"/>
              <a:t>دانشجو</a:t>
            </a:r>
            <a:r>
              <a:rPr lang="ar-SA" sz="1300" dirty="0"/>
              <a:t> و متخصص به </a:t>
            </a:r>
            <a:r>
              <a:rPr lang="ar-SA" sz="1300" dirty="0" err="1"/>
              <a:t>چین</a:t>
            </a:r>
            <a:r>
              <a:rPr lang="ar-SA" sz="1300" dirty="0"/>
              <a:t> و </a:t>
            </a:r>
            <a:r>
              <a:rPr lang="ar-SA" sz="1300" dirty="0" err="1"/>
              <a:t>روسیه</a:t>
            </a:r>
            <a:r>
              <a:rPr lang="en-US" sz="1300" dirty="0"/>
              <a:t>•</a:t>
            </a:r>
            <a:r>
              <a:rPr lang="ar-SA" sz="1300" dirty="0" err="1"/>
              <a:t>ایجاد</a:t>
            </a:r>
            <a:r>
              <a:rPr lang="ar-SA" sz="1300" dirty="0"/>
              <a:t> </a:t>
            </a:r>
            <a:r>
              <a:rPr lang="ar-SA" sz="1300" dirty="0" err="1"/>
              <a:t>مراکز</a:t>
            </a:r>
            <a:r>
              <a:rPr lang="ar-SA" sz="1300" dirty="0"/>
              <a:t> </a:t>
            </a:r>
            <a:r>
              <a:rPr lang="ar-SA" sz="1300" dirty="0" err="1"/>
              <a:t>آموزش</a:t>
            </a:r>
            <a:r>
              <a:rPr lang="ar-SA" sz="1300" dirty="0"/>
              <a:t> </a:t>
            </a:r>
            <a:r>
              <a:rPr lang="ar-SA" sz="1300" dirty="0" err="1"/>
              <a:t>فنی‌وحرفه‌ای</a:t>
            </a:r>
            <a:r>
              <a:rPr lang="ar-SA" sz="1300" dirty="0"/>
              <a:t> </a:t>
            </a:r>
            <a:endParaRPr lang="fa-IR" sz="1300" dirty="0"/>
          </a:p>
          <a:p>
            <a:pPr algn="r" rtl="1"/>
            <a:r>
              <a:rPr lang="ar-SA" sz="1300" dirty="0" err="1"/>
              <a:t>ویژه</a:t>
            </a:r>
            <a:endParaRPr lang="fa-IR" sz="1300" dirty="0"/>
          </a:p>
          <a:p>
            <a:pPr algn="r" rtl="1"/>
            <a:r>
              <a:rPr lang="fa-IR" sz="1300" dirty="0"/>
              <a:t> </a:t>
            </a:r>
            <a:r>
              <a:rPr lang="ar-SA" sz="1300" dirty="0" err="1"/>
              <a:t>نهادهای</a:t>
            </a:r>
            <a:r>
              <a:rPr lang="ar-SA" sz="1300" dirty="0"/>
              <a:t> مسئول</a:t>
            </a:r>
            <a:r>
              <a:rPr lang="en-US" sz="1300" dirty="0"/>
              <a:t>:•</a:t>
            </a:r>
            <a:r>
              <a:rPr lang="ar-SA" sz="1300" dirty="0"/>
              <a:t>تدوین: وزارت علوم + وزارت صنعت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/>
              <a:t>اجرا: </a:t>
            </a:r>
            <a:r>
              <a:rPr lang="ar-SA" sz="1300" dirty="0" err="1"/>
              <a:t>دانشگاه‌ها</a:t>
            </a:r>
            <a:r>
              <a:rPr lang="ar-SA" sz="1300" dirty="0"/>
              <a:t> + </a:t>
            </a:r>
            <a:r>
              <a:rPr lang="ar-SA" sz="1300" dirty="0" err="1"/>
              <a:t>سازمان</a:t>
            </a:r>
            <a:r>
              <a:rPr lang="ar-SA" sz="1300" dirty="0"/>
              <a:t> </a:t>
            </a:r>
            <a:r>
              <a:rPr lang="ar-SA" sz="1300" dirty="0" err="1"/>
              <a:t>فنی‌وحرفه‌ای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نظارت</a:t>
            </a:r>
            <a:r>
              <a:rPr lang="ar-SA" sz="1300" dirty="0"/>
              <a:t>: وزارت علوم</a:t>
            </a:r>
            <a:endParaRPr lang="en-US" sz="1300" dirty="0"/>
          </a:p>
          <a:p>
            <a:pPr algn="r" rtl="1"/>
            <a:r>
              <a:rPr lang="en-US" sz="1300" dirty="0"/>
              <a:t>________________________________________</a:t>
            </a:r>
          </a:p>
          <a:p>
            <a:pPr algn="r" rtl="1"/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3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300" b="1" dirty="0">
                <a:solidFill>
                  <a:schemeClr val="accent5">
                    <a:lumMod val="75000"/>
                  </a:schemeClr>
                </a:solidFill>
              </a:rPr>
              <a:t>۸: </a:t>
            </a:r>
            <a:r>
              <a:rPr lang="ar-SA" sz="1300" b="1" dirty="0">
                <a:solidFill>
                  <a:schemeClr val="accent5">
                    <a:lumMod val="75000"/>
                  </a:schemeClr>
                </a:solidFill>
              </a:rPr>
              <a:t>بورس محصولات </a:t>
            </a:r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نهایی</a:t>
            </a:r>
            <a:r>
              <a:rPr lang="en-US" sz="1300" dirty="0"/>
              <a:t> (REX - Rare Elements Exchange)</a:t>
            </a:r>
          </a:p>
          <a:p>
            <a:pPr algn="r" rtl="1"/>
            <a:r>
              <a:rPr lang="ar-SA" sz="1300" dirty="0" err="1"/>
              <a:t>ساختار</a:t>
            </a:r>
            <a:r>
              <a:rPr lang="en-US" sz="1300" dirty="0"/>
              <a:t>:•</a:t>
            </a:r>
            <a:r>
              <a:rPr lang="ar-SA" sz="1300" dirty="0"/>
              <a:t>بورس عناصر فرآوری‌شده </a:t>
            </a:r>
            <a:r>
              <a:rPr lang="ar-SA" sz="1300" dirty="0" err="1"/>
              <a:t>منطقه‌ای</a:t>
            </a:r>
            <a:r>
              <a:rPr lang="ar-SA" sz="1300" dirty="0"/>
              <a:t> در تهران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قیمت‌گذاری</a:t>
            </a:r>
            <a:r>
              <a:rPr lang="ar-SA" sz="1300" dirty="0"/>
              <a:t> محصولات </a:t>
            </a:r>
            <a:r>
              <a:rPr lang="ar-SA" sz="1300" dirty="0" err="1"/>
              <a:t>نهایی</a:t>
            </a:r>
            <a:r>
              <a:rPr lang="ar-SA" sz="1300" dirty="0"/>
              <a:t> (</a:t>
            </a:r>
            <a:r>
              <a:rPr lang="ar-SA" sz="1300" dirty="0" err="1"/>
              <a:t>لیتیوم</a:t>
            </a:r>
            <a:r>
              <a:rPr lang="ar-SA" sz="1300" dirty="0"/>
              <a:t> فرآوری‌شده، </a:t>
            </a:r>
            <a:r>
              <a:rPr lang="ar-SA" sz="1300" dirty="0" err="1"/>
              <a:t>کبالت</a:t>
            </a:r>
            <a:r>
              <a:rPr lang="ar-SA" sz="1300" dirty="0"/>
              <a:t>، </a:t>
            </a:r>
            <a:r>
              <a:rPr lang="ar-SA" sz="1300" dirty="0" err="1"/>
              <a:t>گرافیت</a:t>
            </a:r>
            <a:r>
              <a:rPr lang="ar-SA" sz="1300" dirty="0"/>
              <a:t> </a:t>
            </a:r>
            <a:r>
              <a:rPr lang="ar-SA" sz="1300" dirty="0" err="1"/>
              <a:t>پاک‌شده</a:t>
            </a:r>
            <a:r>
              <a:rPr lang="ar-SA" sz="1300" dirty="0"/>
              <a:t>)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رقابت</a:t>
            </a:r>
            <a:r>
              <a:rPr lang="ar-SA" sz="1300" dirty="0"/>
              <a:t> </a:t>
            </a:r>
            <a:r>
              <a:rPr lang="ar-SA" sz="1300" dirty="0" err="1"/>
              <a:t>با</a:t>
            </a:r>
            <a:r>
              <a:rPr lang="ar-SA" sz="1300" dirty="0"/>
              <a:t> بورس فلزات لندن </a:t>
            </a:r>
            <a:r>
              <a:rPr lang="en-US" sz="1300" dirty="0"/>
              <a:t>•</a:t>
            </a:r>
            <a:r>
              <a:rPr lang="ar-SA" sz="1300" dirty="0" err="1"/>
              <a:t>مکانیزم</a:t>
            </a:r>
            <a:r>
              <a:rPr lang="ar-SA" sz="1300" dirty="0"/>
              <a:t> </a:t>
            </a:r>
            <a:r>
              <a:rPr lang="ar-SA" sz="1300" dirty="0" err="1"/>
              <a:t>تسویه</a:t>
            </a:r>
            <a:r>
              <a:rPr lang="ar-SA" sz="1300" dirty="0"/>
              <a:t> </a:t>
            </a:r>
            <a:r>
              <a:rPr lang="ar-SA" sz="1300" dirty="0" err="1"/>
              <a:t>با</a:t>
            </a:r>
            <a:r>
              <a:rPr lang="ar-SA" sz="1300" dirty="0"/>
              <a:t> </a:t>
            </a:r>
            <a:r>
              <a:rPr lang="ar-SA" sz="1300" dirty="0" err="1"/>
              <a:t>ارزهای</a:t>
            </a:r>
            <a:r>
              <a:rPr lang="ar-SA" sz="1300" dirty="0"/>
              <a:t> </a:t>
            </a:r>
            <a:r>
              <a:rPr lang="ar-SA" sz="1300" dirty="0" err="1"/>
              <a:t>محلی</a:t>
            </a:r>
            <a:endParaRPr lang="en-US" sz="1300" dirty="0"/>
          </a:p>
          <a:p>
            <a:pPr algn="r" rtl="1"/>
            <a:r>
              <a:rPr lang="ar-SA" sz="1300" dirty="0" err="1"/>
              <a:t>اقدامات</a:t>
            </a:r>
            <a:r>
              <a:rPr lang="en-US" sz="1300" dirty="0"/>
              <a:t>:•</a:t>
            </a:r>
            <a:r>
              <a:rPr lang="ar-SA" sz="1300" dirty="0" err="1"/>
              <a:t>ایجاد</a:t>
            </a:r>
            <a:r>
              <a:rPr lang="ar-SA" sz="1300" dirty="0"/>
              <a:t> </a:t>
            </a:r>
            <a:r>
              <a:rPr lang="ar-SA" sz="1300" dirty="0" err="1"/>
              <a:t>استانداردهای</a:t>
            </a:r>
            <a:r>
              <a:rPr lang="ar-SA" sz="1300" dirty="0"/>
              <a:t> </a:t>
            </a:r>
            <a:r>
              <a:rPr lang="ar-SA" sz="1300" dirty="0" err="1"/>
              <a:t>منطقه‌ای</a:t>
            </a:r>
            <a:r>
              <a:rPr lang="ar-SA" sz="1300" dirty="0"/>
              <a:t> </a:t>
            </a:r>
            <a:r>
              <a:rPr lang="ar-SA" sz="1300" dirty="0" err="1"/>
              <a:t>برای</a:t>
            </a:r>
            <a:r>
              <a:rPr lang="ar-SA" sz="1300" dirty="0"/>
              <a:t> محصولات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راه‌اندازی</a:t>
            </a:r>
            <a:r>
              <a:rPr lang="ar-SA" sz="1300" dirty="0"/>
              <a:t> </a:t>
            </a:r>
            <a:r>
              <a:rPr lang="ar-SA" sz="1300" dirty="0" err="1"/>
              <a:t>سیستم</a:t>
            </a:r>
            <a:r>
              <a:rPr lang="ar-SA" sz="1300" dirty="0"/>
              <a:t> معاملات </a:t>
            </a:r>
            <a:r>
              <a:rPr lang="ar-SA" sz="1300" dirty="0" err="1"/>
              <a:t>آنلاین</a:t>
            </a:r>
            <a:r>
              <a:rPr lang="en-US" sz="1300" dirty="0"/>
              <a:t>•</a:t>
            </a:r>
            <a:r>
              <a:rPr lang="ar-SA" sz="1300" dirty="0"/>
              <a:t>جذب </a:t>
            </a:r>
            <a:r>
              <a:rPr lang="ar-SA" sz="1300" dirty="0" err="1"/>
              <a:t>معامله‌گران</a:t>
            </a:r>
            <a:r>
              <a:rPr lang="ar-SA" sz="1300" dirty="0"/>
              <a:t> </a:t>
            </a:r>
            <a:r>
              <a:rPr lang="ar-SA" sz="1300" dirty="0" err="1"/>
              <a:t>بین‌المللی</a:t>
            </a:r>
            <a:r>
              <a:rPr lang="ar-SA" sz="1300" dirty="0"/>
              <a:t> (</a:t>
            </a:r>
            <a:r>
              <a:rPr lang="ar-SA" sz="1300" dirty="0" err="1"/>
              <a:t>چین</a:t>
            </a:r>
            <a:r>
              <a:rPr lang="ar-SA" sz="1300" dirty="0"/>
              <a:t>، هند، </a:t>
            </a:r>
            <a:r>
              <a:rPr lang="ar-SA" sz="1300" dirty="0" err="1"/>
              <a:t>روسیه</a:t>
            </a:r>
            <a:r>
              <a:rPr lang="ar-SA" sz="1300" dirty="0"/>
              <a:t>)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ایجاد</a:t>
            </a:r>
            <a:r>
              <a:rPr lang="ar-SA" sz="1300" dirty="0"/>
              <a:t> </a:t>
            </a:r>
            <a:r>
              <a:rPr lang="ar-SA" sz="1300" dirty="0" err="1"/>
              <a:t>انبارهای</a:t>
            </a:r>
            <a:r>
              <a:rPr lang="ar-SA" sz="1300" dirty="0"/>
              <a:t> </a:t>
            </a:r>
            <a:r>
              <a:rPr lang="ar-SA" sz="1300" dirty="0" err="1"/>
              <a:t>تحویل</a:t>
            </a:r>
            <a:r>
              <a:rPr lang="ar-SA" sz="1300" dirty="0"/>
              <a:t> </a:t>
            </a:r>
            <a:r>
              <a:rPr lang="ar-SA" sz="1300" dirty="0" err="1"/>
              <a:t>فیزیکی</a:t>
            </a:r>
            <a:r>
              <a:rPr lang="ar-SA" sz="1300" dirty="0"/>
              <a:t> در بنادر منطقه</a:t>
            </a:r>
            <a:endParaRPr lang="en-US" sz="1300" dirty="0"/>
          </a:p>
          <a:p>
            <a:pPr algn="r" rtl="1"/>
            <a:r>
              <a:rPr lang="ar-SA" sz="1300" dirty="0" err="1"/>
              <a:t>نهادهای</a:t>
            </a:r>
            <a:r>
              <a:rPr lang="ar-SA" sz="1300" dirty="0"/>
              <a:t> مسئول</a:t>
            </a:r>
            <a:r>
              <a:rPr lang="en-US" sz="1300" dirty="0"/>
              <a:t>:•</a:t>
            </a:r>
            <a:r>
              <a:rPr lang="ar-SA" sz="1300" dirty="0"/>
              <a:t>تدوین: </a:t>
            </a:r>
            <a:r>
              <a:rPr lang="ar-SA" sz="1300" dirty="0" err="1"/>
              <a:t>سازمان</a:t>
            </a:r>
            <a:r>
              <a:rPr lang="ar-SA" sz="1300" dirty="0"/>
              <a:t> بورس + وزارت صنعت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تصویب</a:t>
            </a:r>
            <a:r>
              <a:rPr lang="ar-SA" sz="1300" dirty="0"/>
              <a:t>: </a:t>
            </a:r>
            <a:r>
              <a:rPr lang="ar-SA" sz="1300" dirty="0" err="1"/>
              <a:t>هیئت</a:t>
            </a:r>
            <a:r>
              <a:rPr lang="ar-SA" sz="1300" dirty="0"/>
              <a:t> </a:t>
            </a:r>
            <a:r>
              <a:rPr lang="ar-SA" sz="1300" dirty="0" err="1"/>
              <a:t>وزیران</a:t>
            </a:r>
            <a:r>
              <a:rPr lang="en-US" sz="1300" dirty="0"/>
              <a:t>•</a:t>
            </a:r>
            <a:r>
              <a:rPr lang="ar-SA" sz="1300" dirty="0"/>
              <a:t>اجرا: </a:t>
            </a:r>
            <a:r>
              <a:rPr lang="ar-SA" sz="1300" dirty="0" err="1"/>
              <a:t>شرکت</a:t>
            </a:r>
            <a:r>
              <a:rPr lang="ar-SA" sz="1300" dirty="0"/>
              <a:t> بورس </a:t>
            </a:r>
            <a:r>
              <a:rPr lang="ar-SA" sz="1300" dirty="0" err="1"/>
              <a:t>کالای</a:t>
            </a:r>
            <a:r>
              <a:rPr lang="ar-SA" sz="1300" dirty="0"/>
              <a:t> </a:t>
            </a:r>
            <a:r>
              <a:rPr lang="ar-SA" sz="1300" dirty="0" err="1"/>
              <a:t>ایران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نظارت</a:t>
            </a:r>
            <a:r>
              <a:rPr lang="ar-SA" sz="1300" dirty="0"/>
              <a:t>: </a:t>
            </a:r>
            <a:r>
              <a:rPr lang="ar-SA" sz="1300" dirty="0" err="1"/>
              <a:t>سازمان</a:t>
            </a:r>
            <a:r>
              <a:rPr lang="ar-SA" sz="1300" dirty="0"/>
              <a:t> </a:t>
            </a:r>
            <a:r>
              <a:rPr lang="ar-SA" sz="1300" dirty="0" err="1"/>
              <a:t>بورسزمان‌بندی</a:t>
            </a:r>
            <a:r>
              <a:rPr lang="ar-SA" sz="1300" dirty="0"/>
              <a:t>: </a:t>
            </a:r>
            <a:r>
              <a:rPr lang="ar-SA" sz="1300" dirty="0" err="1"/>
              <a:t>راه‌اندازی</a:t>
            </a:r>
            <a:r>
              <a:rPr lang="ar-SA" sz="1300" dirty="0"/>
              <a:t> در سال </a:t>
            </a:r>
            <a:r>
              <a:rPr lang="fa-IR" sz="1300" dirty="0"/>
              <a:t>۷-۸</a:t>
            </a:r>
            <a:endParaRPr lang="en-US" sz="1300" dirty="0"/>
          </a:p>
          <a:p>
            <a:pPr algn="r" rtl="1"/>
            <a:r>
              <a:rPr lang="en-US" sz="1300" dirty="0"/>
              <a:t>________________________________________</a:t>
            </a:r>
          </a:p>
          <a:p>
            <a:pPr algn="r" rtl="1"/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3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300" b="1" dirty="0">
                <a:solidFill>
                  <a:schemeClr val="accent5">
                    <a:lumMod val="75000"/>
                  </a:schemeClr>
                </a:solidFill>
              </a:rPr>
              <a:t>۹: </a:t>
            </a:r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کریدورهای</a:t>
            </a:r>
            <a:r>
              <a:rPr lang="ar-SA" sz="13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حمل‌ونقل</a:t>
            </a:r>
            <a:r>
              <a:rPr lang="ar-SA" sz="13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منطقه‌ای</a:t>
            </a:r>
            <a:endParaRPr lang="en-US" sz="13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r" rtl="1"/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الف) 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کریدور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شرقی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 (افغانستان-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ایران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sz="13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/>
            <a:r>
              <a:rPr lang="ar-SA" sz="1300" dirty="0"/>
              <a:t>محتوا</a:t>
            </a:r>
            <a:r>
              <a:rPr lang="en-US" sz="1300" dirty="0"/>
              <a:t>:•</a:t>
            </a:r>
            <a:r>
              <a:rPr lang="ar-SA" sz="1300" dirty="0"/>
              <a:t>ساخت خط </a:t>
            </a:r>
            <a:r>
              <a:rPr lang="ar-SA" sz="1300" dirty="0" err="1"/>
              <a:t>ریلی</a:t>
            </a:r>
            <a:r>
              <a:rPr lang="ar-SA" sz="1300" dirty="0"/>
              <a:t> هرات-مشهد</a:t>
            </a:r>
            <a:r>
              <a:rPr lang="en-US" sz="1300" dirty="0"/>
              <a:t>•</a:t>
            </a:r>
            <a:r>
              <a:rPr lang="ar-SA" sz="1300" dirty="0"/>
              <a:t>انحصار حمل مواد خام افغانستان از </a:t>
            </a:r>
            <a:r>
              <a:rPr lang="ar-SA" sz="1300" dirty="0" err="1"/>
              <a:t>این</a:t>
            </a:r>
            <a:r>
              <a:rPr lang="ar-SA" sz="1300" dirty="0"/>
              <a:t> </a:t>
            </a:r>
            <a:r>
              <a:rPr lang="ar-SA" sz="1300" dirty="0" err="1"/>
              <a:t>مسیر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/>
              <a:t>اتصال به </a:t>
            </a:r>
            <a:r>
              <a:rPr lang="ar-SA" sz="1300" dirty="0" err="1"/>
              <a:t>شبکه</a:t>
            </a:r>
            <a:r>
              <a:rPr lang="ar-SA" sz="1300" dirty="0"/>
              <a:t> </a:t>
            </a:r>
            <a:r>
              <a:rPr lang="ar-SA" sz="1300" dirty="0" err="1"/>
              <a:t>ریلی</a:t>
            </a:r>
            <a:r>
              <a:rPr lang="ar-SA" sz="1300" dirty="0"/>
              <a:t> </a:t>
            </a:r>
            <a:r>
              <a:rPr lang="ar-SA" sz="1300" dirty="0" err="1"/>
              <a:t>سراسری</a:t>
            </a:r>
            <a:r>
              <a:rPr lang="ar-SA" sz="1300" dirty="0"/>
              <a:t> </a:t>
            </a:r>
            <a:r>
              <a:rPr lang="ar-SA" sz="1300" dirty="0" err="1"/>
              <a:t>ایران</a:t>
            </a:r>
            <a:endParaRPr lang="en-US" sz="1300" dirty="0"/>
          </a:p>
          <a:p>
            <a:pPr algn="r" rtl="1"/>
            <a:r>
              <a:rPr lang="ar-SA" sz="1300" dirty="0" err="1"/>
              <a:t>نهادهای</a:t>
            </a:r>
            <a:r>
              <a:rPr lang="ar-SA" sz="1300" dirty="0"/>
              <a:t> مسئول</a:t>
            </a:r>
            <a:r>
              <a:rPr lang="en-US" sz="1300" dirty="0"/>
              <a:t>:•</a:t>
            </a:r>
            <a:r>
              <a:rPr lang="ar-SA" sz="1300" dirty="0"/>
              <a:t>تدوین: وزارت راه</a:t>
            </a:r>
            <a:r>
              <a:rPr lang="en-US" sz="1300" dirty="0"/>
              <a:t>•</a:t>
            </a:r>
            <a:r>
              <a:rPr lang="ar-SA" sz="1300" dirty="0"/>
              <a:t>اجرا: </a:t>
            </a:r>
            <a:r>
              <a:rPr lang="ar-SA" sz="1300" dirty="0" err="1"/>
              <a:t>شرکت</a:t>
            </a:r>
            <a:r>
              <a:rPr lang="ar-SA" sz="1300" dirty="0"/>
              <a:t> </a:t>
            </a:r>
            <a:r>
              <a:rPr lang="ar-SA" sz="1300" dirty="0" err="1"/>
              <a:t>راه‌آهن</a:t>
            </a:r>
            <a:r>
              <a:rPr lang="ar-SA" sz="1300" dirty="0"/>
              <a:t> + </a:t>
            </a:r>
            <a:r>
              <a:rPr lang="ar-SA" sz="1300" dirty="0" err="1"/>
              <a:t>پیمانکاران</a:t>
            </a:r>
            <a:r>
              <a:rPr lang="ar-SA" sz="1300" dirty="0"/>
              <a:t> </a:t>
            </a:r>
            <a:r>
              <a:rPr lang="ar-SA" sz="1300" dirty="0" err="1"/>
              <a:t>خصوصی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تأمین</a:t>
            </a:r>
            <a:r>
              <a:rPr lang="ar-SA" sz="1300" dirty="0"/>
              <a:t> </a:t>
            </a:r>
            <a:r>
              <a:rPr lang="ar-SA" sz="1300" dirty="0" err="1"/>
              <a:t>مالی</a:t>
            </a:r>
            <a:r>
              <a:rPr lang="ar-SA" sz="1300" dirty="0"/>
              <a:t>: </a:t>
            </a:r>
            <a:r>
              <a:rPr lang="ar-SA" sz="1300" dirty="0" err="1"/>
              <a:t>مشارکت</a:t>
            </a:r>
            <a:r>
              <a:rPr lang="ar-SA" sz="1300" dirty="0"/>
              <a:t> </a:t>
            </a:r>
            <a:r>
              <a:rPr lang="ar-SA" sz="1300" dirty="0" err="1"/>
              <a:t>ایران</a:t>
            </a:r>
            <a:r>
              <a:rPr lang="ar-SA" sz="1300" dirty="0"/>
              <a:t>-</a:t>
            </a:r>
            <a:r>
              <a:rPr lang="ar-SA" sz="1300" dirty="0" err="1"/>
              <a:t>چین</a:t>
            </a:r>
            <a:r>
              <a:rPr lang="ar-SA" sz="1300" dirty="0"/>
              <a:t>-افغانستان</a:t>
            </a:r>
            <a:endParaRPr lang="en-US" sz="1300" dirty="0"/>
          </a:p>
          <a:p>
            <a:pPr algn="r" rtl="1"/>
            <a:r>
              <a:rPr lang="en-US" sz="1300" dirty="0"/>
              <a:t>________________________________________</a:t>
            </a:r>
          </a:p>
          <a:p>
            <a:pPr algn="r" rtl="1"/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ب) 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کریدور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جنوبی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 (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پاکستان-ایران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sz="13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/>
            <a:r>
              <a:rPr lang="fa-IR" sz="1300" dirty="0"/>
              <a:t>م</a:t>
            </a:r>
            <a:r>
              <a:rPr lang="ar-SA" sz="1300" dirty="0"/>
              <a:t>حتوا</a:t>
            </a:r>
            <a:r>
              <a:rPr lang="en-US" sz="1300" dirty="0"/>
              <a:t>:•</a:t>
            </a:r>
            <a:r>
              <a:rPr lang="ar-SA" sz="1300" dirty="0"/>
              <a:t>توسعه </a:t>
            </a:r>
            <a:r>
              <a:rPr lang="ar-SA" sz="1300" dirty="0" err="1"/>
              <a:t>مسیر</a:t>
            </a:r>
            <a:r>
              <a:rPr lang="ar-SA" sz="1300" dirty="0"/>
              <a:t> </a:t>
            </a:r>
            <a:r>
              <a:rPr lang="ar-SA" sz="1300" dirty="0" err="1"/>
              <a:t>دریایی</a:t>
            </a:r>
            <a:r>
              <a:rPr lang="ar-SA" sz="1300" dirty="0"/>
              <a:t> </a:t>
            </a:r>
            <a:r>
              <a:rPr lang="ar-SA" sz="1300" dirty="0" err="1"/>
              <a:t>گوادر-چابهار-بندرعباس</a:t>
            </a:r>
            <a:r>
              <a:rPr lang="en-US" sz="1300" dirty="0"/>
              <a:t>•</a:t>
            </a:r>
            <a:r>
              <a:rPr lang="ar-SA" sz="1300" dirty="0" err="1"/>
              <a:t>ایجاد</a:t>
            </a:r>
            <a:r>
              <a:rPr lang="ar-SA" sz="1300" dirty="0"/>
              <a:t> بنادر </a:t>
            </a:r>
            <a:r>
              <a:rPr lang="ar-SA" sz="1300" dirty="0" err="1"/>
              <a:t>خشک</a:t>
            </a:r>
            <a:r>
              <a:rPr lang="ar-SA" sz="1300" dirty="0"/>
              <a:t> در مرزها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/>
              <a:t>اتصال به </a:t>
            </a:r>
            <a:r>
              <a:rPr lang="ar-SA" sz="1300" dirty="0" err="1"/>
              <a:t>شبکه</a:t>
            </a:r>
            <a:r>
              <a:rPr lang="ar-SA" sz="1300" dirty="0"/>
              <a:t> </a:t>
            </a:r>
            <a:r>
              <a:rPr lang="ar-SA" sz="1300" dirty="0" err="1"/>
              <a:t>ریلی</a:t>
            </a:r>
            <a:r>
              <a:rPr lang="ar-SA" sz="1300" dirty="0"/>
              <a:t> </a:t>
            </a:r>
            <a:r>
              <a:rPr lang="ar-SA" sz="1300" dirty="0" err="1"/>
              <a:t>داخلی</a:t>
            </a:r>
            <a:endParaRPr lang="en-US" sz="1300" dirty="0"/>
          </a:p>
          <a:p>
            <a:pPr algn="r" rtl="1"/>
            <a:r>
              <a:rPr lang="ar-SA" sz="1300" dirty="0" err="1"/>
              <a:t>نهادهای</a:t>
            </a:r>
            <a:r>
              <a:rPr lang="ar-SA" sz="1300" dirty="0"/>
              <a:t> مسئول</a:t>
            </a:r>
            <a:r>
              <a:rPr lang="en-US" sz="1300" dirty="0"/>
              <a:t>:•</a:t>
            </a:r>
            <a:r>
              <a:rPr lang="ar-SA" sz="1300" dirty="0"/>
              <a:t>تدوین: </a:t>
            </a:r>
            <a:r>
              <a:rPr lang="ar-SA" sz="1300" dirty="0" err="1"/>
              <a:t>سازمان</a:t>
            </a:r>
            <a:r>
              <a:rPr lang="ar-SA" sz="1300" dirty="0"/>
              <a:t> بنادر</a:t>
            </a:r>
            <a:r>
              <a:rPr lang="en-US" sz="1300" dirty="0"/>
              <a:t>•</a:t>
            </a:r>
            <a:r>
              <a:rPr lang="ar-SA" sz="1300" dirty="0"/>
              <a:t>اجرا: </a:t>
            </a:r>
            <a:r>
              <a:rPr lang="ar-SA" sz="1300" dirty="0" err="1"/>
              <a:t>سازمان</a:t>
            </a:r>
            <a:r>
              <a:rPr lang="ar-SA" sz="1300" dirty="0"/>
              <a:t> بنادر + بخش </a:t>
            </a:r>
            <a:r>
              <a:rPr lang="ar-SA" sz="1300" dirty="0" err="1"/>
              <a:t>خصوصی</a:t>
            </a:r>
            <a:endParaRPr lang="en-US" sz="1300" dirty="0"/>
          </a:p>
          <a:p>
            <a:pPr algn="r" rtl="1"/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DD95A7D-F65B-F302-34CA-726552B83B6B}"/>
              </a:ext>
            </a:extLst>
          </p:cNvPr>
          <p:cNvSpPr/>
          <p:nvPr/>
        </p:nvSpPr>
        <p:spPr>
          <a:xfrm>
            <a:off x="5305310" y="87591"/>
            <a:ext cx="2324126" cy="601385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8C23C60-D85C-B73B-0FDB-CBECC4B37C97}"/>
              </a:ext>
            </a:extLst>
          </p:cNvPr>
          <p:cNvCxnSpPr>
            <a:cxnSpLocks/>
          </p:cNvCxnSpPr>
          <p:nvPr/>
        </p:nvCxnSpPr>
        <p:spPr>
          <a:xfrm>
            <a:off x="177469" y="807320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BF489C0-5EEE-35F0-78F2-0FE538BF6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85751"/>
            <a:ext cx="610148" cy="6646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5D8441-8C0B-39E2-630A-C44C46B29D25}"/>
              </a:ext>
            </a:extLst>
          </p:cNvPr>
          <p:cNvSpPr txBox="1"/>
          <p:nvPr/>
        </p:nvSpPr>
        <p:spPr>
          <a:xfrm>
            <a:off x="421105" y="1295400"/>
            <a:ext cx="3224463" cy="581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C7D190-B0B6-2FD7-B51C-7DA8C0C471AB}"/>
              </a:ext>
            </a:extLst>
          </p:cNvPr>
          <p:cNvSpPr txBox="1"/>
          <p:nvPr/>
        </p:nvSpPr>
        <p:spPr>
          <a:xfrm>
            <a:off x="-143256" y="750530"/>
            <a:ext cx="4493931" cy="610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ج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) 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کریدور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غربی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 (عراق-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ایران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ترکیه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sz="13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/>
            <a:r>
              <a:rPr lang="ar-SA" sz="1300" dirty="0"/>
              <a:t>محتوا</a:t>
            </a:r>
            <a:r>
              <a:rPr lang="en-US" sz="1300" dirty="0"/>
              <a:t>:•</a:t>
            </a:r>
            <a:r>
              <a:rPr lang="ar-SA" sz="1300" dirty="0"/>
              <a:t>توسعه جاده و </a:t>
            </a:r>
            <a:r>
              <a:rPr lang="ar-SA" sz="1300" dirty="0" err="1"/>
              <a:t>ریل</a:t>
            </a:r>
            <a:r>
              <a:rPr lang="ar-SA" sz="1300" dirty="0"/>
              <a:t> بصره-</a:t>
            </a:r>
            <a:r>
              <a:rPr lang="ar-SA" sz="1300" dirty="0" err="1"/>
              <a:t>ایلام</a:t>
            </a:r>
            <a:r>
              <a:rPr lang="ar-SA" sz="1300" dirty="0"/>
              <a:t>-تهران</a:t>
            </a:r>
            <a:r>
              <a:rPr lang="en-US" sz="1300" dirty="0"/>
              <a:t>•</a:t>
            </a:r>
            <a:r>
              <a:rPr lang="ar-SA" sz="1300" dirty="0"/>
              <a:t>اتصال به </a:t>
            </a:r>
            <a:r>
              <a:rPr lang="ar-SA" sz="1300" dirty="0" err="1"/>
              <a:t>شبکه</a:t>
            </a:r>
            <a:r>
              <a:rPr lang="ar-SA" sz="1300" dirty="0"/>
              <a:t> </a:t>
            </a:r>
            <a:r>
              <a:rPr lang="ar-SA" sz="1300" dirty="0" err="1"/>
              <a:t>اروپایی</a:t>
            </a:r>
            <a:r>
              <a:rPr lang="ar-SA" sz="1300" dirty="0"/>
              <a:t> از </a:t>
            </a:r>
            <a:r>
              <a:rPr lang="ar-SA" sz="1300" dirty="0" err="1"/>
              <a:t>طریق</a:t>
            </a:r>
            <a:r>
              <a:rPr lang="ar-SA" sz="1300" dirty="0"/>
              <a:t> </a:t>
            </a:r>
            <a:r>
              <a:rPr lang="ar-SA" sz="1300" dirty="0" err="1"/>
              <a:t>ترکیه</a:t>
            </a:r>
            <a:r>
              <a:rPr lang="en-US" sz="1300" dirty="0"/>
              <a:t>•</a:t>
            </a:r>
            <a:r>
              <a:rPr lang="ar-SA" sz="1300" dirty="0" err="1"/>
              <a:t>امکان</a:t>
            </a:r>
            <a:r>
              <a:rPr lang="ar-SA" sz="1300" dirty="0"/>
              <a:t> صادرات </a:t>
            </a:r>
            <a:r>
              <a:rPr lang="ar-SA" sz="1300" dirty="0" err="1"/>
              <a:t>غیرمستقیم</a:t>
            </a:r>
            <a:r>
              <a:rPr lang="ar-SA" sz="1300" dirty="0"/>
              <a:t> به </a:t>
            </a:r>
            <a:r>
              <a:rPr lang="ar-SA" sz="1300" dirty="0" err="1"/>
              <a:t>اروپا</a:t>
            </a:r>
            <a:endParaRPr lang="en-US" sz="1300" dirty="0"/>
          </a:p>
          <a:p>
            <a:pPr algn="r" rtl="1"/>
            <a:r>
              <a:rPr lang="ar-SA" sz="1300" dirty="0" err="1"/>
              <a:t>نهادهای</a:t>
            </a:r>
            <a:r>
              <a:rPr lang="ar-SA" sz="1300" dirty="0"/>
              <a:t> مسئول</a:t>
            </a:r>
            <a:r>
              <a:rPr lang="en-US" sz="1300" dirty="0"/>
              <a:t>:•</a:t>
            </a:r>
            <a:r>
              <a:rPr lang="ar-SA" sz="1300" dirty="0"/>
              <a:t>تدوین: وزارت راه</a:t>
            </a:r>
            <a:r>
              <a:rPr lang="en-US" sz="1300" dirty="0"/>
              <a:t>•</a:t>
            </a:r>
            <a:r>
              <a:rPr lang="ar-SA" sz="1300" dirty="0"/>
              <a:t>اجرا: </a:t>
            </a:r>
            <a:r>
              <a:rPr lang="ar-SA" sz="1300" dirty="0" err="1"/>
              <a:t>شرکت</a:t>
            </a:r>
            <a:r>
              <a:rPr lang="ar-SA" sz="1300" dirty="0"/>
              <a:t> </a:t>
            </a:r>
            <a:r>
              <a:rPr lang="ar-SA" sz="1300" dirty="0" err="1"/>
              <a:t>ساخت‌وساز</a:t>
            </a:r>
            <a:r>
              <a:rPr lang="ar-SA" sz="1300" dirty="0"/>
              <a:t> + عراق</a:t>
            </a:r>
            <a:endParaRPr lang="en-US" sz="1300" dirty="0"/>
          </a:p>
          <a:p>
            <a:pPr algn="r" rtl="1"/>
            <a:r>
              <a:rPr lang="en-US" sz="1300" dirty="0"/>
              <a:t>_____________________________</a:t>
            </a:r>
          </a:p>
          <a:p>
            <a:pPr algn="r" rtl="1"/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د) 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کریدور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شمالی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 (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آسیای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300" b="1" dirty="0" err="1">
                <a:solidFill>
                  <a:schemeClr val="accent1">
                    <a:lumMod val="75000"/>
                  </a:schemeClr>
                </a:solidFill>
              </a:rPr>
              <a:t>میانه-ایران-روسیه</a:t>
            </a:r>
            <a:r>
              <a:rPr lang="ar-SA" sz="13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sz="13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/>
            <a:r>
              <a:rPr lang="ar-SA" sz="1300" dirty="0"/>
              <a:t>محتوا</a:t>
            </a:r>
            <a:r>
              <a:rPr lang="en-US" sz="1300" dirty="0"/>
              <a:t>:•</a:t>
            </a:r>
            <a:r>
              <a:rPr lang="ar-SA" sz="1300" dirty="0"/>
              <a:t>توسعه </a:t>
            </a:r>
            <a:r>
              <a:rPr lang="ar-SA" sz="1300" dirty="0" err="1"/>
              <a:t>مسیر</a:t>
            </a:r>
            <a:r>
              <a:rPr lang="ar-SA" sz="1300" dirty="0"/>
              <a:t> شمال-جنوب (</a:t>
            </a:r>
            <a:r>
              <a:rPr lang="ar-SA" sz="1300" dirty="0" err="1"/>
              <a:t>ترکمنستان-ایران-آذربایجان-روسیه</a:t>
            </a:r>
            <a:r>
              <a:rPr lang="ar-SA" sz="1300" dirty="0"/>
              <a:t>)</a:t>
            </a:r>
            <a:r>
              <a:rPr lang="en-US" sz="1300" dirty="0"/>
              <a:t> •</a:t>
            </a:r>
            <a:r>
              <a:rPr lang="ar-SA" sz="1300" dirty="0" err="1"/>
              <a:t>دسترسی</a:t>
            </a:r>
            <a:r>
              <a:rPr lang="ar-SA" sz="1300" dirty="0"/>
              <a:t> به </a:t>
            </a:r>
            <a:r>
              <a:rPr lang="ar-SA" sz="1300" dirty="0" err="1"/>
              <a:t>بازارهای</a:t>
            </a:r>
            <a:r>
              <a:rPr lang="ar-SA" sz="1300" dirty="0"/>
              <a:t> </a:t>
            </a:r>
            <a:r>
              <a:rPr lang="ar-SA" sz="1300" dirty="0" err="1"/>
              <a:t>اوراسیا</a:t>
            </a:r>
            <a:r>
              <a:rPr lang="en-US" sz="1300" dirty="0"/>
              <a:t>•</a:t>
            </a:r>
            <a:r>
              <a:rPr lang="ar-SA" sz="1300" dirty="0"/>
              <a:t>اتصال به </a:t>
            </a:r>
            <a:r>
              <a:rPr lang="ar-SA" sz="1300" dirty="0" err="1"/>
              <a:t>اتحادیه</a:t>
            </a:r>
            <a:r>
              <a:rPr lang="ar-SA" sz="1300" dirty="0"/>
              <a:t> </a:t>
            </a:r>
            <a:r>
              <a:rPr lang="ar-SA" sz="1300" dirty="0" err="1"/>
              <a:t>اقتصادی</a:t>
            </a:r>
            <a:r>
              <a:rPr lang="ar-SA" sz="1300" dirty="0"/>
              <a:t> </a:t>
            </a:r>
            <a:r>
              <a:rPr lang="ar-SA" sz="1300" dirty="0" err="1"/>
              <a:t>اوراسیا</a:t>
            </a:r>
            <a:endParaRPr lang="en-US" sz="1300" dirty="0"/>
          </a:p>
          <a:p>
            <a:pPr algn="r" rtl="1"/>
            <a:r>
              <a:rPr lang="ar-SA" sz="1300" dirty="0" err="1"/>
              <a:t>نهادهای</a:t>
            </a:r>
            <a:r>
              <a:rPr lang="ar-SA" sz="1300" dirty="0"/>
              <a:t> مسئول</a:t>
            </a:r>
            <a:r>
              <a:rPr lang="en-US" sz="1300" dirty="0"/>
              <a:t>:•</a:t>
            </a:r>
            <a:r>
              <a:rPr lang="ar-SA" sz="1300" dirty="0"/>
              <a:t>تدوین: وزارت راه + وزارت امور خارجه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/>
              <a:t>اجرا: </a:t>
            </a:r>
            <a:r>
              <a:rPr lang="ar-SA" sz="1300" dirty="0" err="1"/>
              <a:t>شرکت</a:t>
            </a:r>
            <a:r>
              <a:rPr lang="ar-SA" sz="1300" dirty="0"/>
              <a:t> </a:t>
            </a:r>
            <a:r>
              <a:rPr lang="ar-SA" sz="1300" dirty="0" err="1"/>
              <a:t>راه‌آهن</a:t>
            </a:r>
            <a:r>
              <a:rPr lang="ar-SA" sz="1300" dirty="0"/>
              <a:t> + </a:t>
            </a:r>
            <a:r>
              <a:rPr lang="ar-SA" sz="1300" dirty="0" err="1"/>
              <a:t>مشارکت</a:t>
            </a:r>
            <a:r>
              <a:rPr lang="ar-SA" sz="1300" dirty="0"/>
              <a:t> </a:t>
            </a:r>
            <a:r>
              <a:rPr lang="ar-SA" sz="1300" dirty="0" err="1"/>
              <a:t>روسیهزمان‌بندی</a:t>
            </a:r>
            <a:r>
              <a:rPr lang="ar-SA" sz="1300" dirty="0"/>
              <a:t>: توسعه </a:t>
            </a:r>
            <a:r>
              <a:rPr lang="ar-SA" sz="1300" dirty="0" err="1"/>
              <a:t>تدریجی</a:t>
            </a:r>
            <a:r>
              <a:rPr lang="ar-SA" sz="1300" dirty="0"/>
              <a:t> در طول </a:t>
            </a:r>
            <a:r>
              <a:rPr lang="fa-IR" sz="1300" dirty="0"/>
              <a:t>۱۰</a:t>
            </a:r>
            <a:r>
              <a:rPr lang="ar-SA" sz="1300" dirty="0"/>
              <a:t> سال</a:t>
            </a:r>
            <a:endParaRPr lang="en-US" sz="1300" dirty="0"/>
          </a:p>
          <a:p>
            <a:pPr algn="r" rtl="1"/>
            <a:r>
              <a:rPr lang="en-US" sz="1300" dirty="0"/>
              <a:t>_______________________</a:t>
            </a:r>
            <a:endParaRPr lang="en-US" sz="13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r" rtl="1"/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3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300" b="1" dirty="0">
                <a:solidFill>
                  <a:schemeClr val="accent5">
                    <a:lumMod val="75000"/>
                  </a:schemeClr>
                </a:solidFill>
              </a:rPr>
              <a:t>۱۰: </a:t>
            </a:r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آیین‌نامه‌های</a:t>
            </a:r>
            <a:r>
              <a:rPr lang="ar-SA" sz="13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حقوقی</a:t>
            </a:r>
            <a:r>
              <a:rPr lang="ar-SA" sz="13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حمایت</a:t>
            </a:r>
            <a:r>
              <a:rPr lang="ar-SA" sz="1300" b="1" dirty="0">
                <a:solidFill>
                  <a:schemeClr val="accent5">
                    <a:lumMod val="75000"/>
                  </a:schemeClr>
                </a:solidFill>
              </a:rPr>
              <a:t> از </a:t>
            </a:r>
            <a:r>
              <a:rPr lang="ar-SA" sz="1300" b="1" dirty="0" err="1">
                <a:solidFill>
                  <a:schemeClr val="accent5">
                    <a:lumMod val="75000"/>
                  </a:schemeClr>
                </a:solidFill>
              </a:rPr>
              <a:t>فرآوری</a:t>
            </a:r>
            <a:endParaRPr lang="en-US" sz="13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r" rtl="1"/>
            <a:r>
              <a:rPr lang="ar-SA" sz="1300" dirty="0"/>
              <a:t>الف) قانون </a:t>
            </a:r>
            <a:r>
              <a:rPr lang="ar-SA" sz="1300" dirty="0" err="1"/>
              <a:t>اولویت</a:t>
            </a:r>
            <a:r>
              <a:rPr lang="ar-SA" sz="1300" dirty="0"/>
              <a:t> مصرف </a:t>
            </a:r>
            <a:r>
              <a:rPr lang="ar-SA" sz="1300" dirty="0" err="1"/>
              <a:t>داخلی</a:t>
            </a:r>
            <a:r>
              <a:rPr lang="en-US" sz="1300" dirty="0"/>
              <a:t>:</a:t>
            </a:r>
            <a:r>
              <a:rPr lang="ar-SA" sz="1300" dirty="0"/>
              <a:t>محتوا</a:t>
            </a:r>
            <a:r>
              <a:rPr lang="en-US" sz="1300" dirty="0"/>
              <a:t>:•</a:t>
            </a:r>
            <a:r>
              <a:rPr lang="ar-SA" sz="1300" dirty="0" err="1"/>
              <a:t>شرکت‌های</a:t>
            </a:r>
            <a:r>
              <a:rPr lang="ar-SA" sz="1300" dirty="0"/>
              <a:t> </a:t>
            </a:r>
            <a:r>
              <a:rPr lang="ar-SA" sz="1300" dirty="0" err="1"/>
              <a:t>فرآوری‌کننده</a:t>
            </a:r>
            <a:r>
              <a:rPr lang="ar-SA" sz="1300" dirty="0"/>
              <a:t> </a:t>
            </a:r>
            <a:r>
              <a:rPr lang="ar-SA" sz="1300" dirty="0" err="1"/>
              <a:t>داخلی</a:t>
            </a:r>
            <a:r>
              <a:rPr lang="ar-SA" sz="1300" dirty="0"/>
              <a:t> </a:t>
            </a:r>
            <a:r>
              <a:rPr lang="ar-SA" sz="1300" dirty="0" err="1"/>
              <a:t>اولویت</a:t>
            </a:r>
            <a:r>
              <a:rPr lang="ar-SA" sz="1300" dirty="0"/>
              <a:t> </a:t>
            </a:r>
            <a:r>
              <a:rPr lang="ar-SA" sz="1300" dirty="0" err="1"/>
              <a:t>دسترسی</a:t>
            </a:r>
            <a:r>
              <a:rPr lang="ar-SA" sz="1300" dirty="0"/>
              <a:t> به منابع خام را </a:t>
            </a:r>
            <a:r>
              <a:rPr lang="ar-SA" sz="1300" dirty="0" err="1"/>
              <a:t>دارند</a:t>
            </a:r>
            <a:r>
              <a:rPr lang="en-US" sz="1300" dirty="0"/>
              <a:t>•</a:t>
            </a:r>
            <a:r>
              <a:rPr lang="ar-SA" sz="1300" dirty="0" err="1"/>
              <a:t>قیمت‌گذاری</a:t>
            </a:r>
            <a:r>
              <a:rPr lang="ar-SA" sz="1300" dirty="0"/>
              <a:t> </a:t>
            </a:r>
            <a:r>
              <a:rPr lang="ar-SA" sz="1300" dirty="0" err="1"/>
              <a:t>ترجیحی</a:t>
            </a:r>
            <a:r>
              <a:rPr lang="ar-SA" sz="1300" dirty="0"/>
              <a:t> </a:t>
            </a:r>
            <a:r>
              <a:rPr lang="ar-SA" sz="1300" dirty="0" err="1"/>
              <a:t>برای</a:t>
            </a:r>
            <a:r>
              <a:rPr lang="ar-SA" sz="1300" dirty="0"/>
              <a:t> خام </a:t>
            </a:r>
            <a:r>
              <a:rPr lang="ar-SA" sz="1300" dirty="0" err="1"/>
              <a:t>مصرفی</a:t>
            </a:r>
            <a:r>
              <a:rPr lang="ar-SA" sz="1300" dirty="0"/>
              <a:t> در </a:t>
            </a:r>
            <a:r>
              <a:rPr lang="ar-SA" sz="1300" dirty="0" err="1"/>
              <a:t>فرآوری</a:t>
            </a:r>
            <a:r>
              <a:rPr lang="ar-SA" sz="1300" dirty="0"/>
              <a:t> </a:t>
            </a:r>
            <a:r>
              <a:rPr lang="ar-SA" sz="1300" dirty="0" err="1"/>
              <a:t>داخلی</a:t>
            </a:r>
            <a:endParaRPr lang="en-US" sz="1300" dirty="0"/>
          </a:p>
          <a:p>
            <a:pPr algn="r" rtl="1"/>
            <a:r>
              <a:rPr lang="ar-SA" sz="1300" dirty="0" err="1"/>
              <a:t>نهادهای</a:t>
            </a:r>
            <a:r>
              <a:rPr lang="ar-SA" sz="1300" dirty="0"/>
              <a:t> مسئول</a:t>
            </a:r>
            <a:r>
              <a:rPr lang="en-US" sz="1300" dirty="0"/>
              <a:t>:•</a:t>
            </a:r>
            <a:r>
              <a:rPr lang="ar-SA" sz="1300" dirty="0"/>
              <a:t>تدوین: وزارت صنعت</a:t>
            </a:r>
            <a:r>
              <a:rPr lang="en-US" sz="1300" dirty="0"/>
              <a:t>•</a:t>
            </a:r>
            <a:r>
              <a:rPr lang="ar-SA" sz="1300" dirty="0" err="1"/>
              <a:t>تصویب</a:t>
            </a:r>
            <a:r>
              <a:rPr lang="ar-SA" sz="1300" dirty="0"/>
              <a:t>: مجلس</a:t>
            </a:r>
            <a:r>
              <a:rPr lang="en-US" sz="1300" dirty="0"/>
              <a:t>•</a:t>
            </a:r>
            <a:r>
              <a:rPr lang="ar-SA" sz="1300" dirty="0"/>
              <a:t>اجرا: وزارت صنعت + </a:t>
            </a:r>
            <a:r>
              <a:rPr lang="ar-SA" sz="1300" dirty="0" err="1"/>
              <a:t>ایمیدرو</a:t>
            </a:r>
            <a:endParaRPr lang="en-US" sz="1300" dirty="0"/>
          </a:p>
          <a:p>
            <a:pPr algn="r" rtl="1"/>
            <a:r>
              <a:rPr lang="en-US" sz="1300" dirty="0"/>
              <a:t>_____________________________</a:t>
            </a:r>
          </a:p>
          <a:p>
            <a:pPr algn="r" rtl="1"/>
            <a:r>
              <a:rPr lang="ar-SA" sz="1300" b="1" dirty="0">
                <a:solidFill>
                  <a:srgbClr val="C00000"/>
                </a:solidFill>
              </a:rPr>
              <a:t>ب) قانون </a:t>
            </a:r>
            <a:r>
              <a:rPr lang="ar-SA" sz="1300" b="1" dirty="0" err="1">
                <a:solidFill>
                  <a:srgbClr val="C00000"/>
                </a:solidFill>
              </a:rPr>
              <a:t>حمایت</a:t>
            </a:r>
            <a:r>
              <a:rPr lang="ar-SA" sz="1300" b="1" dirty="0">
                <a:solidFill>
                  <a:srgbClr val="C00000"/>
                </a:solidFill>
              </a:rPr>
              <a:t> از صادرات فرآوری‌شده</a:t>
            </a:r>
            <a:r>
              <a:rPr lang="en-US" sz="1300" dirty="0"/>
              <a:t>:</a:t>
            </a:r>
            <a:r>
              <a:rPr lang="ar-SA" sz="1300" dirty="0"/>
              <a:t>محتوا</a:t>
            </a:r>
            <a:r>
              <a:rPr lang="en-US" sz="1300" dirty="0"/>
              <a:t>:•</a:t>
            </a:r>
            <a:r>
              <a:rPr lang="ar-SA" sz="1300" dirty="0" err="1"/>
              <a:t>معافیت</a:t>
            </a:r>
            <a:r>
              <a:rPr lang="ar-SA" sz="1300" dirty="0"/>
              <a:t> </a:t>
            </a:r>
            <a:r>
              <a:rPr lang="ar-SA" sz="1300" dirty="0" err="1"/>
              <a:t>کامل</a:t>
            </a:r>
            <a:r>
              <a:rPr lang="ar-SA" sz="1300" dirty="0"/>
              <a:t> از عوارض </a:t>
            </a:r>
            <a:r>
              <a:rPr lang="ar-SA" sz="1300" dirty="0" err="1"/>
              <a:t>صادراتی</a:t>
            </a:r>
            <a:r>
              <a:rPr lang="ar-SA" sz="1300" dirty="0"/>
              <a:t> </a:t>
            </a:r>
            <a:r>
              <a:rPr lang="ar-SA" sz="1300" dirty="0" err="1"/>
              <a:t>برای</a:t>
            </a:r>
            <a:r>
              <a:rPr lang="ar-SA" sz="1300" dirty="0"/>
              <a:t> محصولات فرآوری‌شده</a:t>
            </a:r>
            <a:r>
              <a:rPr lang="en-US" sz="1300" dirty="0"/>
              <a:t>•</a:t>
            </a:r>
            <a:r>
              <a:rPr lang="ar-SA" sz="1300" dirty="0" err="1"/>
              <a:t>یارانه</a:t>
            </a:r>
            <a:r>
              <a:rPr lang="ar-SA" sz="1300" dirty="0"/>
              <a:t> </a:t>
            </a:r>
            <a:r>
              <a:rPr lang="ar-SA" sz="1300" dirty="0" err="1"/>
              <a:t>حمل‌ونقل</a:t>
            </a:r>
            <a:r>
              <a:rPr lang="ar-SA" sz="1300" dirty="0"/>
              <a:t> </a:t>
            </a:r>
            <a:r>
              <a:rPr lang="ar-SA" sz="1300" dirty="0" err="1"/>
              <a:t>برای</a:t>
            </a:r>
            <a:r>
              <a:rPr lang="ar-SA" sz="1300" dirty="0"/>
              <a:t> صادرات </a:t>
            </a:r>
            <a:r>
              <a:rPr lang="ar-SA" sz="1300" dirty="0" err="1"/>
              <a:t>منطقه‌ای</a:t>
            </a:r>
            <a:r>
              <a:rPr lang="en-US" sz="1300" dirty="0"/>
              <a:t>•</a:t>
            </a:r>
            <a:r>
              <a:rPr lang="ar-SA" sz="1300" dirty="0" err="1"/>
              <a:t>تسهیلات</a:t>
            </a:r>
            <a:r>
              <a:rPr lang="ar-SA" sz="1300" dirty="0"/>
              <a:t> </a:t>
            </a:r>
            <a:r>
              <a:rPr lang="ar-SA" sz="1300" dirty="0" err="1"/>
              <a:t>گمرکی</a:t>
            </a:r>
            <a:r>
              <a:rPr lang="ar-SA" sz="1300" dirty="0"/>
              <a:t> </a:t>
            </a:r>
            <a:r>
              <a:rPr lang="ar-SA" sz="1300" dirty="0" err="1"/>
              <a:t>ویژهنهادهای</a:t>
            </a:r>
            <a:r>
              <a:rPr lang="ar-SA" sz="1300" dirty="0"/>
              <a:t> مسئول</a:t>
            </a:r>
            <a:r>
              <a:rPr lang="en-US" sz="1300" dirty="0"/>
              <a:t>:•</a:t>
            </a:r>
            <a:r>
              <a:rPr lang="ar-SA" sz="1300" dirty="0"/>
              <a:t>تدوین: وزارت صنعت + </a:t>
            </a:r>
            <a:r>
              <a:rPr lang="ar-SA" sz="1300" dirty="0" err="1"/>
              <a:t>گمرک</a:t>
            </a:r>
            <a:r>
              <a:rPr lang="en-US" sz="1300" dirty="0"/>
              <a:t>•</a:t>
            </a:r>
            <a:r>
              <a:rPr lang="ar-SA" sz="1300" dirty="0" err="1"/>
              <a:t>تصویب</a:t>
            </a:r>
            <a:r>
              <a:rPr lang="ar-SA" sz="1300" dirty="0"/>
              <a:t>: </a:t>
            </a:r>
            <a:r>
              <a:rPr lang="ar-SA" sz="1300" dirty="0" err="1"/>
              <a:t>هیئت</a:t>
            </a:r>
            <a:r>
              <a:rPr lang="ar-SA" sz="1300" dirty="0"/>
              <a:t> </a:t>
            </a:r>
            <a:r>
              <a:rPr lang="ar-SA" sz="1300" dirty="0" err="1"/>
              <a:t>وزیران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/>
              <a:t>اجرا: </a:t>
            </a:r>
            <a:r>
              <a:rPr lang="ar-SA" sz="1300" dirty="0" err="1"/>
              <a:t>گمرک</a:t>
            </a:r>
            <a:endParaRPr lang="en-US" sz="1300" dirty="0"/>
          </a:p>
          <a:p>
            <a:pPr algn="r" rtl="1"/>
            <a:r>
              <a:rPr lang="en-US" sz="1300" dirty="0"/>
              <a:t>_____________________________</a:t>
            </a:r>
          </a:p>
          <a:p>
            <a:pPr algn="r" rtl="1"/>
            <a:r>
              <a:rPr lang="ar-SA" sz="1300" b="1" dirty="0">
                <a:solidFill>
                  <a:srgbClr val="C00000"/>
                </a:solidFill>
              </a:rPr>
              <a:t>ج) قانون انتقال </a:t>
            </a:r>
            <a:r>
              <a:rPr lang="ar-SA" sz="1300" b="1" dirty="0" err="1">
                <a:solidFill>
                  <a:srgbClr val="C00000"/>
                </a:solidFill>
              </a:rPr>
              <a:t>فناوری</a:t>
            </a:r>
            <a:r>
              <a:rPr lang="en-US" sz="1300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ar-SA" sz="1300" dirty="0"/>
              <a:t>محتوا</a:t>
            </a:r>
            <a:r>
              <a:rPr lang="en-US" sz="1300" dirty="0"/>
              <a:t>:•</a:t>
            </a:r>
            <a:r>
              <a:rPr lang="ar-SA" sz="1300" dirty="0"/>
              <a:t>الزام </a:t>
            </a:r>
            <a:r>
              <a:rPr lang="ar-SA" sz="1300" dirty="0" err="1"/>
              <a:t>شرکت‌های</a:t>
            </a:r>
            <a:r>
              <a:rPr lang="ar-SA" sz="1300" dirty="0"/>
              <a:t> </a:t>
            </a:r>
            <a:r>
              <a:rPr lang="ar-SA" sz="1300" dirty="0" err="1"/>
              <a:t>خارجی</a:t>
            </a:r>
            <a:r>
              <a:rPr lang="ar-SA" sz="1300" dirty="0"/>
              <a:t> به انتقال </a:t>
            </a:r>
            <a:r>
              <a:rPr lang="ar-SA" sz="1300" dirty="0" err="1"/>
              <a:t>فناوری</a:t>
            </a:r>
            <a:r>
              <a:rPr lang="ar-SA" sz="1300" dirty="0"/>
              <a:t> </a:t>
            </a:r>
            <a:r>
              <a:rPr lang="ar-SA" sz="1300" dirty="0" err="1"/>
              <a:t>برای</a:t>
            </a:r>
            <a:r>
              <a:rPr lang="ar-SA" sz="1300" dirty="0"/>
              <a:t> </a:t>
            </a:r>
            <a:r>
              <a:rPr lang="ar-SA" sz="1300" dirty="0" err="1"/>
              <a:t>دریافت</a:t>
            </a:r>
            <a:r>
              <a:rPr lang="ar-SA" sz="1300" dirty="0"/>
              <a:t> مجوز </a:t>
            </a:r>
            <a:r>
              <a:rPr lang="ar-SA" sz="1300" dirty="0" err="1"/>
              <a:t>فعالیت</a:t>
            </a:r>
            <a:r>
              <a:rPr lang="en-US" sz="1300" dirty="0"/>
              <a:t>•</a:t>
            </a:r>
            <a:r>
              <a:rPr lang="ar-SA" sz="1300" dirty="0" err="1"/>
              <a:t>حمایت</a:t>
            </a:r>
            <a:r>
              <a:rPr lang="ar-SA" sz="1300" dirty="0"/>
              <a:t> از </a:t>
            </a:r>
            <a:r>
              <a:rPr lang="ar-SA" sz="1300" dirty="0" err="1"/>
              <a:t>تحقیق</a:t>
            </a:r>
            <a:r>
              <a:rPr lang="ar-SA" sz="1300" dirty="0"/>
              <a:t> و توسعه </a:t>
            </a:r>
            <a:r>
              <a:rPr lang="ar-SA" sz="1300" dirty="0" err="1"/>
              <a:t>داخلی</a:t>
            </a:r>
            <a:r>
              <a:rPr lang="ar-SA" sz="1300" dirty="0"/>
              <a:t> (اختصاص </a:t>
            </a:r>
            <a:r>
              <a:rPr lang="ar-SA" sz="1300" dirty="0" err="1"/>
              <a:t>درصدی</a:t>
            </a:r>
            <a:r>
              <a:rPr lang="ar-SA" sz="1300" dirty="0"/>
              <a:t> از </a:t>
            </a:r>
            <a:r>
              <a:rPr lang="ar-SA" sz="1300" dirty="0" err="1"/>
              <a:t>درآمدهای</a:t>
            </a:r>
            <a:r>
              <a:rPr lang="ar-SA" sz="1300" dirty="0"/>
              <a:t> بخش)</a:t>
            </a:r>
            <a:r>
              <a:rPr lang="en-US" sz="1300" dirty="0"/>
              <a:t> </a:t>
            </a:r>
            <a:r>
              <a:rPr lang="fa-IR" sz="1300" dirty="0"/>
              <a:t>نمادهای</a:t>
            </a:r>
            <a:r>
              <a:rPr lang="ar-SA" sz="1300" dirty="0"/>
              <a:t> مسئول</a:t>
            </a:r>
            <a:r>
              <a:rPr lang="en-US" sz="1300" dirty="0"/>
              <a:t>:•</a:t>
            </a:r>
            <a:r>
              <a:rPr lang="ar-SA" sz="1300" dirty="0"/>
              <a:t>تدوین: </a:t>
            </a:r>
            <a:r>
              <a:rPr lang="ar-SA" sz="1300" dirty="0" err="1"/>
              <a:t>معاونت</a:t>
            </a:r>
            <a:r>
              <a:rPr lang="ar-SA" sz="1300" dirty="0"/>
              <a:t> </a:t>
            </a:r>
            <a:r>
              <a:rPr lang="ar-SA" sz="1300" dirty="0" err="1"/>
              <a:t>علمی</a:t>
            </a:r>
            <a:r>
              <a:rPr lang="ar-SA" sz="1300" dirty="0"/>
              <a:t> </a:t>
            </a:r>
            <a:r>
              <a:rPr lang="ar-SA" sz="1300" dirty="0" err="1"/>
              <a:t>رئیس‌جمهور</a:t>
            </a:r>
            <a:endParaRPr lang="en-US" sz="1300" dirty="0"/>
          </a:p>
          <a:p>
            <a:pPr algn="r" rtl="1"/>
            <a:r>
              <a:rPr lang="en-US" sz="1300" dirty="0"/>
              <a:t>•</a:t>
            </a:r>
            <a:r>
              <a:rPr lang="ar-SA" sz="1300" dirty="0" err="1"/>
              <a:t>تصویب</a:t>
            </a:r>
            <a:r>
              <a:rPr lang="ar-SA" sz="1300" dirty="0"/>
              <a:t>: مجلس</a:t>
            </a:r>
            <a:r>
              <a:rPr lang="en-US" sz="1300" dirty="0"/>
              <a:t>•</a:t>
            </a:r>
            <a:r>
              <a:rPr lang="ar-SA" sz="1300" dirty="0"/>
              <a:t>اجرا: وزارت صنعت + </a:t>
            </a:r>
            <a:r>
              <a:rPr lang="ar-SA" sz="1300" dirty="0" err="1"/>
              <a:t>معاونت</a:t>
            </a:r>
            <a:r>
              <a:rPr lang="ar-SA" sz="1300" dirty="0"/>
              <a:t> </a:t>
            </a:r>
            <a:r>
              <a:rPr lang="ar-SA" sz="1300" dirty="0" err="1"/>
              <a:t>علمی</a:t>
            </a:r>
            <a:endParaRPr lang="en-US" sz="1300" dirty="0"/>
          </a:p>
        </p:txBody>
      </p:sp>
      <p:sp>
        <p:nvSpPr>
          <p:cNvPr id="9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172484" y="14897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399630AE-FE0D-518C-18FF-0BF3045BF520}"/>
                  </a:ext>
                </a:extLst>
              </p14:cNvPr>
              <p14:cNvContentPartPr/>
              <p14:nvPr/>
            </p14:nvContentPartPr>
            <p14:xfrm>
              <a:off x="4622525" y="3381031"/>
              <a:ext cx="21960" cy="622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399630AE-FE0D-518C-18FF-0BF3045BF52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16405" y="3374911"/>
                <a:ext cx="34200" cy="7452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Rounded Rectangle 6">
            <a:extLst>
              <a:ext uri="{FF2B5EF4-FFF2-40B4-BE49-F238E27FC236}">
                <a16:creationId xmlns:a16="http://schemas.microsoft.com/office/drawing/2014/main" id="{EA565B8C-BAE7-D12C-88E6-2CA486B584AD}"/>
              </a:ext>
            </a:extLst>
          </p:cNvPr>
          <p:cNvSpPr/>
          <p:nvPr/>
        </p:nvSpPr>
        <p:spPr>
          <a:xfrm>
            <a:off x="2749820" y="148056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873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2D3E8-919B-3DAF-081D-1568C1A52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F5DFAF44-268C-81C7-CE95-255E75C07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13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FB5E597-AEEC-35B7-20F7-57AFA46C82EF}"/>
              </a:ext>
            </a:extLst>
          </p:cNvPr>
          <p:cNvSpPr txBox="1"/>
          <p:nvPr/>
        </p:nvSpPr>
        <p:spPr>
          <a:xfrm>
            <a:off x="4382085" y="586721"/>
            <a:ext cx="4652328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dirty="0"/>
              <a:t>  </a:t>
            </a:r>
          </a:p>
          <a:p>
            <a:pPr algn="r" rtl="1"/>
            <a:r>
              <a:rPr lang="fa-IR" b="1" dirty="0">
                <a:solidFill>
                  <a:srgbClr val="C00000"/>
                </a:solidFill>
              </a:rPr>
              <a:t>۳.۴ زمان‌بندی کلی اجرا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r>
              <a:rPr lang="ar-SA" sz="1400" dirty="0"/>
              <a:t>فاز اول (</a:t>
            </a:r>
            <a:r>
              <a:rPr lang="ar-SA" sz="1400" dirty="0" err="1"/>
              <a:t>سال‌های</a:t>
            </a:r>
            <a:r>
              <a:rPr lang="ar-SA" sz="1400" dirty="0"/>
              <a:t> </a:t>
            </a:r>
            <a:r>
              <a:rPr lang="fa-IR" sz="1400" dirty="0"/>
              <a:t>۱-۳): </a:t>
            </a:r>
            <a:r>
              <a:rPr lang="ar-SA" sz="1400" dirty="0" err="1"/>
              <a:t>بنیان‌گذاری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اکتشاف</a:t>
            </a:r>
            <a:r>
              <a:rPr lang="ar-SA" sz="1400" dirty="0"/>
              <a:t> منابع </a:t>
            </a:r>
            <a:r>
              <a:rPr lang="ar-SA" sz="1400" dirty="0" err="1"/>
              <a:t>داخلی</a:t>
            </a:r>
            <a:r>
              <a:rPr lang="en-US" sz="1400" dirty="0"/>
              <a:t>•</a:t>
            </a:r>
            <a:r>
              <a:rPr lang="ar-SA" sz="1400" dirty="0" err="1"/>
              <a:t>مذاکرات</a:t>
            </a:r>
            <a:r>
              <a:rPr lang="ar-SA" sz="1400" dirty="0"/>
              <a:t> </a:t>
            </a:r>
            <a:r>
              <a:rPr lang="ar-SA" sz="1400" dirty="0" err="1"/>
              <a:t>اولیه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افغانستان و </a:t>
            </a:r>
            <a:r>
              <a:rPr lang="ar-SA" sz="1400" dirty="0" err="1"/>
              <a:t>پاکستان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تصویب</a:t>
            </a:r>
            <a:r>
              <a:rPr lang="ar-SA" sz="1400" dirty="0"/>
              <a:t> </a:t>
            </a:r>
            <a:r>
              <a:rPr lang="ar-SA" sz="1400" dirty="0" err="1"/>
              <a:t>قوانین</a:t>
            </a:r>
            <a:r>
              <a:rPr lang="ar-SA" sz="1400" dirty="0"/>
              <a:t> و </a:t>
            </a:r>
            <a:r>
              <a:rPr lang="ar-SA" sz="1400" dirty="0" err="1"/>
              <a:t>آیین‌نامه‌های</a:t>
            </a:r>
            <a:r>
              <a:rPr lang="ar-SA" sz="1400" dirty="0"/>
              <a:t> </a:t>
            </a:r>
            <a:r>
              <a:rPr lang="ar-SA" sz="1400" dirty="0" err="1"/>
              <a:t>پایه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راه‌اندازی</a:t>
            </a:r>
            <a:r>
              <a:rPr lang="ar-SA" sz="1400" dirty="0"/>
              <a:t> بورس خام</a:t>
            </a:r>
            <a:r>
              <a:rPr lang="en-US" sz="1400" dirty="0"/>
              <a:t>•</a:t>
            </a:r>
            <a:r>
              <a:rPr lang="ar-SA" sz="1400" dirty="0"/>
              <a:t>شروع ساخت </a:t>
            </a:r>
            <a:r>
              <a:rPr lang="ar-SA" sz="1400" dirty="0" err="1"/>
              <a:t>پالایشگاه</a:t>
            </a:r>
            <a:r>
              <a:rPr lang="ar-SA" sz="1400" dirty="0"/>
              <a:t> مادر </a:t>
            </a:r>
            <a:r>
              <a:rPr lang="ar-SA" sz="1400" dirty="0" err="1"/>
              <a:t>کرمان</a:t>
            </a:r>
            <a:endParaRPr lang="en-US" sz="1400" dirty="0"/>
          </a:p>
          <a:p>
            <a:pPr algn="r" rtl="1"/>
            <a:r>
              <a:rPr lang="ar-SA" sz="1400" dirty="0"/>
              <a:t>فاز دوم (</a:t>
            </a:r>
            <a:r>
              <a:rPr lang="ar-SA" sz="1400" dirty="0" err="1"/>
              <a:t>سال‌های</a:t>
            </a:r>
            <a:r>
              <a:rPr lang="ar-SA" sz="1400" dirty="0"/>
              <a:t> </a:t>
            </a:r>
            <a:r>
              <a:rPr lang="fa-IR" sz="1400" dirty="0"/>
              <a:t>۴-۷): </a:t>
            </a:r>
            <a:r>
              <a:rPr lang="ar-SA" sz="1400" dirty="0"/>
              <a:t>توسعه </a:t>
            </a:r>
            <a:r>
              <a:rPr lang="ar-SA" sz="1400" dirty="0" err="1"/>
              <a:t>شبکه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راه‌اندازی</a:t>
            </a:r>
            <a:r>
              <a:rPr lang="ar-SA" sz="1400" dirty="0"/>
              <a:t> </a:t>
            </a:r>
            <a:r>
              <a:rPr lang="ar-SA" sz="1400" dirty="0" err="1"/>
              <a:t>پالایشگاه</a:t>
            </a:r>
            <a:r>
              <a:rPr lang="ar-SA" sz="1400" dirty="0"/>
              <a:t> </a:t>
            </a:r>
            <a:r>
              <a:rPr lang="ar-SA" sz="1400" dirty="0" err="1"/>
              <a:t>کرمان</a:t>
            </a:r>
            <a:r>
              <a:rPr lang="en-US" sz="1400" dirty="0"/>
              <a:t>•</a:t>
            </a:r>
            <a:r>
              <a:rPr lang="ar-SA" sz="1400" dirty="0"/>
              <a:t>ساخت </a:t>
            </a:r>
            <a:r>
              <a:rPr lang="ar-SA" sz="1400" dirty="0" err="1"/>
              <a:t>پالایشگاه‌های</a:t>
            </a:r>
            <a:r>
              <a:rPr lang="ar-SA" sz="1400" dirty="0"/>
              <a:t> </a:t>
            </a:r>
            <a:r>
              <a:rPr lang="ar-SA" sz="1400" dirty="0" err="1"/>
              <a:t>منطقه‌ای</a:t>
            </a:r>
            <a:r>
              <a:rPr lang="ar-SA" sz="1400" dirty="0"/>
              <a:t> (افغانستان، </a:t>
            </a:r>
            <a:r>
              <a:rPr lang="ar-SA" sz="1400" dirty="0" err="1"/>
              <a:t>پاکستان</a:t>
            </a:r>
            <a:r>
              <a:rPr lang="ar-SA" sz="1400" dirty="0"/>
              <a:t>، عراق)</a:t>
            </a:r>
            <a:r>
              <a:rPr lang="en-US" sz="1400" dirty="0"/>
              <a:t> •</a:t>
            </a:r>
            <a:r>
              <a:rPr lang="ar-SA" sz="1400" dirty="0" err="1"/>
              <a:t>تشکیل</a:t>
            </a:r>
            <a:r>
              <a:rPr lang="ar-SA" sz="1400" dirty="0"/>
              <a:t> </a:t>
            </a:r>
            <a:r>
              <a:rPr lang="ar-SA" sz="1400" dirty="0" err="1"/>
              <a:t>رسمی</a:t>
            </a:r>
            <a:r>
              <a:rPr lang="en-US" sz="1400" dirty="0"/>
              <a:t> RREC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توسعه </a:t>
            </a:r>
            <a:r>
              <a:rPr lang="ar-SA" sz="1400" dirty="0" err="1"/>
              <a:t>کریدورهای</a:t>
            </a:r>
            <a:r>
              <a:rPr lang="ar-SA" sz="1400" dirty="0"/>
              <a:t> </a:t>
            </a:r>
            <a:r>
              <a:rPr lang="ar-SA" sz="1400" dirty="0" err="1"/>
              <a:t>حمل‌ونقل</a:t>
            </a:r>
            <a:r>
              <a:rPr lang="en-US" sz="1400" dirty="0"/>
              <a:t>•</a:t>
            </a:r>
            <a:r>
              <a:rPr lang="ar-SA" sz="1400" dirty="0" err="1"/>
              <a:t>راه‌اندازی</a:t>
            </a:r>
            <a:r>
              <a:rPr lang="ar-SA" sz="1400" dirty="0"/>
              <a:t> بورس</a:t>
            </a:r>
            <a:r>
              <a:rPr lang="en-US" sz="1400" dirty="0"/>
              <a:t> REX</a:t>
            </a:r>
          </a:p>
          <a:p>
            <a:pPr algn="r" rtl="1"/>
            <a:r>
              <a:rPr lang="ar-SA" sz="1400" dirty="0"/>
              <a:t>فاز سوم (</a:t>
            </a:r>
            <a:r>
              <a:rPr lang="ar-SA" sz="1400" dirty="0" err="1"/>
              <a:t>سال‌های</a:t>
            </a:r>
            <a:r>
              <a:rPr lang="ar-SA" sz="1400" dirty="0"/>
              <a:t> </a:t>
            </a:r>
            <a:r>
              <a:rPr lang="fa-IR" sz="1400" dirty="0"/>
              <a:t>۸-۱۰): </a:t>
            </a:r>
            <a:r>
              <a:rPr lang="ar-SA" sz="1400" dirty="0" err="1"/>
              <a:t>رقابت</a:t>
            </a:r>
            <a:r>
              <a:rPr lang="ar-SA" sz="1400" dirty="0"/>
              <a:t> </a:t>
            </a:r>
            <a:r>
              <a:rPr lang="ar-SA" sz="1400" dirty="0" err="1"/>
              <a:t>جهانی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راه‌اندازی</a:t>
            </a:r>
            <a:r>
              <a:rPr lang="ar-SA" sz="1400" dirty="0"/>
              <a:t> </a:t>
            </a:r>
            <a:r>
              <a:rPr lang="ar-SA" sz="1400" dirty="0" err="1"/>
              <a:t>کامل</a:t>
            </a:r>
            <a:r>
              <a:rPr lang="ar-SA" sz="1400" dirty="0"/>
              <a:t> </a:t>
            </a:r>
            <a:r>
              <a:rPr lang="ar-SA" sz="1400" dirty="0" err="1"/>
              <a:t>شبکه</a:t>
            </a:r>
            <a:r>
              <a:rPr lang="ar-SA" sz="1400" dirty="0"/>
              <a:t> </a:t>
            </a:r>
            <a:r>
              <a:rPr lang="ar-SA" sz="1400" dirty="0" err="1"/>
              <a:t>پالایشگاهی</a:t>
            </a:r>
            <a:r>
              <a:rPr lang="en-US" sz="1400" dirty="0"/>
              <a:t>•</a:t>
            </a:r>
            <a:r>
              <a:rPr lang="ar-SA" sz="1400" dirty="0"/>
              <a:t>توسعه به </a:t>
            </a:r>
            <a:r>
              <a:rPr lang="ar-SA" sz="1400" dirty="0" err="1"/>
              <a:t>ترکمنستان</a:t>
            </a:r>
            <a:r>
              <a:rPr lang="ar-SA" sz="1400" dirty="0"/>
              <a:t> و عمان</a:t>
            </a:r>
            <a:r>
              <a:rPr lang="en-US" sz="1400" dirty="0"/>
              <a:t>•</a:t>
            </a:r>
            <a:r>
              <a:rPr lang="ar-SA" sz="1400" dirty="0" err="1"/>
              <a:t>تثبیت</a:t>
            </a:r>
            <a:r>
              <a:rPr lang="ar-SA" sz="1400" dirty="0"/>
              <a:t> </a:t>
            </a:r>
            <a:r>
              <a:rPr lang="ar-SA" sz="1400" dirty="0" err="1"/>
              <a:t>جایگاه</a:t>
            </a:r>
            <a:r>
              <a:rPr lang="ar-SA" sz="1400" dirty="0"/>
              <a:t> </a:t>
            </a:r>
            <a:r>
              <a:rPr lang="ar-SA" sz="1400" dirty="0" err="1"/>
              <a:t>منطقه‌ای</a:t>
            </a:r>
            <a:r>
              <a:rPr lang="en-US" sz="1400" dirty="0"/>
              <a:t>•</a:t>
            </a:r>
            <a:r>
              <a:rPr lang="ar-SA" sz="1400" dirty="0" err="1"/>
              <a:t>رقابت</a:t>
            </a:r>
            <a:r>
              <a:rPr lang="ar-SA" sz="1400" dirty="0"/>
              <a:t> </a:t>
            </a:r>
            <a:r>
              <a:rPr lang="ar-SA" sz="1400" dirty="0" err="1"/>
              <a:t>مستقیم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اروپا</a:t>
            </a:r>
            <a:r>
              <a:rPr lang="ar-SA" sz="1400" dirty="0"/>
              <a:t> در </a:t>
            </a:r>
            <a:r>
              <a:rPr lang="ar-SA" sz="1400" dirty="0" err="1"/>
              <a:t>بازارهای</a:t>
            </a:r>
            <a:r>
              <a:rPr lang="ar-SA" sz="1400" dirty="0"/>
              <a:t> شرق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fa-IR" sz="1400" b="1" dirty="0">
                <a:solidFill>
                  <a:srgbClr val="C00000"/>
                </a:solidFill>
              </a:rPr>
              <a:t>۳.۵ ریسک‌ها و راهکارهای کاهش</a:t>
            </a:r>
            <a:endParaRPr lang="en-US" sz="1400" b="1" dirty="0">
              <a:solidFill>
                <a:srgbClr val="C00000"/>
              </a:solidFill>
            </a:endParaRPr>
          </a:p>
          <a:p>
            <a:pPr algn="r" rtl="1"/>
            <a:r>
              <a:rPr lang="ar-SA" sz="1400" dirty="0" err="1"/>
              <a:t>ریسک</a:t>
            </a:r>
            <a:r>
              <a:rPr lang="ar-SA" sz="1400" dirty="0"/>
              <a:t> </a:t>
            </a:r>
            <a:r>
              <a:rPr lang="fa-IR" sz="1400" dirty="0"/>
              <a:t>۱: </a:t>
            </a:r>
            <a:r>
              <a:rPr lang="ar-SA" sz="1400" dirty="0" err="1"/>
              <a:t>بی‌ثباتی</a:t>
            </a:r>
            <a:r>
              <a:rPr lang="ar-SA" sz="1400" dirty="0"/>
              <a:t> </a:t>
            </a:r>
            <a:r>
              <a:rPr lang="ar-SA" sz="1400" dirty="0" err="1"/>
              <a:t>سیاسی</a:t>
            </a:r>
            <a:r>
              <a:rPr lang="ar-SA" sz="1400" dirty="0"/>
              <a:t> </a:t>
            </a:r>
            <a:r>
              <a:rPr lang="ar-SA" sz="1400" dirty="0" err="1"/>
              <a:t>همسایگان</a:t>
            </a:r>
            <a:endParaRPr lang="en-US" sz="1400" dirty="0"/>
          </a:p>
          <a:p>
            <a:pPr algn="r" rtl="1"/>
            <a:r>
              <a:rPr lang="ar-SA" sz="1400" dirty="0"/>
              <a:t>افغانستان</a:t>
            </a:r>
            <a:r>
              <a:rPr lang="en-US" sz="1400" dirty="0"/>
              <a:t>:•</a:t>
            </a:r>
            <a:r>
              <a:rPr lang="ar-SA" sz="1400" dirty="0" err="1"/>
              <a:t>ریسک</a:t>
            </a:r>
            <a:r>
              <a:rPr lang="ar-SA" sz="1400" dirty="0"/>
              <a:t>: </a:t>
            </a:r>
            <a:r>
              <a:rPr lang="ar-SA" sz="1400" dirty="0" err="1"/>
              <a:t>تغییر</a:t>
            </a:r>
            <a:r>
              <a:rPr lang="ar-SA" sz="1400" dirty="0"/>
              <a:t> </a:t>
            </a:r>
            <a:r>
              <a:rPr lang="ar-SA" sz="1400" dirty="0" err="1"/>
              <a:t>حکومت</a:t>
            </a:r>
            <a:r>
              <a:rPr lang="ar-SA" sz="1400" dirty="0"/>
              <a:t> </a:t>
            </a:r>
            <a:r>
              <a:rPr lang="ar-SA" sz="1400" dirty="0" err="1"/>
              <a:t>یا</a:t>
            </a:r>
            <a:r>
              <a:rPr lang="ar-SA" sz="1400" dirty="0"/>
              <a:t> </a:t>
            </a:r>
            <a:r>
              <a:rPr lang="ar-SA" sz="1400" dirty="0" err="1"/>
              <a:t>درگیری‌های</a:t>
            </a:r>
            <a:r>
              <a:rPr lang="ar-SA" sz="1400" dirty="0"/>
              <a:t> </a:t>
            </a:r>
            <a:r>
              <a:rPr lang="ar-SA" sz="1400" dirty="0" err="1"/>
              <a:t>داخلی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راهکار</a:t>
            </a:r>
            <a:r>
              <a:rPr lang="en-US" sz="1400" dirty="0"/>
              <a:t>: o</a:t>
            </a:r>
            <a:r>
              <a:rPr lang="ar-SA" sz="1400" dirty="0"/>
              <a:t>توافق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چندین</a:t>
            </a:r>
            <a:r>
              <a:rPr lang="ar-SA" sz="1400" dirty="0"/>
              <a:t> </a:t>
            </a:r>
            <a:r>
              <a:rPr lang="ar-SA" sz="1400" dirty="0" err="1"/>
              <a:t>گروه</a:t>
            </a:r>
            <a:r>
              <a:rPr lang="ar-SA" sz="1400" dirty="0"/>
              <a:t> قدرت </a:t>
            </a:r>
            <a:r>
              <a:rPr lang="ar-SA" sz="1400" dirty="0" err="1"/>
              <a:t>محلی</a:t>
            </a:r>
            <a:endParaRPr lang="en-US" sz="1400" dirty="0"/>
          </a:p>
          <a:p>
            <a:pPr algn="r" rtl="1"/>
            <a:r>
              <a:rPr lang="en-US" sz="1400" dirty="0"/>
              <a:t>o</a:t>
            </a:r>
            <a:r>
              <a:rPr lang="ar-SA" sz="1400" dirty="0" err="1"/>
              <a:t>مشارکت</a:t>
            </a:r>
            <a:r>
              <a:rPr lang="ar-SA" sz="1400" dirty="0"/>
              <a:t> </a:t>
            </a:r>
            <a:r>
              <a:rPr lang="ar-SA" sz="1400" dirty="0" err="1"/>
              <a:t>چین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تضمین</a:t>
            </a:r>
            <a:r>
              <a:rPr lang="ar-SA" sz="1400" dirty="0"/>
              <a:t> ثبات</a:t>
            </a:r>
            <a:r>
              <a:rPr lang="en-US" sz="1400" dirty="0"/>
              <a:t>o</a:t>
            </a:r>
            <a:r>
              <a:rPr lang="ar-SA" sz="1400" dirty="0" err="1"/>
              <a:t>بیمه</a:t>
            </a:r>
            <a:r>
              <a:rPr lang="ar-SA" sz="1400" dirty="0"/>
              <a:t> </a:t>
            </a:r>
            <a:r>
              <a:rPr lang="ar-SA" sz="1400" dirty="0" err="1"/>
              <a:t>سیاسی</a:t>
            </a:r>
            <a:r>
              <a:rPr lang="ar-SA" sz="1400" dirty="0"/>
              <a:t> از </a:t>
            </a:r>
            <a:r>
              <a:rPr lang="ar-SA" sz="1400" dirty="0" err="1"/>
              <a:t>سوی</a:t>
            </a:r>
            <a:r>
              <a:rPr lang="ar-SA" sz="1400" dirty="0"/>
              <a:t> دولت</a:t>
            </a:r>
            <a:endParaRPr lang="en-US" sz="1400" dirty="0"/>
          </a:p>
          <a:p>
            <a:pPr algn="r" rtl="1"/>
            <a:r>
              <a:rPr lang="ar-SA" sz="1400" dirty="0" err="1"/>
              <a:t>پاکستان</a:t>
            </a:r>
            <a:r>
              <a:rPr lang="en-US" sz="1400" dirty="0"/>
              <a:t>:•</a:t>
            </a:r>
            <a:r>
              <a:rPr lang="ar-SA" sz="1400" dirty="0" err="1"/>
              <a:t>ریسک</a:t>
            </a:r>
            <a:r>
              <a:rPr lang="ar-SA" sz="1400" dirty="0"/>
              <a:t>: فشار </a:t>
            </a:r>
            <a:r>
              <a:rPr lang="ar-SA" sz="1400" dirty="0" err="1"/>
              <a:t>آمریکا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قطع </a:t>
            </a:r>
            <a:r>
              <a:rPr lang="ar-SA" sz="1400" dirty="0" err="1"/>
              <a:t>همکاری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راهکار</a:t>
            </a:r>
            <a:r>
              <a:rPr lang="en-US" sz="1400" dirty="0"/>
              <a:t>: o</a:t>
            </a:r>
            <a:r>
              <a:rPr lang="ar-SA" sz="1400" dirty="0" err="1"/>
              <a:t>استفاده</a:t>
            </a:r>
            <a:r>
              <a:rPr lang="ar-SA" sz="1400" dirty="0"/>
              <a:t> از </a:t>
            </a:r>
            <a:r>
              <a:rPr lang="ar-SA" sz="1400" dirty="0" err="1"/>
              <a:t>چین</a:t>
            </a:r>
            <a:r>
              <a:rPr lang="ar-SA" sz="1400" dirty="0"/>
              <a:t> به عنوان واسطه</a:t>
            </a:r>
            <a:endParaRPr lang="en-US" sz="1400" dirty="0"/>
          </a:p>
          <a:p>
            <a:pPr algn="r" rtl="1"/>
            <a:r>
              <a:rPr lang="en-US" sz="1400" dirty="0"/>
              <a:t>o</a:t>
            </a:r>
            <a:r>
              <a:rPr lang="ar-SA" sz="1400" dirty="0" err="1"/>
              <a:t>پیشنهاد</a:t>
            </a:r>
            <a:r>
              <a:rPr lang="ar-SA" sz="1400" dirty="0"/>
              <a:t> سهم به هند (</a:t>
            </a:r>
            <a:r>
              <a:rPr lang="ar-SA" sz="1400" dirty="0" err="1"/>
              <a:t>خنثی‌سازی</a:t>
            </a:r>
            <a:r>
              <a:rPr lang="ar-SA" sz="1400" dirty="0"/>
              <a:t> فشار)</a:t>
            </a:r>
            <a:endParaRPr lang="en-US" sz="1400" dirty="0"/>
          </a:p>
          <a:p>
            <a:pPr algn="r" rtl="1"/>
            <a:r>
              <a:rPr lang="en-US" sz="1400" dirty="0"/>
              <a:t>o</a:t>
            </a:r>
            <a:r>
              <a:rPr lang="ar-SA" sz="1400" dirty="0"/>
              <a:t>توافقات </a:t>
            </a:r>
            <a:r>
              <a:rPr lang="ar-SA" sz="1400" dirty="0" err="1"/>
              <a:t>بلندمدت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تضمین</a:t>
            </a:r>
            <a:r>
              <a:rPr lang="ar-SA" sz="1400" dirty="0"/>
              <a:t> </a:t>
            </a:r>
            <a:r>
              <a:rPr lang="ar-SA" sz="1400" dirty="0" err="1"/>
              <a:t>بین‌المللی</a:t>
            </a:r>
            <a:endParaRPr lang="en-US" sz="1400" dirty="0"/>
          </a:p>
          <a:p>
            <a:pPr algn="r" rtl="1"/>
            <a:r>
              <a:rPr lang="ar-SA" sz="1400" dirty="0"/>
              <a:t>عراق</a:t>
            </a:r>
            <a:r>
              <a:rPr lang="en-US" sz="1400" dirty="0"/>
              <a:t>:•</a:t>
            </a:r>
            <a:r>
              <a:rPr lang="ar-SA" sz="1400" dirty="0" err="1"/>
              <a:t>ریسک</a:t>
            </a:r>
            <a:r>
              <a:rPr lang="ar-SA" sz="1400" dirty="0"/>
              <a:t>: </a:t>
            </a:r>
            <a:r>
              <a:rPr lang="ar-SA" sz="1400" dirty="0" err="1"/>
              <a:t>تنش‌های</a:t>
            </a:r>
            <a:r>
              <a:rPr lang="ar-SA" sz="1400" dirty="0"/>
              <a:t> </a:t>
            </a:r>
            <a:r>
              <a:rPr lang="ar-SA" sz="1400" dirty="0" err="1"/>
              <a:t>داخلی</a:t>
            </a:r>
            <a:r>
              <a:rPr lang="ar-SA" sz="1400" dirty="0"/>
              <a:t> و فشار </a:t>
            </a:r>
            <a:r>
              <a:rPr lang="ar-SA" sz="1400" dirty="0" err="1"/>
              <a:t>آمریکا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راهکار</a:t>
            </a:r>
            <a:r>
              <a:rPr lang="en-US" sz="1400" dirty="0"/>
              <a:t>: </a:t>
            </a:r>
            <a:r>
              <a:rPr lang="ar-SA" sz="1400" dirty="0" err="1"/>
              <a:t>سرمایه‌گذاری</a:t>
            </a:r>
            <a:r>
              <a:rPr lang="ar-SA" sz="1400" dirty="0"/>
              <a:t> بخش </a:t>
            </a:r>
            <a:r>
              <a:rPr lang="ar-SA" sz="1400" dirty="0" err="1"/>
              <a:t>خصوصی</a:t>
            </a:r>
            <a:r>
              <a:rPr lang="ar-SA" sz="1400" dirty="0"/>
              <a:t> (نه </a:t>
            </a:r>
            <a:r>
              <a:rPr lang="ar-SA" sz="1400" dirty="0" err="1"/>
              <a:t>دولتی</a:t>
            </a:r>
            <a:r>
              <a:rPr lang="ar-SA" sz="1400" dirty="0"/>
              <a:t> </a:t>
            </a:r>
            <a:r>
              <a:rPr lang="ar-SA" sz="1400" dirty="0" err="1"/>
              <a:t>مستقیم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o</a:t>
            </a:r>
            <a:r>
              <a:rPr lang="ar-SA" sz="1400" dirty="0" err="1"/>
              <a:t>استفاده</a:t>
            </a:r>
            <a:r>
              <a:rPr lang="ar-SA" sz="1400" dirty="0"/>
              <a:t> از </a:t>
            </a:r>
            <a:r>
              <a:rPr lang="ar-SA" sz="1400" dirty="0" err="1"/>
              <a:t>کانال‌های</a:t>
            </a:r>
            <a:r>
              <a:rPr lang="ar-SA" sz="1400" dirty="0"/>
              <a:t> </a:t>
            </a:r>
            <a:r>
              <a:rPr lang="ar-SA" sz="1400" dirty="0" err="1"/>
              <a:t>غیرمستقیم</a:t>
            </a:r>
            <a:r>
              <a:rPr lang="en-US" sz="1400" dirty="0"/>
              <a:t>o</a:t>
            </a:r>
            <a:r>
              <a:rPr lang="ar-SA" sz="1400" dirty="0"/>
              <a:t>تنوع </a:t>
            </a:r>
            <a:r>
              <a:rPr lang="ar-SA" sz="1400" dirty="0" err="1"/>
              <a:t>جغرافیایی</a:t>
            </a:r>
            <a:r>
              <a:rPr lang="ar-SA" sz="1400" dirty="0"/>
              <a:t> (عدم </a:t>
            </a:r>
            <a:r>
              <a:rPr lang="ar-SA" sz="1400" dirty="0" err="1"/>
              <a:t>وابستگی</a:t>
            </a:r>
            <a:r>
              <a:rPr lang="ar-SA" sz="1400" dirty="0"/>
              <a:t> به </a:t>
            </a:r>
            <a:r>
              <a:rPr lang="ar-SA" sz="1400" dirty="0" err="1"/>
              <a:t>یک</a:t>
            </a:r>
            <a:r>
              <a:rPr lang="ar-SA" sz="1400" dirty="0"/>
              <a:t> </a:t>
            </a:r>
            <a:r>
              <a:rPr lang="ar-SA" sz="1400" dirty="0" err="1"/>
              <a:t>کشور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r>
              <a:rPr lang="en-US" dirty="0"/>
              <a:t>_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E6A1C77-75B9-0D84-B042-43030BB555E1}"/>
              </a:ext>
            </a:extLst>
          </p:cNvPr>
          <p:cNvSpPr/>
          <p:nvPr/>
        </p:nvSpPr>
        <p:spPr>
          <a:xfrm>
            <a:off x="5305310" y="87591"/>
            <a:ext cx="2324126" cy="601385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CB7983F-4AC8-989D-AD11-A9E6E2322E0D}"/>
              </a:ext>
            </a:extLst>
          </p:cNvPr>
          <p:cNvCxnSpPr>
            <a:cxnSpLocks/>
          </p:cNvCxnSpPr>
          <p:nvPr/>
        </p:nvCxnSpPr>
        <p:spPr>
          <a:xfrm>
            <a:off x="177469" y="807320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3D0CD79-DA0A-BF84-63BD-754938673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85751"/>
            <a:ext cx="610148" cy="6646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271507-0603-6BAB-8264-3707EFF2C79E}"/>
              </a:ext>
            </a:extLst>
          </p:cNvPr>
          <p:cNvSpPr txBox="1"/>
          <p:nvPr/>
        </p:nvSpPr>
        <p:spPr>
          <a:xfrm rot="10800000" flipV="1">
            <a:off x="372135" y="781880"/>
            <a:ext cx="4258919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1400" dirty="0" err="1"/>
              <a:t>ریسک</a:t>
            </a:r>
            <a:r>
              <a:rPr lang="ar-SA" sz="1400" dirty="0"/>
              <a:t> </a:t>
            </a:r>
            <a:r>
              <a:rPr lang="fa-IR" sz="1400" dirty="0"/>
              <a:t>۲: </a:t>
            </a:r>
            <a:r>
              <a:rPr lang="ar-SA" sz="1400" dirty="0" err="1"/>
              <a:t>رقابت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چین</a:t>
            </a:r>
            <a:endParaRPr lang="en-US" sz="1400" dirty="0"/>
          </a:p>
          <a:p>
            <a:pPr algn="r" rtl="1"/>
            <a:r>
              <a:rPr lang="ar-SA" sz="1400" dirty="0" err="1"/>
              <a:t>ماهیت</a:t>
            </a:r>
            <a:r>
              <a:rPr lang="en-US" sz="1400" dirty="0"/>
              <a:t>:•</a:t>
            </a:r>
            <a:r>
              <a:rPr lang="ar-SA" sz="1400" dirty="0" err="1"/>
              <a:t>چین</a:t>
            </a:r>
            <a:r>
              <a:rPr lang="ar-SA" sz="1400" dirty="0"/>
              <a:t> هم به </a:t>
            </a:r>
            <a:r>
              <a:rPr lang="ar-SA" sz="1400" dirty="0" err="1"/>
              <a:t>دنبال</a:t>
            </a:r>
            <a:r>
              <a:rPr lang="ar-SA" sz="1400" dirty="0"/>
              <a:t> </a:t>
            </a:r>
            <a:r>
              <a:rPr lang="ar-SA" sz="1400" dirty="0" err="1"/>
              <a:t>کنترل</a:t>
            </a:r>
            <a:r>
              <a:rPr lang="ar-SA" sz="1400" dirty="0"/>
              <a:t> منابع منطقه است</a:t>
            </a:r>
            <a:r>
              <a:rPr lang="en-US" sz="1400" dirty="0"/>
              <a:t>•</a:t>
            </a:r>
            <a:r>
              <a:rPr lang="ar-SA" sz="1400" dirty="0"/>
              <a:t>احتمال تصادم منافع</a:t>
            </a:r>
            <a:endParaRPr lang="en-US" sz="1400" dirty="0"/>
          </a:p>
          <a:p>
            <a:pPr algn="r" rtl="1"/>
            <a:r>
              <a:rPr lang="ar-SA" sz="1400" dirty="0" err="1"/>
              <a:t>راهکار</a:t>
            </a:r>
            <a:r>
              <a:rPr lang="en-US" sz="1400" dirty="0"/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شراکت</a:t>
            </a:r>
            <a:r>
              <a:rPr lang="ar-SA" sz="1400" dirty="0"/>
              <a:t> </a:t>
            </a:r>
            <a:r>
              <a:rPr lang="ar-SA" sz="1400" dirty="0" err="1"/>
              <a:t>راهبردی</a:t>
            </a:r>
            <a:r>
              <a:rPr lang="ar-SA" sz="1400" dirty="0"/>
              <a:t> به </a:t>
            </a:r>
            <a:r>
              <a:rPr lang="ar-SA" sz="1400" dirty="0" err="1"/>
              <a:t>جای</a:t>
            </a:r>
            <a:r>
              <a:rPr lang="ar-SA" sz="1400" dirty="0"/>
              <a:t> </a:t>
            </a:r>
            <a:r>
              <a:rPr lang="ar-SA" sz="1400" dirty="0" err="1"/>
              <a:t>رقابت</a:t>
            </a:r>
            <a:r>
              <a:rPr lang="en-US" sz="1400" dirty="0"/>
              <a:t>: o</a:t>
            </a:r>
            <a:r>
              <a:rPr lang="ar-SA" sz="1400" dirty="0" err="1"/>
              <a:t>تقسیم</a:t>
            </a:r>
            <a:r>
              <a:rPr lang="ar-SA" sz="1400" dirty="0"/>
              <a:t> بازارها (</a:t>
            </a:r>
            <a:r>
              <a:rPr lang="ar-SA" sz="1400" dirty="0" err="1"/>
              <a:t>ایران→خاورمیانه</a:t>
            </a:r>
            <a:r>
              <a:rPr lang="ar-SA" sz="1400" dirty="0"/>
              <a:t>، </a:t>
            </a:r>
            <a:r>
              <a:rPr lang="ar-SA" sz="1400" dirty="0" err="1"/>
              <a:t>چین→شرق</a:t>
            </a:r>
            <a:r>
              <a:rPr lang="ar-SA" sz="1400" dirty="0"/>
              <a:t> </a:t>
            </a:r>
            <a:r>
              <a:rPr lang="ar-SA" sz="1400" dirty="0" err="1"/>
              <a:t>آسیا</a:t>
            </a:r>
            <a:r>
              <a:rPr lang="ar-SA" sz="1400" dirty="0"/>
              <a:t>)</a:t>
            </a:r>
            <a:r>
              <a:rPr lang="en-US" sz="1400" dirty="0"/>
              <a:t> o</a:t>
            </a:r>
            <a:r>
              <a:rPr lang="ar-SA" sz="1400" dirty="0" err="1"/>
              <a:t>مشارکت</a:t>
            </a:r>
            <a:r>
              <a:rPr lang="ar-SA" sz="1400" dirty="0"/>
              <a:t> در </a:t>
            </a:r>
            <a:r>
              <a:rPr lang="ar-SA" sz="1400" dirty="0" err="1"/>
              <a:t>پالایشگاه‌ها</a:t>
            </a:r>
            <a:r>
              <a:rPr lang="ar-SA" sz="1400" dirty="0"/>
              <a:t> (نه </a:t>
            </a:r>
            <a:r>
              <a:rPr lang="ar-SA" sz="1400" dirty="0" err="1"/>
              <a:t>رقابت</a:t>
            </a:r>
            <a:r>
              <a:rPr lang="ar-SA" sz="1400" dirty="0"/>
              <a:t>)</a:t>
            </a:r>
            <a:r>
              <a:rPr lang="en-US" sz="1400" dirty="0"/>
              <a:t> o</a:t>
            </a:r>
            <a:r>
              <a:rPr lang="ar-SA" sz="1400" dirty="0" err="1"/>
              <a:t>پیشنهاد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 به عنوان “</a:t>
            </a:r>
            <a:r>
              <a:rPr lang="ar-SA" sz="1400" dirty="0" err="1"/>
              <a:t>دروازه</a:t>
            </a:r>
            <a:r>
              <a:rPr lang="ar-SA" sz="1400" dirty="0"/>
              <a:t> </a:t>
            </a:r>
            <a:r>
              <a:rPr lang="ar-SA" sz="1400" dirty="0" err="1"/>
              <a:t>غربی</a:t>
            </a:r>
            <a:r>
              <a:rPr lang="ar-SA" sz="1400" dirty="0"/>
              <a:t> </a:t>
            </a:r>
            <a:r>
              <a:rPr lang="ar-SA" sz="1400" dirty="0" err="1"/>
              <a:t>چین</a:t>
            </a:r>
            <a:r>
              <a:rPr lang="en-US" sz="1400" dirty="0"/>
              <a:t>”</a:t>
            </a:r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dirty="0" err="1"/>
              <a:t>ریسک</a:t>
            </a:r>
            <a:r>
              <a:rPr lang="ar-SA" sz="1400" dirty="0"/>
              <a:t> </a:t>
            </a:r>
            <a:r>
              <a:rPr lang="fa-IR" sz="1400" dirty="0"/>
              <a:t>۳: </a:t>
            </a:r>
            <a:r>
              <a:rPr lang="ar-SA" sz="1400" dirty="0" err="1"/>
              <a:t>تحریم‌های</a:t>
            </a:r>
            <a:r>
              <a:rPr lang="ar-SA" sz="1400" dirty="0"/>
              <a:t> </a:t>
            </a:r>
            <a:r>
              <a:rPr lang="ar-SA" sz="1400" dirty="0" err="1"/>
              <a:t>بین‌المللی</a:t>
            </a:r>
            <a:endParaRPr lang="en-US" sz="1400" dirty="0"/>
          </a:p>
          <a:p>
            <a:pPr algn="r" rtl="1"/>
            <a:r>
              <a:rPr lang="ar-SA" sz="1400" dirty="0" err="1"/>
              <a:t>راهکار</a:t>
            </a:r>
            <a:r>
              <a:rPr lang="en-US" sz="1400" dirty="0"/>
              <a:t>:•</a:t>
            </a:r>
            <a:r>
              <a:rPr lang="ar-SA" sz="1400" dirty="0" err="1"/>
              <a:t>استفاده</a:t>
            </a:r>
            <a:r>
              <a:rPr lang="ar-SA" sz="1400" dirty="0"/>
              <a:t> از </a:t>
            </a:r>
            <a:r>
              <a:rPr lang="ar-SA" sz="1400" dirty="0" err="1"/>
              <a:t>کانال‌های</a:t>
            </a:r>
            <a:r>
              <a:rPr lang="ar-SA" sz="1400" dirty="0"/>
              <a:t> </a:t>
            </a:r>
            <a:r>
              <a:rPr lang="ar-SA" sz="1400" dirty="0" err="1"/>
              <a:t>غیرمستقیم</a:t>
            </a:r>
            <a:r>
              <a:rPr lang="ar-SA" sz="1400" dirty="0"/>
              <a:t> (</a:t>
            </a:r>
            <a:r>
              <a:rPr lang="ar-SA" sz="1400" dirty="0" err="1"/>
              <a:t>پاکستان</a:t>
            </a:r>
            <a:r>
              <a:rPr lang="ar-SA" sz="1400" dirty="0"/>
              <a:t>، عراق)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تسویه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ارزهای</a:t>
            </a:r>
            <a:r>
              <a:rPr lang="ar-SA" sz="1400" dirty="0"/>
              <a:t> </a:t>
            </a:r>
            <a:r>
              <a:rPr lang="ar-SA" sz="1400" dirty="0" err="1"/>
              <a:t>غیردلاری</a:t>
            </a:r>
            <a:r>
              <a:rPr lang="en-US" sz="1400" dirty="0"/>
              <a:t>•</a:t>
            </a:r>
            <a:r>
              <a:rPr lang="ar-SA" sz="1400" dirty="0"/>
              <a:t>فروش </a:t>
            </a:r>
            <a:r>
              <a:rPr lang="ar-SA" sz="1400" dirty="0" err="1"/>
              <a:t>با</a:t>
            </a:r>
            <a:r>
              <a:rPr lang="ar-SA" sz="1400" dirty="0"/>
              <a:t> برند </a:t>
            </a:r>
            <a:r>
              <a:rPr lang="ar-SA" sz="1400" dirty="0" err="1"/>
              <a:t>کشورهای</a:t>
            </a:r>
            <a:r>
              <a:rPr lang="ar-SA" sz="1400" dirty="0"/>
              <a:t> </a:t>
            </a:r>
            <a:r>
              <a:rPr lang="ar-SA" sz="1400" dirty="0" err="1"/>
              <a:t>دیگر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تمرکز</a:t>
            </a:r>
            <a:r>
              <a:rPr lang="ar-SA" sz="1400" dirty="0"/>
              <a:t> بر </a:t>
            </a:r>
            <a:r>
              <a:rPr lang="ar-SA" sz="1400" dirty="0" err="1"/>
              <a:t>بازارهای</a:t>
            </a:r>
            <a:r>
              <a:rPr lang="ar-SA" sz="1400" dirty="0"/>
              <a:t> </a:t>
            </a:r>
            <a:r>
              <a:rPr lang="ar-SA" sz="1400" dirty="0" err="1"/>
              <a:t>شرقی</a:t>
            </a:r>
            <a:r>
              <a:rPr lang="ar-SA" sz="1400" dirty="0"/>
              <a:t> (</a:t>
            </a:r>
            <a:r>
              <a:rPr lang="ar-SA" sz="1400" dirty="0" err="1"/>
              <a:t>کمتر</a:t>
            </a:r>
            <a:r>
              <a:rPr lang="ar-SA" sz="1400" dirty="0"/>
              <a:t> تحت </a:t>
            </a:r>
            <a:r>
              <a:rPr lang="ar-SA" sz="1400" dirty="0" err="1"/>
              <a:t>تأثیر</a:t>
            </a:r>
            <a:r>
              <a:rPr lang="ar-SA" sz="1400" dirty="0"/>
              <a:t> </a:t>
            </a:r>
            <a:r>
              <a:rPr lang="ar-SA" sz="1400" dirty="0" err="1"/>
              <a:t>تحریم</a:t>
            </a:r>
            <a:r>
              <a:rPr lang="ar-SA" sz="1400" dirty="0"/>
              <a:t> غرب)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dirty="0" err="1"/>
              <a:t>ریسک</a:t>
            </a:r>
            <a:r>
              <a:rPr lang="ar-SA" sz="1400" dirty="0"/>
              <a:t> </a:t>
            </a:r>
            <a:r>
              <a:rPr lang="fa-IR" sz="1400" dirty="0"/>
              <a:t>۴: </a:t>
            </a:r>
            <a:r>
              <a:rPr lang="ar-SA" sz="1400" dirty="0" err="1"/>
              <a:t>کمبود</a:t>
            </a:r>
            <a:r>
              <a:rPr lang="ar-SA" sz="1400" dirty="0"/>
              <a:t> </a:t>
            </a:r>
            <a:r>
              <a:rPr lang="ar-SA" sz="1400" dirty="0" err="1"/>
              <a:t>فناوری</a:t>
            </a:r>
            <a:endParaRPr lang="en-US" sz="1400" dirty="0"/>
          </a:p>
          <a:p>
            <a:pPr algn="r" rtl="1"/>
            <a:r>
              <a:rPr lang="ar-SA" sz="1400" dirty="0" err="1"/>
              <a:t>راهکار</a:t>
            </a:r>
            <a:r>
              <a:rPr lang="en-US" sz="1400" dirty="0"/>
              <a:t>:•</a:t>
            </a:r>
            <a:r>
              <a:rPr lang="ar-SA" sz="1400" dirty="0"/>
              <a:t>انتقال </a:t>
            </a:r>
            <a:r>
              <a:rPr lang="ar-SA" sz="1400" dirty="0" err="1"/>
              <a:t>فناوری</a:t>
            </a:r>
            <a:r>
              <a:rPr lang="ar-SA" sz="1400" dirty="0"/>
              <a:t> از </a:t>
            </a:r>
            <a:r>
              <a:rPr lang="ar-SA" sz="1400" dirty="0" err="1"/>
              <a:t>چین</a:t>
            </a:r>
            <a:r>
              <a:rPr lang="ar-SA" sz="1400" dirty="0"/>
              <a:t> و </a:t>
            </a:r>
            <a:r>
              <a:rPr lang="ar-SA" sz="1400" dirty="0" err="1"/>
              <a:t>روسیه</a:t>
            </a:r>
            <a:r>
              <a:rPr lang="ar-SA" sz="1400" dirty="0"/>
              <a:t> (شرط </a:t>
            </a:r>
            <a:r>
              <a:rPr lang="ar-SA" sz="1400" dirty="0" err="1"/>
              <a:t>مشارکت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سرمایه‌گذاری</a:t>
            </a:r>
            <a:r>
              <a:rPr lang="ar-SA" sz="1400" dirty="0"/>
              <a:t> </a:t>
            </a:r>
            <a:r>
              <a:rPr lang="ar-SA" sz="1400" dirty="0" err="1"/>
              <a:t>سنگین</a:t>
            </a:r>
            <a:r>
              <a:rPr lang="ar-SA" sz="1400" dirty="0"/>
              <a:t> در</a:t>
            </a:r>
            <a:r>
              <a:rPr lang="en-US" sz="1400" dirty="0"/>
              <a:t> R&amp;D </a:t>
            </a:r>
            <a:r>
              <a:rPr lang="ar-SA" sz="1400" dirty="0" err="1"/>
              <a:t>داخلی</a:t>
            </a:r>
            <a:r>
              <a:rPr lang="en-US" sz="1400" dirty="0"/>
              <a:t>•</a:t>
            </a:r>
            <a:r>
              <a:rPr lang="ar-SA" sz="1400" dirty="0"/>
              <a:t>جذب متخصصان </a:t>
            </a:r>
            <a:r>
              <a:rPr lang="ar-SA" sz="1400" dirty="0" err="1"/>
              <a:t>خارجی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همکاری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دانشگاه‌های</a:t>
            </a:r>
            <a:r>
              <a:rPr lang="ar-SA" sz="1400" dirty="0"/>
              <a:t> معتبر جهان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dirty="0" err="1"/>
              <a:t>ریسک</a:t>
            </a:r>
            <a:r>
              <a:rPr lang="ar-SA" sz="1400" dirty="0"/>
              <a:t> </a:t>
            </a:r>
            <a:r>
              <a:rPr lang="fa-IR" sz="1400" dirty="0"/>
              <a:t>۵: </a:t>
            </a:r>
            <a:r>
              <a:rPr lang="ar-SA" sz="1400" dirty="0" err="1"/>
              <a:t>مقاومت</a:t>
            </a:r>
            <a:r>
              <a:rPr lang="ar-SA" sz="1400" dirty="0"/>
              <a:t> </a:t>
            </a:r>
            <a:r>
              <a:rPr lang="ar-SA" sz="1400" dirty="0" err="1"/>
              <a:t>نهادی</a:t>
            </a:r>
            <a:r>
              <a:rPr lang="ar-SA" sz="1400" dirty="0"/>
              <a:t> </a:t>
            </a:r>
            <a:r>
              <a:rPr lang="ar-SA" sz="1400" dirty="0" err="1"/>
              <a:t>داخلی</a:t>
            </a:r>
            <a:endParaRPr lang="en-US" sz="1400" dirty="0"/>
          </a:p>
          <a:p>
            <a:pPr algn="r" rtl="1"/>
            <a:r>
              <a:rPr lang="ar-SA" sz="1400" dirty="0"/>
              <a:t>منابع </a:t>
            </a:r>
            <a:r>
              <a:rPr lang="ar-SA" sz="1400" dirty="0" err="1"/>
              <a:t>مقاومت</a:t>
            </a:r>
            <a:r>
              <a:rPr lang="en-US" sz="1400" dirty="0"/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شرکت‌های</a:t>
            </a:r>
            <a:r>
              <a:rPr lang="ar-SA" sz="1400" dirty="0"/>
              <a:t> </a:t>
            </a:r>
            <a:r>
              <a:rPr lang="ar-SA" sz="1400" dirty="0" err="1"/>
              <a:t>دولتی</a:t>
            </a:r>
            <a:r>
              <a:rPr lang="ar-SA" sz="1400" dirty="0"/>
              <a:t>: ترس از </a:t>
            </a:r>
            <a:r>
              <a:rPr lang="ar-SA" sz="1400" dirty="0" err="1"/>
              <a:t>از</a:t>
            </a:r>
            <a:r>
              <a:rPr lang="ar-SA" sz="1400" dirty="0"/>
              <a:t> دست </a:t>
            </a:r>
            <a:r>
              <a:rPr lang="ar-SA" sz="1400" dirty="0" err="1"/>
              <a:t>دادن</a:t>
            </a:r>
            <a:r>
              <a:rPr lang="ar-SA" sz="1400" dirty="0"/>
              <a:t> انحصار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بخش‌های</a:t>
            </a:r>
            <a:r>
              <a:rPr lang="ar-SA" sz="1400" dirty="0"/>
              <a:t> </a:t>
            </a:r>
            <a:r>
              <a:rPr lang="ar-SA" sz="1400" dirty="0" err="1"/>
              <a:t>سنتی</a:t>
            </a:r>
            <a:r>
              <a:rPr lang="ar-SA" sz="1400" dirty="0"/>
              <a:t>: </a:t>
            </a:r>
            <a:r>
              <a:rPr lang="ar-SA" sz="1400" dirty="0" err="1"/>
              <a:t>نگرانی</a:t>
            </a:r>
            <a:r>
              <a:rPr lang="ar-SA" sz="1400" dirty="0"/>
              <a:t> از </a:t>
            </a:r>
            <a:r>
              <a:rPr lang="ar-SA" sz="1400" dirty="0" err="1"/>
              <a:t>تغییر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بوروکراسی</a:t>
            </a:r>
            <a:r>
              <a:rPr lang="ar-SA" sz="1400" dirty="0"/>
              <a:t>: </a:t>
            </a:r>
            <a:r>
              <a:rPr lang="ar-SA" sz="1400" dirty="0" err="1"/>
              <a:t>مقاومت</a:t>
            </a:r>
            <a:r>
              <a:rPr lang="ar-SA" sz="1400" dirty="0"/>
              <a:t> در برابر اصلاحات</a:t>
            </a:r>
            <a:endParaRPr lang="en-US" sz="1400" dirty="0"/>
          </a:p>
          <a:p>
            <a:pPr algn="r" rtl="1"/>
            <a:r>
              <a:rPr lang="ar-SA" sz="1400" dirty="0" err="1"/>
              <a:t>راهکار</a:t>
            </a:r>
            <a:r>
              <a:rPr lang="en-US" sz="1400" dirty="0"/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حمایت</a:t>
            </a:r>
            <a:r>
              <a:rPr lang="ar-SA" sz="1400" dirty="0"/>
              <a:t> </a:t>
            </a:r>
            <a:r>
              <a:rPr lang="ar-SA" sz="1400" dirty="0" err="1"/>
              <a:t>سیاسی</a:t>
            </a:r>
            <a:r>
              <a:rPr lang="ar-SA" sz="1400" dirty="0"/>
              <a:t> سطح بالا (</a:t>
            </a:r>
            <a:r>
              <a:rPr lang="ar-SA" sz="1400" dirty="0" err="1"/>
              <a:t>رهبری</a:t>
            </a:r>
            <a:r>
              <a:rPr lang="ar-SA" sz="1400" dirty="0"/>
              <a:t>، </a:t>
            </a:r>
            <a:r>
              <a:rPr lang="ar-SA" sz="1400" dirty="0" err="1"/>
              <a:t>رئیس‌جمهور</a:t>
            </a:r>
            <a:r>
              <a:rPr lang="ar-SA" sz="1400" dirty="0"/>
              <a:t>)</a:t>
            </a:r>
            <a:r>
              <a:rPr lang="en-US" sz="1400" dirty="0"/>
              <a:t> •</a:t>
            </a:r>
            <a:r>
              <a:rPr lang="ar-SA" sz="1400" dirty="0" err="1"/>
              <a:t>تشکیل</a:t>
            </a:r>
            <a:r>
              <a:rPr lang="ar-SA" sz="1400" dirty="0"/>
              <a:t> </a:t>
            </a:r>
            <a:r>
              <a:rPr lang="ar-SA" sz="1400" dirty="0" err="1"/>
              <a:t>شورای</a:t>
            </a:r>
            <a:r>
              <a:rPr lang="ar-SA" sz="1400" dirty="0"/>
              <a:t> </a:t>
            </a:r>
            <a:r>
              <a:rPr lang="ar-SA" sz="1400" dirty="0" err="1"/>
              <a:t>عالی</a:t>
            </a:r>
            <a:r>
              <a:rPr lang="ar-SA" sz="1400" dirty="0"/>
              <a:t> معادن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اختیارات</a:t>
            </a:r>
            <a:r>
              <a:rPr lang="ar-SA" sz="1400" dirty="0"/>
              <a:t> </a:t>
            </a:r>
            <a:r>
              <a:rPr lang="ar-SA" sz="1400" dirty="0" err="1"/>
              <a:t>فراوزارتخانه‌ای</a:t>
            </a:r>
            <a:r>
              <a:rPr lang="en-US" sz="1400" dirty="0"/>
              <a:t>•</a:t>
            </a:r>
            <a:r>
              <a:rPr lang="ar-SA" sz="1400" dirty="0" err="1"/>
              <a:t>مشارکت‌دادن</a:t>
            </a:r>
            <a:r>
              <a:rPr lang="ar-SA" sz="1400" dirty="0"/>
              <a:t> بخش </a:t>
            </a:r>
            <a:r>
              <a:rPr lang="ar-SA" sz="1400" dirty="0" err="1"/>
              <a:t>دولتی</a:t>
            </a:r>
            <a:r>
              <a:rPr lang="ar-SA" sz="1400" dirty="0"/>
              <a:t> در </a:t>
            </a:r>
            <a:r>
              <a:rPr lang="ar-SA" sz="1400" dirty="0" err="1"/>
              <a:t>پروژه‌ها</a:t>
            </a:r>
            <a:r>
              <a:rPr lang="ar-SA" sz="1400" dirty="0"/>
              <a:t> (نه حذف)</a:t>
            </a:r>
            <a:r>
              <a:rPr lang="en-US" sz="1400" dirty="0"/>
              <a:t> •</a:t>
            </a:r>
            <a:r>
              <a:rPr lang="ar-SA" sz="1400" dirty="0" err="1"/>
              <a:t>نشان‌دادن</a:t>
            </a:r>
            <a:r>
              <a:rPr lang="ar-SA" sz="1400" dirty="0"/>
              <a:t> منافع </a:t>
            </a:r>
            <a:r>
              <a:rPr lang="ar-SA" sz="1400" dirty="0" err="1"/>
              <a:t>مشترک</a:t>
            </a:r>
            <a:endParaRPr lang="en-US" sz="1400" dirty="0"/>
          </a:p>
          <a:p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172484" y="182708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2" name="Rounded Rectangle 6">
            <a:extLst>
              <a:ext uri="{FF2B5EF4-FFF2-40B4-BE49-F238E27FC236}">
                <a16:creationId xmlns:a16="http://schemas.microsoft.com/office/drawing/2014/main" id="{0C42E78A-873C-CBA2-358D-4BDAAEC86622}"/>
              </a:ext>
            </a:extLst>
          </p:cNvPr>
          <p:cNvSpPr/>
          <p:nvPr/>
        </p:nvSpPr>
        <p:spPr>
          <a:xfrm>
            <a:off x="2786519" y="182708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050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F5ACC-33B5-8B9B-DBAA-81944F317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F8B085FA-98A2-10A9-F027-E7F84A30E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14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F9C764-D7FE-E8A3-89D3-10886CEFBEB3}"/>
              </a:ext>
            </a:extLst>
          </p:cNvPr>
          <p:cNvSpPr txBox="1"/>
          <p:nvPr/>
        </p:nvSpPr>
        <p:spPr>
          <a:xfrm>
            <a:off x="-142408" y="807320"/>
            <a:ext cx="927070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en-US" dirty="0"/>
              <a:t> 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r>
              <a:rPr lang="fa-IR" sz="1400" b="1" dirty="0">
                <a:solidFill>
                  <a:srgbClr val="C00000"/>
                </a:solidFill>
              </a:rPr>
              <a:t>۳.۶ شاخص‌های ارزیابی موفقیت</a:t>
            </a:r>
            <a:endParaRPr lang="en-US" sz="1400" b="1" dirty="0">
              <a:solidFill>
                <a:srgbClr val="C00000"/>
              </a:solidFill>
            </a:endParaRPr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شاخص‌های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کوتاه‌مدت</a:t>
            </a:r>
            <a:r>
              <a:rPr lang="ar-SA" sz="1400" b="1" dirty="0">
                <a:solidFill>
                  <a:srgbClr val="C00000"/>
                </a:solidFill>
              </a:rPr>
              <a:t> (</a:t>
            </a:r>
            <a:r>
              <a:rPr lang="fa-IR" sz="1400" b="1" dirty="0">
                <a:solidFill>
                  <a:srgbClr val="C00000"/>
                </a:solidFill>
              </a:rPr>
              <a:t>۳</a:t>
            </a:r>
            <a:r>
              <a:rPr lang="ar-SA" sz="1400" b="1" dirty="0">
                <a:solidFill>
                  <a:srgbClr val="C00000"/>
                </a:solidFill>
              </a:rPr>
              <a:t> سال)</a:t>
            </a:r>
            <a:r>
              <a:rPr lang="en-US" sz="1400" dirty="0"/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تعداد توافقات </a:t>
            </a:r>
            <a:r>
              <a:rPr lang="ar-SA" sz="1400" dirty="0" err="1"/>
              <a:t>منطقه‌ای</a:t>
            </a:r>
            <a:r>
              <a:rPr lang="ar-SA" sz="1400" dirty="0"/>
              <a:t> </a:t>
            </a:r>
            <a:r>
              <a:rPr lang="ar-SA" sz="1400" dirty="0" err="1"/>
              <a:t>منعقدشده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حجم </a:t>
            </a:r>
            <a:r>
              <a:rPr lang="ar-SA" sz="1400" dirty="0" err="1"/>
              <a:t>اکتشافات</a:t>
            </a:r>
            <a:r>
              <a:rPr lang="ar-SA" sz="1400" dirty="0"/>
              <a:t> </a:t>
            </a:r>
            <a:r>
              <a:rPr lang="ar-SA" sz="1400" dirty="0" err="1"/>
              <a:t>جدید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تصویب</a:t>
            </a:r>
            <a:r>
              <a:rPr lang="ar-SA" sz="1400" dirty="0"/>
              <a:t> </a:t>
            </a:r>
            <a:r>
              <a:rPr lang="ar-SA" sz="1400" dirty="0" err="1"/>
              <a:t>قوانین</a:t>
            </a:r>
            <a:r>
              <a:rPr lang="ar-SA" sz="1400" dirty="0"/>
              <a:t> و </a:t>
            </a:r>
            <a:r>
              <a:rPr lang="ar-SA" sz="1400" dirty="0" err="1"/>
              <a:t>آیین‌نامه‌های</a:t>
            </a:r>
            <a:r>
              <a:rPr lang="ar-SA" sz="1400" dirty="0"/>
              <a:t> </a:t>
            </a:r>
            <a:r>
              <a:rPr lang="ar-SA" sz="1400" dirty="0" err="1"/>
              <a:t>پایه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راه‌اندازی</a:t>
            </a:r>
            <a:r>
              <a:rPr lang="ar-SA" sz="1400" dirty="0"/>
              <a:t> بورس خام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شاخص‌های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میان‌مدت</a:t>
            </a:r>
            <a:r>
              <a:rPr lang="ar-SA" sz="1400" b="1" dirty="0">
                <a:solidFill>
                  <a:srgbClr val="C00000"/>
                </a:solidFill>
              </a:rPr>
              <a:t> (</a:t>
            </a:r>
            <a:r>
              <a:rPr lang="fa-IR" sz="1400" b="1" dirty="0">
                <a:solidFill>
                  <a:srgbClr val="C00000"/>
                </a:solidFill>
              </a:rPr>
              <a:t>۷</a:t>
            </a:r>
            <a:r>
              <a:rPr lang="ar-SA" sz="1400" b="1" dirty="0">
                <a:solidFill>
                  <a:srgbClr val="C00000"/>
                </a:solidFill>
              </a:rPr>
              <a:t> سال)</a:t>
            </a:r>
            <a:r>
              <a:rPr lang="en-US" sz="1400" dirty="0"/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تعداد </a:t>
            </a:r>
            <a:r>
              <a:rPr lang="ar-SA" sz="1400" dirty="0" err="1"/>
              <a:t>پالایشگاه‌های</a:t>
            </a:r>
            <a:r>
              <a:rPr lang="ar-SA" sz="1400" dirty="0"/>
              <a:t> </a:t>
            </a:r>
            <a:r>
              <a:rPr lang="ar-SA" sz="1400" dirty="0" err="1"/>
              <a:t>راه‌اندازی‌شده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حجم تجارت از </a:t>
            </a:r>
            <a:r>
              <a:rPr lang="ar-SA" sz="1400" dirty="0" err="1"/>
              <a:t>طریق</a:t>
            </a:r>
            <a:r>
              <a:rPr lang="ar-SA" sz="1400" dirty="0"/>
              <a:t> </a:t>
            </a:r>
            <a:r>
              <a:rPr lang="ar-SA" sz="1400" dirty="0" err="1"/>
              <a:t>بورس‌های</a:t>
            </a:r>
            <a:r>
              <a:rPr lang="ar-SA" sz="1400" dirty="0"/>
              <a:t> </a:t>
            </a:r>
            <a:r>
              <a:rPr lang="ar-SA" sz="1400" dirty="0" err="1"/>
              <a:t>منطقه‌ای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سهم صادرات فرآوری‌شده از </a:t>
            </a:r>
            <a:r>
              <a:rPr lang="ar-SA" sz="1400" dirty="0" err="1"/>
              <a:t>کل</a:t>
            </a:r>
            <a:r>
              <a:rPr lang="ar-SA" sz="1400" dirty="0"/>
              <a:t> صادرات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تشکیل</a:t>
            </a:r>
            <a:r>
              <a:rPr lang="ar-SA" sz="1400" dirty="0"/>
              <a:t> و </a:t>
            </a:r>
            <a:r>
              <a:rPr lang="ar-SA" sz="1400" dirty="0" err="1"/>
              <a:t>فعالیت</a:t>
            </a:r>
            <a:r>
              <a:rPr lang="en-US" sz="1400" dirty="0"/>
              <a:t> RREC</a:t>
            </a:r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شاخص‌های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بلندمدت</a:t>
            </a:r>
            <a:r>
              <a:rPr lang="ar-SA" sz="1400" b="1" dirty="0">
                <a:solidFill>
                  <a:srgbClr val="C00000"/>
                </a:solidFill>
              </a:rPr>
              <a:t> (</a:t>
            </a:r>
            <a:r>
              <a:rPr lang="fa-IR" sz="1400" b="1" dirty="0">
                <a:solidFill>
                  <a:srgbClr val="C00000"/>
                </a:solidFill>
              </a:rPr>
              <a:t>۱۰</a:t>
            </a:r>
            <a:r>
              <a:rPr lang="ar-SA" sz="1400" b="1" dirty="0">
                <a:solidFill>
                  <a:srgbClr val="C00000"/>
                </a:solidFill>
              </a:rPr>
              <a:t> سال)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سهم </a:t>
            </a:r>
            <a:r>
              <a:rPr lang="ar-SA" sz="1400" dirty="0" err="1"/>
              <a:t>ایران</a:t>
            </a:r>
            <a:r>
              <a:rPr lang="ar-SA" sz="1400" dirty="0"/>
              <a:t> از </a:t>
            </a:r>
            <a:r>
              <a:rPr lang="ar-SA" sz="1400" dirty="0" err="1"/>
              <a:t>فرآوری</a:t>
            </a:r>
            <a:r>
              <a:rPr lang="ar-SA" sz="1400" dirty="0"/>
              <a:t> </a:t>
            </a:r>
            <a:r>
              <a:rPr lang="ar-SA" sz="1400" dirty="0" err="1"/>
              <a:t>منطقه‌ای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درآمدهای</a:t>
            </a:r>
            <a:r>
              <a:rPr lang="ar-SA" sz="1400" dirty="0"/>
              <a:t> </a:t>
            </a:r>
            <a:r>
              <a:rPr lang="ar-SA" sz="1400" dirty="0" err="1"/>
              <a:t>غیرنفتی</a:t>
            </a:r>
            <a:r>
              <a:rPr lang="ar-SA" sz="1400" dirty="0"/>
              <a:t> از </a:t>
            </a:r>
            <a:r>
              <a:rPr lang="ar-SA" sz="1400" dirty="0" err="1"/>
              <a:t>این</a:t>
            </a:r>
            <a:r>
              <a:rPr lang="ar-SA" sz="1400" dirty="0"/>
              <a:t> بخش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/>
              <a:t>تعداد </a:t>
            </a:r>
            <a:r>
              <a:rPr lang="ar-SA" sz="1400" dirty="0" err="1"/>
              <a:t>شرکت‌های</a:t>
            </a:r>
            <a:r>
              <a:rPr lang="ar-SA" sz="1400" dirty="0"/>
              <a:t> فعال در </a:t>
            </a:r>
            <a:r>
              <a:rPr lang="ar-SA" sz="1400" dirty="0" err="1"/>
              <a:t>زنجیره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جایگاه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 در </a:t>
            </a:r>
            <a:r>
              <a:rPr lang="ar-SA" sz="1400" dirty="0" err="1"/>
              <a:t>رتبه‌بندی</a:t>
            </a:r>
            <a:r>
              <a:rPr lang="ar-SA" sz="1400" dirty="0"/>
              <a:t> </a:t>
            </a:r>
            <a:r>
              <a:rPr lang="ar-SA" sz="1400" dirty="0" err="1"/>
              <a:t>جهانی</a:t>
            </a:r>
            <a:r>
              <a:rPr lang="ar-SA" sz="1400" dirty="0"/>
              <a:t> </a:t>
            </a:r>
            <a:r>
              <a:rPr lang="ar-SA" sz="1400" dirty="0" err="1"/>
              <a:t>تولیدکنندگان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جمع‌بندی</a:t>
            </a:r>
            <a:r>
              <a:rPr lang="ar-SA" sz="1400" b="1" dirty="0">
                <a:solidFill>
                  <a:srgbClr val="C00000"/>
                </a:solidFill>
              </a:rPr>
              <a:t> </a:t>
            </a:r>
            <a:r>
              <a:rPr lang="ar-SA" sz="1400" b="1" dirty="0" err="1">
                <a:solidFill>
                  <a:srgbClr val="C00000"/>
                </a:solidFill>
              </a:rPr>
              <a:t>نهایی</a:t>
            </a:r>
            <a:endParaRPr lang="en-US" sz="1400" b="1" dirty="0">
              <a:solidFill>
                <a:srgbClr val="C00000"/>
              </a:solidFill>
            </a:endParaRPr>
          </a:p>
          <a:p>
            <a:pPr algn="r" rtl="1"/>
            <a:r>
              <a:rPr lang="ar-SA" sz="1400" dirty="0" err="1"/>
              <a:t>این</a:t>
            </a:r>
            <a:r>
              <a:rPr lang="ar-SA" sz="1400" dirty="0"/>
              <a:t> طرح </a:t>
            </a:r>
            <a:r>
              <a:rPr lang="ar-SA" sz="1400" dirty="0" err="1"/>
              <a:t>سیاستی</a:t>
            </a:r>
            <a:r>
              <a:rPr lang="ar-SA" sz="1400" dirty="0"/>
              <a:t> </a:t>
            </a:r>
            <a:r>
              <a:rPr lang="ar-SA" sz="1400" dirty="0" err="1"/>
              <a:t>مسیری</a:t>
            </a:r>
            <a:r>
              <a:rPr lang="ar-SA" sz="1400" dirty="0"/>
              <a:t> مشخص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گذار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 از اقتصاد </a:t>
            </a:r>
            <a:r>
              <a:rPr lang="ar-SA" sz="1400" dirty="0" err="1"/>
              <a:t>نفت‌محور</a:t>
            </a:r>
            <a:r>
              <a:rPr lang="ar-SA" sz="1400" dirty="0"/>
              <a:t> به اقتصاد عناصر </a:t>
            </a:r>
            <a:r>
              <a:rPr lang="ar-SA" sz="1400" dirty="0" err="1"/>
              <a:t>راهبردی</a:t>
            </a:r>
            <a:r>
              <a:rPr lang="ar-SA" sz="1400" dirty="0"/>
              <a:t> </a:t>
            </a:r>
            <a:r>
              <a:rPr lang="ar-SA" sz="1400" dirty="0" err="1"/>
              <a:t>ترسیم</a:t>
            </a:r>
            <a:r>
              <a:rPr lang="ar-SA" sz="1400" dirty="0"/>
              <a:t> </a:t>
            </a:r>
            <a:r>
              <a:rPr lang="ar-SA" sz="1400" dirty="0" err="1"/>
              <a:t>می‌کند</a:t>
            </a:r>
            <a:r>
              <a:rPr lang="ar-SA" sz="1400" dirty="0"/>
              <a:t>. </a:t>
            </a:r>
            <a:r>
              <a:rPr lang="ar-SA" sz="1400" dirty="0" err="1"/>
              <a:t>موفقیت</a:t>
            </a:r>
            <a:r>
              <a:rPr lang="ar-SA" sz="1400" dirty="0"/>
              <a:t> </a:t>
            </a:r>
            <a:r>
              <a:rPr lang="ar-SA" sz="1400" dirty="0" err="1"/>
              <a:t>این</a:t>
            </a:r>
            <a:r>
              <a:rPr lang="ar-SA" sz="1400" dirty="0"/>
              <a:t> طرح مستلزم</a:t>
            </a:r>
            <a:r>
              <a:rPr lang="en-US" sz="1400" dirty="0"/>
              <a:t>:</a:t>
            </a:r>
          </a:p>
          <a:p>
            <a:pPr algn="r" rtl="1"/>
            <a:r>
              <a:rPr lang="fa-IR" sz="1400" dirty="0"/>
              <a:t>۱</a:t>
            </a:r>
            <a:r>
              <a:rPr lang="en-US" sz="1400" dirty="0"/>
              <a:t>. </a:t>
            </a:r>
            <a:r>
              <a:rPr lang="fa-IR" sz="1400" dirty="0"/>
              <a:t>اراده سیاسی قوی در سطح رهبری و دولت</a:t>
            </a:r>
            <a:endParaRPr lang="en-US" sz="1400" dirty="0"/>
          </a:p>
          <a:p>
            <a:pPr algn="r" rtl="1"/>
            <a:r>
              <a:rPr lang="fa-IR" sz="1400" dirty="0"/>
              <a:t>۲</a:t>
            </a:r>
            <a:r>
              <a:rPr lang="en-US" sz="1400" dirty="0"/>
              <a:t>. </a:t>
            </a:r>
            <a:r>
              <a:rPr lang="fa-IR" sz="1400" dirty="0"/>
              <a:t>هماهنگی نهادی بین وزارتخانه‌ها و سازمان‌ها</a:t>
            </a:r>
            <a:endParaRPr lang="en-US" sz="1400" dirty="0"/>
          </a:p>
          <a:p>
            <a:pPr algn="r" rtl="1"/>
            <a:r>
              <a:rPr lang="fa-IR" sz="1400" dirty="0"/>
              <a:t>۳</a:t>
            </a:r>
            <a:r>
              <a:rPr lang="en-US" sz="1400" dirty="0"/>
              <a:t>. </a:t>
            </a:r>
            <a:r>
              <a:rPr lang="fa-IR" sz="1400" dirty="0"/>
              <a:t>دیپلماسی فعال با همسایگان و شرکای شرقی</a:t>
            </a:r>
            <a:endParaRPr lang="en-US" sz="1400" dirty="0"/>
          </a:p>
          <a:p>
            <a:pPr algn="r" rtl="1"/>
            <a:r>
              <a:rPr lang="fa-IR" sz="1400" dirty="0"/>
              <a:t>۴</a:t>
            </a:r>
            <a:r>
              <a:rPr lang="en-US" sz="1400" dirty="0"/>
              <a:t>. </a:t>
            </a:r>
            <a:r>
              <a:rPr lang="fa-IR" sz="1400" dirty="0"/>
              <a:t>حمایت قانونی از طریق تصویب قوانین و آیین‌نامه‌های لازم</a:t>
            </a:r>
            <a:endParaRPr lang="en-US" sz="1400" dirty="0"/>
          </a:p>
          <a:p>
            <a:pPr algn="r" rtl="1"/>
            <a:r>
              <a:rPr lang="fa-IR" sz="1400" dirty="0"/>
              <a:t>۵</a:t>
            </a:r>
            <a:r>
              <a:rPr lang="en-US" sz="1400" dirty="0"/>
              <a:t>. </a:t>
            </a:r>
            <a:r>
              <a:rPr lang="fa-IR" sz="1400" dirty="0"/>
              <a:t>سرمایه‌گذاری بلندمدت در زیرساخت و فناوری</a:t>
            </a:r>
            <a:endParaRPr lang="en-US" sz="1400" dirty="0"/>
          </a:p>
          <a:p>
            <a:pPr algn="r" rtl="1"/>
            <a:r>
              <a:rPr lang="fa-IR" sz="1400" dirty="0"/>
              <a:t>۶</a:t>
            </a:r>
            <a:r>
              <a:rPr lang="en-US" sz="1400" dirty="0"/>
              <a:t>. </a:t>
            </a:r>
            <a:r>
              <a:rPr lang="fa-IR" sz="1400" dirty="0"/>
              <a:t>مشارکت بخش خصوصی با حمایت‌های لازم</a:t>
            </a:r>
            <a:endParaRPr lang="en-US" sz="1400" dirty="0"/>
          </a:p>
          <a:p>
            <a:pPr algn="r" rtl="1"/>
            <a:r>
              <a:rPr lang="ar-SA" sz="1400" dirty="0" err="1"/>
              <a:t>پنجره</a:t>
            </a:r>
            <a:r>
              <a:rPr lang="ar-SA" sz="1400" dirty="0"/>
              <a:t> فرصت محدود است و </a:t>
            </a:r>
            <a:r>
              <a:rPr lang="ar-SA" sz="1400" dirty="0" err="1"/>
              <a:t>ایران</a:t>
            </a:r>
            <a:r>
              <a:rPr lang="ar-SA" sz="1400" dirty="0"/>
              <a:t> </a:t>
            </a:r>
            <a:r>
              <a:rPr lang="ar-SA" sz="1400" dirty="0" err="1"/>
              <a:t>باید</a:t>
            </a:r>
            <a:r>
              <a:rPr lang="ar-SA" sz="1400" dirty="0"/>
              <a:t> </a:t>
            </a:r>
            <a:r>
              <a:rPr lang="ar-SA" sz="1400" dirty="0" err="1"/>
              <a:t>سریع</a:t>
            </a:r>
            <a:r>
              <a:rPr lang="ar-SA" sz="1400" dirty="0"/>
              <a:t> عمل </a:t>
            </a:r>
            <a:r>
              <a:rPr lang="ar-SA" sz="1400" dirty="0" err="1"/>
              <a:t>کند</a:t>
            </a:r>
            <a:r>
              <a:rPr lang="ar-SA" sz="1400" dirty="0"/>
              <a:t> تا </a:t>
            </a:r>
            <a:r>
              <a:rPr lang="ar-SA" sz="1400" dirty="0" err="1"/>
              <a:t>جایگاه</a:t>
            </a:r>
            <a:r>
              <a:rPr lang="ar-SA" sz="1400" dirty="0"/>
              <a:t> خود را در نظم </a:t>
            </a:r>
            <a:r>
              <a:rPr lang="ar-SA" sz="1400" dirty="0" err="1"/>
              <a:t>نوین</a:t>
            </a:r>
            <a:r>
              <a:rPr lang="ar-SA" sz="1400" dirty="0"/>
              <a:t> </a:t>
            </a:r>
            <a:r>
              <a:rPr lang="ar-SA" sz="1400" dirty="0" err="1"/>
              <a:t>اقتصادی</a:t>
            </a:r>
            <a:r>
              <a:rPr lang="ar-SA" sz="1400" dirty="0"/>
              <a:t> </a:t>
            </a:r>
            <a:r>
              <a:rPr lang="ar-SA" sz="1400" dirty="0" err="1"/>
              <a:t>تثبیت</a:t>
            </a:r>
            <a:r>
              <a:rPr lang="ar-SA" sz="1400" dirty="0"/>
              <a:t> </a:t>
            </a:r>
            <a:r>
              <a:rPr lang="ar-SA" sz="1400" dirty="0" err="1"/>
              <a:t>کند</a:t>
            </a:r>
            <a:r>
              <a:rPr lang="en-US" sz="1400" dirty="0"/>
              <a:t>. </a:t>
            </a:r>
          </a:p>
          <a:p>
            <a:pPr algn="r" rtl="1"/>
            <a:r>
              <a:rPr lang="en-US" sz="1400" dirty="0"/>
              <a:t> 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DA47E121-D033-75AB-E07B-74BF007497C3}"/>
              </a:ext>
            </a:extLst>
          </p:cNvPr>
          <p:cNvSpPr/>
          <p:nvPr/>
        </p:nvSpPr>
        <p:spPr>
          <a:xfrm>
            <a:off x="5305310" y="87591"/>
            <a:ext cx="2324126" cy="601385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48660A8-E02B-1479-F3B1-24CACB8AC9A5}"/>
              </a:ext>
            </a:extLst>
          </p:cNvPr>
          <p:cNvCxnSpPr>
            <a:cxnSpLocks/>
          </p:cNvCxnSpPr>
          <p:nvPr/>
        </p:nvCxnSpPr>
        <p:spPr>
          <a:xfrm>
            <a:off x="177469" y="807320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82E0637-357A-349C-54BF-8743312BB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85751"/>
            <a:ext cx="610148" cy="664610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110146" y="148056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B1192299-3E79-1321-B7A7-DC04B8736F33}"/>
              </a:ext>
            </a:extLst>
          </p:cNvPr>
          <p:cNvSpPr/>
          <p:nvPr/>
        </p:nvSpPr>
        <p:spPr>
          <a:xfrm>
            <a:off x="2707728" y="148976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884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3A393-5357-D84D-856B-477DA6B7F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66221"/>
            <a:ext cx="78867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rtl="1"/>
            <a:r>
              <a:rPr lang="fa-IR" b="1" dirty="0">
                <a:latin typeface="IRANYekan ExtraBold" panose="020B0506030804020204" pitchFamily="34" charset="-78"/>
                <a:cs typeface="B Mitra" panose="00000400000000000000" pitchFamily="2" charset="-78"/>
              </a:rPr>
              <a:t>بــا تشکر</a:t>
            </a:r>
            <a:endParaRPr lang="en-IR" b="1" dirty="0"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3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267063" y="3393877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267063" y="4844653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2267063" y="1943101"/>
            <a:ext cx="4609879" cy="89802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600" b="1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  <a:endParaRPr lang="en-IR" sz="2600" b="1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EF2EA7-C626-A34D-9447-CB7CC006892D}"/>
              </a:ext>
            </a:extLst>
          </p:cNvPr>
          <p:cNvSpPr txBox="1"/>
          <p:nvPr/>
        </p:nvSpPr>
        <p:spPr>
          <a:xfrm>
            <a:off x="2514600" y="740639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204497"/>
                </a:solidFill>
                <a:latin typeface="IRANYekan ExtraBold" panose="020B0506030804020204" pitchFamily="34" charset="-78"/>
                <a:cs typeface="B Mitra" panose="00000400000000000000" pitchFamily="2" charset="-78"/>
              </a:rPr>
              <a:t>فهرست مطالب</a:t>
            </a:r>
            <a:endParaRPr lang="en-IR" sz="4000" b="1" dirty="0">
              <a:solidFill>
                <a:srgbClr val="204497"/>
              </a:solidFill>
              <a:latin typeface="IRANYekan ExtraBold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10AA0-632C-0D47-9332-BC982D94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1</a:t>
            </a:fld>
            <a:endParaRPr lang="en-IR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20234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EC84A8C-590E-DC47-BD23-9BF38BE92C63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47DC72-36D8-DC40-B9BB-21E1884CFD6A}"/>
              </a:ext>
            </a:extLst>
          </p:cNvPr>
          <p:cNvSpPr txBox="1"/>
          <p:nvPr/>
        </p:nvSpPr>
        <p:spPr>
          <a:xfrm>
            <a:off x="186674" y="1226064"/>
            <a:ext cx="8573308" cy="553997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r"/>
            <a:r>
              <a:rPr lang="fa-IR" b="1" dirty="0"/>
              <a:t>• </a:t>
            </a:r>
            <a:r>
              <a:rPr lang="fa-IR" b="1" dirty="0">
                <a:latin typeface="IRANYekanFN" panose="020B0604020202020204" charset="-78"/>
                <a:cs typeface="IRANYekanFN" panose="020B0604020202020204" charset="-78"/>
              </a:rPr>
              <a:t>مقدمه و بیان مسئله</a:t>
            </a:r>
            <a:endParaRPr lang="en-US" b="1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fa-IR" dirty="0">
                <a:latin typeface="IRANYekanFN" panose="020B0604020202020204" charset="-78"/>
                <a:cs typeface="IRANYekanFN" panose="020B0604020202020204" charset="-78"/>
              </a:rPr>
              <a:t>۱.۱ </a:t>
            </a:r>
            <a:r>
              <a:rPr lang="fa-IR" sz="1600" dirty="0">
                <a:latin typeface="IRANYekanFN" panose="020B0604020202020204" charset="-78"/>
                <a:cs typeface="IRANYekanFN" panose="020B0604020202020204" charset="-78"/>
              </a:rPr>
              <a:t>تبیین موضوع و ضرورت</a:t>
            </a:r>
            <a:endParaRPr lang="en-US" sz="16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اقتصاد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جهانی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در حال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گذار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از عصر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سوخت‌های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فسیلی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به عصر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انرژی‌های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پاک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و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فناوری‌های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دیجیتال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است.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این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تحول، عناصر نادر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خاکی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و فلزات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راهبردی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(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لیتیوم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کبالت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گرافیت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عناصر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خاکی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نادر) را به «نفت قرن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بیست‌ویکم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»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تبدیل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کرده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است</a:t>
            </a:r>
            <a:r>
              <a:rPr lang="en-US" sz="1600" dirty="0">
                <a:latin typeface="IRANYekanFN" panose="020B0604020202020204" charset="-78"/>
                <a:cs typeface="IRANYekanFN" panose="020B0604020202020204" charset="-78"/>
              </a:rPr>
              <a:t>.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از طرف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دیگر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در نظم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جدید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جهانی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قدرت نه فقط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با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داشتن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ارتش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پر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قدرت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بلکه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با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تعیین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کنندگی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و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داشتن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یک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مولفه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اقتصادی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مهم در قطب خود معنا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پیدا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می‌کند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dirty="0">
                <a:latin typeface="IRANYekanFN" panose="020B0604020202020204" charset="-78"/>
                <a:cs typeface="IRANYekanFN" panose="020B0604020202020204" charset="-78"/>
              </a:rPr>
              <a:t>.</a:t>
            </a:r>
            <a:endParaRPr lang="en-US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چرا</a:t>
            </a:r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این</a:t>
            </a:r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 موضوع </a:t>
            </a:r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حیاتی</a:t>
            </a:r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 است؟</a:t>
            </a:r>
            <a:endParaRPr lang="en-US" b="1" dirty="0">
              <a:solidFill>
                <a:srgbClr val="C00000"/>
              </a:solidFill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تمامی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فناوری‌های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حیاتی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آینده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(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باتری‌های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خودروهای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برقی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پنل‌های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خورشیدی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توربین‌های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بادی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رایانه‌های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کوانتومی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تجهیزات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نظامی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پیشرفته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) به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این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عناصر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وابسته‌اند</a:t>
            </a:r>
            <a:endParaRPr lang="fa-IR" sz="16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en-US" sz="1600" dirty="0">
                <a:latin typeface="IRANYekanFN" panose="020B0604020202020204" charset="-78"/>
                <a:cs typeface="IRANYekanFN" panose="020B0604020202020204" charset="-78"/>
              </a:rPr>
              <a:t>	</a:t>
            </a:r>
            <a:r>
              <a:rPr lang="fa-IR" sz="1600" dirty="0">
                <a:latin typeface="IRANYekanFN" panose="020B0604020202020204" charset="-78"/>
                <a:cs typeface="IRANYekanFN" panose="020B0604020202020204" charset="-78"/>
              </a:rPr>
              <a:t>•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fa-IR" sz="1600" dirty="0">
                <a:latin typeface="IRANYekanFN" panose="020B0604020202020204" charset="-78"/>
                <a:cs typeface="IRANYekanFN" panose="020B0604020202020204" charset="-78"/>
              </a:rPr>
              <a:t>چین در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حال حاضر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بیش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از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نیمی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از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ظرفیت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استخراج و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فرآوری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جهانی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را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کنترل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می‌کند</a:t>
            </a:r>
            <a:endParaRPr lang="en-US" sz="16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en-US" sz="1600" dirty="0">
                <a:latin typeface="IRANYekanFN" panose="020B0604020202020204" charset="-78"/>
                <a:cs typeface="IRANYekanFN" panose="020B0604020202020204" charset="-78"/>
              </a:rPr>
              <a:t>	</a:t>
            </a:r>
            <a:r>
              <a:rPr lang="fa-IR" sz="1600" dirty="0">
                <a:latin typeface="IRANYekanFN" panose="020B0604020202020204" charset="-78"/>
                <a:cs typeface="IRANYekanFN" panose="020B0604020202020204" charset="-78"/>
              </a:rPr>
              <a:t>•چین و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آمریکا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تلاش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می‌کنند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زنجیره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تامین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مستقل از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چین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بسازند</a:t>
            </a:r>
            <a:endParaRPr lang="en-US" sz="16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en-US" sz="1600" dirty="0">
                <a:latin typeface="IRANYekanFN" panose="020B0604020202020204" charset="-78"/>
                <a:cs typeface="IRANYekanFN" panose="020B0604020202020204" charset="-78"/>
              </a:rPr>
              <a:t>	</a:t>
            </a:r>
            <a:r>
              <a:rPr lang="fa-IR" sz="1600" dirty="0">
                <a:latin typeface="IRANYekanFN" panose="020B0604020202020204" charset="-78"/>
                <a:cs typeface="IRANYekanFN" panose="020B0604020202020204" charset="-78"/>
              </a:rPr>
              <a:t>•منطقه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خاورمیانه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و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آسیای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میانه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منابع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عظیمی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دارد اما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هیچ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هابی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برای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فرآوری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و تجارت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ندارد</a:t>
            </a:r>
            <a:endParaRPr lang="en-US" sz="16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fa-IR" sz="1600" b="1" dirty="0">
                <a:latin typeface="IRANYekanFN" panose="020B0604020202020204" charset="-78"/>
                <a:cs typeface="IRANYekanFN" panose="020B0604020202020204" charset="-78"/>
              </a:rPr>
              <a:t>و</a:t>
            </a:r>
            <a:r>
              <a:rPr lang="fa-IR" b="1" dirty="0">
                <a:latin typeface="IRANYekanFN" panose="020B0604020202020204" charset="-78"/>
                <a:cs typeface="IRANYekanFN" panose="020B0604020202020204" charset="-78"/>
              </a:rPr>
              <a:t>ضعیت ایران:</a:t>
            </a:r>
            <a:endParaRPr lang="en-US" sz="1600" b="1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ایران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با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داشتن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موقعیت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ژئوپلیتیک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منحصربه‌فرد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(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همسایگی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با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افغانستان،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پاکستان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عراق،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ترکمنستان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)، منابع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داخلی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قابل‌توجه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و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انرژی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ارزان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،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می‌تواند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نقش هاب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منطقه‌ای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را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ایفا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کند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. اما در حال حاضر</a:t>
            </a:r>
            <a:r>
              <a:rPr lang="en-US" sz="1600" dirty="0">
                <a:latin typeface="IRANYekanFN" panose="020B0604020202020204" charset="-78"/>
                <a:cs typeface="IRANYekanFN" panose="020B0604020202020204" charset="-78"/>
              </a:rPr>
              <a:t>:</a:t>
            </a:r>
          </a:p>
          <a:p>
            <a:pPr algn="r"/>
            <a:r>
              <a:rPr lang="en-US" sz="1600" dirty="0">
                <a:latin typeface="IRANYekanFN" panose="020B0604020202020204" charset="-78"/>
                <a:cs typeface="IRANYekanFN" panose="020B0604020202020204" charset="-78"/>
              </a:rPr>
              <a:t>	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بدون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استراتژی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جامع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برای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این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بخش</a:t>
            </a:r>
            <a:endParaRPr lang="en-US" sz="16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en-US" sz="1600" dirty="0">
                <a:latin typeface="IRANYekanFN" panose="020B0604020202020204" charset="-78"/>
                <a:cs typeface="IRANYekanFN" panose="020B0604020202020204" charset="-78"/>
              </a:rPr>
              <a:t>	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صادرات خام به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جای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فرآوری</a:t>
            </a:r>
            <a:endParaRPr lang="en-US" sz="16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en-US" sz="1600" dirty="0">
                <a:latin typeface="IRANYekanFN" panose="020B0604020202020204" charset="-78"/>
                <a:cs typeface="IRANYekanFN" panose="020B0604020202020204" charset="-78"/>
              </a:rPr>
              <a:t>	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عدم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همکاری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منسجم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با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همسایگان</a:t>
            </a:r>
            <a:endParaRPr lang="en-US" sz="16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/>
            <a:r>
              <a:rPr lang="en-US" sz="1600" dirty="0">
                <a:latin typeface="IRANYekanFN" panose="020B0604020202020204" charset="-78"/>
                <a:cs typeface="IRANYekanFN" panose="020B0604020202020204" charset="-78"/>
              </a:rPr>
              <a:t>	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وابستگی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به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فناوری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خارجی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بدون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برنامه</a:t>
            </a:r>
            <a:r>
              <a:rPr lang="ar-SA" sz="1600" dirty="0">
                <a:latin typeface="IRANYekanFN" panose="020B0604020202020204" charset="-78"/>
                <a:cs typeface="IRANYekanFN" panose="020B0604020202020204" charset="-78"/>
              </a:rPr>
              <a:t> انتقال </a:t>
            </a:r>
            <a:r>
              <a:rPr lang="ar-SA" sz="1600" dirty="0" err="1">
                <a:latin typeface="IRANYekanFN" panose="020B0604020202020204" charset="-78"/>
                <a:cs typeface="IRANYekanFN" panose="020B0604020202020204" charset="-78"/>
              </a:rPr>
              <a:t>فناوری</a:t>
            </a:r>
            <a:endParaRPr lang="en-US" sz="1600" dirty="0">
              <a:latin typeface="IRANYekanFN" panose="020B0604020202020204" charset="-78"/>
              <a:cs typeface="IRANYekanFN" panose="020B0604020202020204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2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F62F97-3DB0-0642-DF51-6A41CBCB6C7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4875641-01C5-78B9-633E-97F5A449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034D7F4-9687-3B5B-7393-6A42F50D501F}"/>
                  </a:ext>
                </a:extLst>
              </p14:cNvPr>
              <p14:cNvContentPartPr/>
              <p14:nvPr/>
            </p14:nvContentPartPr>
            <p14:xfrm>
              <a:off x="8255054" y="2135024"/>
              <a:ext cx="54000" cy="1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034D7F4-9687-3B5B-7393-6A42F50D501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8934" y="2128904"/>
                <a:ext cx="6624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EA502C2-A977-3A53-3783-4C15CAF69457}"/>
                  </a:ext>
                </a:extLst>
              </p14:cNvPr>
              <p14:cNvContentPartPr/>
              <p14:nvPr/>
            </p14:nvContentPartPr>
            <p14:xfrm>
              <a:off x="5434454" y="6868664"/>
              <a:ext cx="360" cy="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EA502C2-A977-3A53-3783-4C15CAF6945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28334" y="6862544"/>
                <a:ext cx="12600" cy="1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383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EE2DD-E7AD-4CD9-8CE7-9FB577207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69935F0-E371-FE5B-38C9-452F2BD5A620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8D94E0A-70C7-C994-69AC-9D658B4E129A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B35CE79-354B-45A6-4C0E-0ADD8EE673C2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1C7F2E-AB29-FFC2-7E90-2160036EBB95}"/>
              </a:ext>
            </a:extLst>
          </p:cNvPr>
          <p:cNvSpPr txBox="1"/>
          <p:nvPr/>
        </p:nvSpPr>
        <p:spPr>
          <a:xfrm>
            <a:off x="-149997" y="1064522"/>
            <a:ext cx="92039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latin typeface="IRANYekanFN" panose="020B0604020202020204" charset="-78"/>
                <a:cs typeface="IRANYekanFN" panose="020B0604020202020204" charset="-78"/>
              </a:rPr>
              <a:t>.</a:t>
            </a:r>
            <a:r>
              <a:rPr lang="fa-IR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 ۲ تعریف مسئله سیاستی</a:t>
            </a:r>
            <a:endParaRPr lang="en-US" b="1" dirty="0">
              <a:solidFill>
                <a:srgbClr val="C00000"/>
              </a:solidFill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سوال</a:t>
            </a:r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محوری</a:t>
            </a:r>
            <a:r>
              <a:rPr lang="ar-SA" dirty="0">
                <a:latin typeface="IRANYekanFN" panose="020B0604020202020204" charset="-78"/>
                <a:cs typeface="IRANYekanFN" panose="020B0604020202020204" charset="-78"/>
              </a:rPr>
              <a:t>: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چگونه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ایران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می‌تواند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از فرصت تحول در اقتصاد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جهانی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استفاده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کند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تا خود را از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وابستگی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به صادرات نفت خام رها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ساخته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و به هاب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منطقه‌ای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فرآوری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و تجارت عناصر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راهبردی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خاکی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تبدیل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شود؟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سوالات</a:t>
            </a:r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فرعی</a:t>
            </a:r>
            <a:r>
              <a:rPr lang="en-US" dirty="0">
                <a:latin typeface="IRANYekanFN" panose="020B0604020202020204" charset="-78"/>
                <a:cs typeface="IRANYekanFN" panose="020B0604020202020204" charset="-78"/>
              </a:rPr>
              <a:t>: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۱.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چگونه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منابع منطقه را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یکپارچه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و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هدایت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کنیم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؟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2 .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ساختاری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برای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فرآوری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و صادرات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ایجاد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کنیم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؟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 3.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چگونه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از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تحریم‌ها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دور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بزنیم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و به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بازارهای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جهانی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دسترسی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پیدا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کنیم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؟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4.چه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نهادها و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قوانینی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برای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پشتیبانی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از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گذار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لازم است؟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fa-IR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۱.۳ پیشینه سیاستی</a:t>
            </a:r>
            <a:endParaRPr lang="en-US" b="1" dirty="0">
              <a:solidFill>
                <a:srgbClr val="C00000"/>
              </a:solidFill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تجربه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شکست‌خورده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نفت</a:t>
            </a:r>
            <a:r>
              <a:rPr lang="en-US" sz="1400" dirty="0">
                <a:latin typeface="IRANYekanFN" panose="020B0604020202020204" charset="-78"/>
                <a:cs typeface="IRANYekanFN" panose="020B0604020202020204" charset="-78"/>
              </a:rPr>
              <a:t>: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ایران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در طول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چهار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دهه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گذشته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علی‌رغم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داشتن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منابع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نفتی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عظیم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،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نتوانست</a:t>
            </a:r>
            <a:r>
              <a:rPr lang="en-US" sz="1400" dirty="0">
                <a:latin typeface="IRANYekanFN" panose="020B0604020202020204" charset="-78"/>
                <a:cs typeface="IRANYekanFN" panose="020B0604020202020204" charset="-78"/>
              </a:rPr>
              <a:t>: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1.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از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خام‌فروشی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خارج شود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2.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بخش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پایین‌دستی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قوی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ایجاد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کند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3.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از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تحریم‌ها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محافظت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کند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4.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وابستگی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به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درآمدهای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نفتی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را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کاهش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دهد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درس‌ها</a:t>
            </a:r>
            <a:r>
              <a:rPr lang="en-US" dirty="0">
                <a:latin typeface="IRANYekanFN" panose="020B0604020202020204" charset="-78"/>
                <a:cs typeface="IRANYekanFN" panose="020B0604020202020204" charset="-78"/>
              </a:rPr>
              <a:t>: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*ص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ادرات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خام = از دست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دادن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ارزش‌افزوده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 *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عدم تنوع بازارها =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آسیب‌پذیری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بالا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*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بی‌توجهی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به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دیپلماسی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منطقه‌ای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= عدم قدرت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چانه‌زنی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*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عدم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حمایت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از بخش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خصوصی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=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ناکارآمدی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دولتی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تجربه موفق </a:t>
            </a:r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چین</a:t>
            </a:r>
            <a:r>
              <a:rPr lang="en-US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: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چین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در دهه 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۱۹۹۰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با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داشتن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منابع محدود عناصر نادر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خاکی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توانست</a:t>
            </a:r>
            <a:r>
              <a:rPr lang="en-US" sz="1400" dirty="0">
                <a:latin typeface="IRANYekanFN" panose="020B0604020202020204" charset="-78"/>
                <a:cs typeface="IRANYekanFN" panose="020B0604020202020204" charset="-78"/>
              </a:rPr>
              <a:t>: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1.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انحصار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فرآوری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جهانی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را به دست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بگیرد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(نه فقط استخراج)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2.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فناوری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را از غرب جذب و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بومی‌سازی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کند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3.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قیمت‌گذاری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جهانی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را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کنترل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کند</a:t>
            </a:r>
            <a:r>
              <a:rPr lang="fa-IR" sz="1400" dirty="0">
                <a:latin typeface="IRANYekanFN" panose="020B0604020202020204" charset="-78"/>
                <a:cs typeface="IRANYekanFN" panose="020B0604020202020204" charset="-78"/>
              </a:rPr>
              <a:t>4.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ابزار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ژئوپلیتیک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قدرتمند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ایجاد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کند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fa-IR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۱.۴ اهداف و دورنما</a:t>
            </a:r>
            <a:endParaRPr lang="en-US" b="1" dirty="0">
              <a:solidFill>
                <a:srgbClr val="C00000"/>
              </a:solidFill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هدف </a:t>
            </a:r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کلان</a:t>
            </a:r>
            <a:r>
              <a:rPr lang="en-US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: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تبدیل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ایران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به هاب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منطقه‌ای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فرآوری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و تجارت فلزات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راهبردی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و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رقیب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اروپا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در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بازارهای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شرق (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چین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، هند،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آسیای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میانه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) و نقش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آفرینی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در نظم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جدید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جهانی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(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جایگاه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یابی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اقتصادی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ایران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در منطقه).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اهداف </a:t>
            </a:r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فرعی</a:t>
            </a:r>
            <a:r>
              <a:rPr lang="en-US" dirty="0">
                <a:latin typeface="IRANYekanFN" panose="020B0604020202020204" charset="-78"/>
                <a:cs typeface="IRANYekanFN" panose="020B0604020202020204" charset="-78"/>
              </a:rPr>
              <a:t>:</a:t>
            </a:r>
            <a:r>
              <a:rPr lang="fa-IR" sz="1400" b="1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*ا</a:t>
            </a:r>
            <a:r>
              <a:rPr lang="ar-SA" sz="1400" b="1" dirty="0" err="1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قتصادی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: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ایجاد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صنعت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پایین‌دستی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با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ارزش‌افزوده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بالا و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کاهش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وابستگی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به نفت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fa-IR" sz="1400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*</a:t>
            </a:r>
            <a:r>
              <a:rPr lang="ar-SA" sz="1400" b="1" dirty="0" err="1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ژئوپلیتیک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: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کنترل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زنجیره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تامین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منطقه و قدرت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چانه‌زنی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با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شرق</a:t>
            </a:r>
            <a:r>
              <a:rPr lang="fa-IR" sz="1400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*</a:t>
            </a:r>
            <a:r>
              <a:rPr lang="ar-SA" sz="1400" b="1" dirty="0" err="1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امنیتی</a:t>
            </a:r>
            <a:r>
              <a:rPr lang="ar-SA" sz="1400" b="1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: 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دور زدن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تحریم‌ها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از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طریق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صادرات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غیرمستقیم</a:t>
            </a:r>
            <a:r>
              <a:rPr lang="fa-IR" sz="1400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*</a:t>
            </a:r>
            <a:r>
              <a:rPr lang="ar-SA" sz="1400" b="1" dirty="0" err="1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فناوری</a:t>
            </a:r>
            <a:r>
              <a:rPr lang="ar-SA" sz="1400" b="1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: 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جذب و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بومی‌سازی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فناوری‌های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حساس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دورنمای</a:t>
            </a:r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fa-IR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۱۰</a:t>
            </a:r>
            <a:r>
              <a:rPr lang="ar-SA" b="1" dirty="0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b="1" dirty="0" err="1">
                <a:solidFill>
                  <a:srgbClr val="C00000"/>
                </a:solidFill>
                <a:latin typeface="IRANYekanFN" panose="020B0604020202020204" charset="-78"/>
                <a:cs typeface="IRANYekanFN" panose="020B0604020202020204" charset="-78"/>
              </a:rPr>
              <a:t>ساله</a:t>
            </a:r>
            <a:r>
              <a:rPr lang="en-US" sz="1400" dirty="0">
                <a:latin typeface="IRANYekanFN" panose="020B0604020202020204" charset="-78"/>
                <a:cs typeface="IRANYekanFN" panose="020B0604020202020204" charset="-78"/>
              </a:rPr>
              <a:t>:</a:t>
            </a:r>
            <a:r>
              <a:rPr lang="fa-IR" sz="1400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*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ایران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مرکز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تجمیع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منابع خام منطقه (افغانستان،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پاکستان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،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ترکمنستان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، عراق)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r>
              <a:rPr lang="fa-IR" sz="1400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*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شبکه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پالایشگاهی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منطقه‌ای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تحت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هدایت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ایران</a:t>
            </a:r>
            <a:r>
              <a:rPr lang="fa-IR" sz="1400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*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بورس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منطقه‌ای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برای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قیمت‌گذاری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مستقل از غرب</a:t>
            </a:r>
            <a:r>
              <a:rPr lang="fa-IR" sz="1400" dirty="0">
                <a:solidFill>
                  <a:schemeClr val="accent6">
                    <a:lumMod val="75000"/>
                  </a:schemeClr>
                </a:solidFill>
                <a:latin typeface="IRANYekanFN" panose="020B0604020202020204" charset="-78"/>
                <a:cs typeface="IRANYekanFN" panose="020B0604020202020204" charset="-78"/>
              </a:rPr>
              <a:t>*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جایگزین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بخشی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از صادرات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چین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به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بازارهای</a:t>
            </a:r>
            <a:r>
              <a:rPr lang="ar-SA" sz="1400" dirty="0">
                <a:latin typeface="IRANYekanFN" panose="020B0604020202020204" charset="-78"/>
                <a:cs typeface="IRANYekanFN" panose="020B0604020202020204" charset="-78"/>
              </a:rPr>
              <a:t> </a:t>
            </a:r>
            <a:r>
              <a:rPr lang="ar-SA" sz="1400" dirty="0" err="1">
                <a:latin typeface="IRANYekanFN" panose="020B0604020202020204" charset="-78"/>
                <a:cs typeface="IRANYekanFN" panose="020B0604020202020204" charset="-78"/>
              </a:rPr>
              <a:t>منطقه‌ای</a:t>
            </a:r>
            <a:endParaRPr lang="en-US" sz="1400" dirty="0">
              <a:latin typeface="IRANYekanFN" panose="020B0604020202020204" charset="-78"/>
              <a:cs typeface="IRANYekanFN" panose="020B0604020202020204" charset="-78"/>
            </a:endParaRPr>
          </a:p>
          <a:p>
            <a:pPr algn="r" rtl="1"/>
            <a:endParaRPr lang="en-US" sz="1600" dirty="0"/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3DB7C80A-368E-3107-95F3-7C6C01ECC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3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E62824D-1BDA-83F7-43D0-25944E4FD2BD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D15FBBF1-F2E1-4BB6-3F59-29E9D5ADC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2E7105D-016A-0DD5-E2E5-4BE85188459D}"/>
                  </a:ext>
                </a:extLst>
              </p14:cNvPr>
              <p14:cNvContentPartPr/>
              <p14:nvPr/>
            </p14:nvContentPartPr>
            <p14:xfrm>
              <a:off x="8255054" y="2135024"/>
              <a:ext cx="54000" cy="1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2E7105D-016A-0DD5-E2E5-4BE85188459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8934" y="2128904"/>
                <a:ext cx="6624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A11A376-423A-567B-7B4A-B87362D0C894}"/>
                  </a:ext>
                </a:extLst>
              </p14:cNvPr>
              <p14:cNvContentPartPr/>
              <p14:nvPr/>
            </p14:nvContentPartPr>
            <p14:xfrm>
              <a:off x="8126534" y="1158704"/>
              <a:ext cx="30960" cy="435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A11A376-423A-567B-7B4A-B87362D0C89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120414" y="1152584"/>
                <a:ext cx="43200" cy="55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371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5294E-5EFE-7B6A-81DC-411AB8F03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B67A99C6-BCD3-2217-732C-6A158CCB1D13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4210E29A-D94F-E36D-4EEC-EE457DDAD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4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F3D3F98-F276-2393-E28F-E7147D57C19D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5311388-B323-E9A9-BF26-60D4D8847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D343982-BF45-44EE-2FB7-9A59BC4B9DDA}"/>
                  </a:ext>
                </a:extLst>
              </p14:cNvPr>
              <p14:cNvContentPartPr/>
              <p14:nvPr/>
            </p14:nvContentPartPr>
            <p14:xfrm>
              <a:off x="8255054" y="2135024"/>
              <a:ext cx="54000" cy="1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D343982-BF45-44EE-2FB7-9A59BC4B9DD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8934" y="2128904"/>
                <a:ext cx="66240" cy="298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7011A50B-EA81-2AC1-594A-3A1C6034D9CC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DECF498F-D3C0-903E-9DF4-6FCFA3877920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F96B85-F96C-90EC-185A-51EA9E39B937}"/>
              </a:ext>
            </a:extLst>
          </p:cNvPr>
          <p:cNvSpPr txBox="1"/>
          <p:nvPr/>
        </p:nvSpPr>
        <p:spPr>
          <a:xfrm>
            <a:off x="-51780" y="835197"/>
            <a:ext cx="8923852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1"/>
            <a:r>
              <a:rPr lang="en-US" dirty="0"/>
              <a:t> 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r>
              <a:rPr lang="fa-IR" b="1" dirty="0">
                <a:solidFill>
                  <a:srgbClr val="C00000"/>
                </a:solidFill>
              </a:rPr>
              <a:t>۲</a:t>
            </a:r>
            <a:r>
              <a:rPr lang="en-US" b="1" dirty="0">
                <a:solidFill>
                  <a:srgbClr val="C00000"/>
                </a:solidFill>
              </a:rPr>
              <a:t>. </a:t>
            </a:r>
            <a:r>
              <a:rPr lang="fa-IR" b="1" dirty="0">
                <a:solidFill>
                  <a:srgbClr val="C00000"/>
                </a:solidFill>
              </a:rPr>
              <a:t>تحلیل و ابعاد مسئله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r>
              <a:rPr lang="fa-IR" b="1" dirty="0">
                <a:solidFill>
                  <a:srgbClr val="C00000"/>
                </a:solidFill>
              </a:rPr>
              <a:t>۲.۱ ادعای محوری (فرضیه)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r>
              <a:rPr lang="ar-SA" b="1" dirty="0">
                <a:solidFill>
                  <a:srgbClr val="C00000"/>
                </a:solidFill>
              </a:rPr>
              <a:t>ادعا</a:t>
            </a:r>
            <a:r>
              <a:rPr lang="ar-SA" dirty="0"/>
              <a:t>: </a:t>
            </a:r>
            <a:r>
              <a:rPr lang="ar-SA" sz="1600" dirty="0" err="1"/>
              <a:t>ایران</a:t>
            </a:r>
            <a:r>
              <a:rPr lang="ar-SA" sz="1600" dirty="0"/>
              <a:t> </a:t>
            </a:r>
            <a:r>
              <a:rPr lang="ar-SA" sz="1600" dirty="0" err="1"/>
              <a:t>می‌تواند</a:t>
            </a:r>
            <a:r>
              <a:rPr lang="ar-SA" sz="1600" dirty="0"/>
              <a:t> </a:t>
            </a:r>
            <a:r>
              <a:rPr lang="ar-SA" sz="1600" dirty="0" err="1"/>
              <a:t>با</a:t>
            </a:r>
            <a:r>
              <a:rPr lang="ar-SA" sz="1600" dirty="0"/>
              <a:t> </a:t>
            </a:r>
            <a:r>
              <a:rPr lang="ar-SA" sz="1600" dirty="0" err="1"/>
              <a:t>اتکا</a:t>
            </a:r>
            <a:r>
              <a:rPr lang="ar-SA" sz="1600" dirty="0"/>
              <a:t> به سه </a:t>
            </a:r>
            <a:r>
              <a:rPr lang="ar-SA" sz="1600" dirty="0" err="1"/>
              <a:t>مزیت</a:t>
            </a:r>
            <a:r>
              <a:rPr lang="ar-SA" sz="1600" dirty="0"/>
              <a:t> </a:t>
            </a:r>
            <a:r>
              <a:rPr lang="ar-SA" sz="1600" dirty="0" err="1"/>
              <a:t>راهبردی</a:t>
            </a:r>
            <a:r>
              <a:rPr lang="ar-SA" sz="1600" dirty="0"/>
              <a:t> - </a:t>
            </a:r>
            <a:r>
              <a:rPr lang="ar-SA" sz="1600" dirty="0" err="1"/>
              <a:t>موقعیت</a:t>
            </a:r>
            <a:r>
              <a:rPr lang="ar-SA" sz="1600" dirty="0"/>
              <a:t> </a:t>
            </a:r>
            <a:r>
              <a:rPr lang="ar-SA" sz="1600" dirty="0" err="1"/>
              <a:t>جغرافیایی</a:t>
            </a:r>
            <a:r>
              <a:rPr lang="ar-SA" sz="1600" dirty="0"/>
              <a:t>، </a:t>
            </a:r>
            <a:r>
              <a:rPr lang="ar-SA" sz="1600" dirty="0" err="1"/>
              <a:t>انرژی</a:t>
            </a:r>
            <a:r>
              <a:rPr lang="ar-SA" sz="1600" dirty="0"/>
              <a:t> </a:t>
            </a:r>
            <a:r>
              <a:rPr lang="ar-SA" sz="1600" dirty="0" err="1"/>
              <a:t>ارزان</a:t>
            </a:r>
            <a:r>
              <a:rPr lang="ar-SA" sz="1600" dirty="0"/>
              <a:t>، و </a:t>
            </a:r>
            <a:r>
              <a:rPr lang="ar-SA" sz="1600" dirty="0" err="1"/>
              <a:t>همکاری</a:t>
            </a:r>
            <a:r>
              <a:rPr lang="ar-SA" sz="1600" dirty="0"/>
              <a:t> </a:t>
            </a:r>
            <a:r>
              <a:rPr lang="ar-SA" sz="1600" dirty="0" err="1"/>
              <a:t>با</a:t>
            </a:r>
            <a:r>
              <a:rPr lang="ar-SA" sz="1600" dirty="0"/>
              <a:t> شرق - به هاب </a:t>
            </a:r>
            <a:r>
              <a:rPr lang="ar-SA" sz="1600" dirty="0" err="1"/>
              <a:t>منطقه‌ای</a:t>
            </a:r>
            <a:r>
              <a:rPr lang="ar-SA" sz="1600" dirty="0"/>
              <a:t> عناصر </a:t>
            </a:r>
            <a:r>
              <a:rPr lang="ar-SA" sz="1600" dirty="0" err="1"/>
              <a:t>راهبردی</a:t>
            </a:r>
            <a:r>
              <a:rPr lang="ar-SA" sz="1600" dirty="0"/>
              <a:t> </a:t>
            </a:r>
            <a:r>
              <a:rPr lang="ar-SA" sz="1600" dirty="0" err="1"/>
              <a:t>تبدیل</a:t>
            </a:r>
            <a:r>
              <a:rPr lang="ar-SA" sz="1600" dirty="0"/>
              <a:t> شود، به </a:t>
            </a:r>
            <a:r>
              <a:rPr lang="ar-SA" sz="1600" dirty="0" err="1"/>
              <a:t>شرطی</a:t>
            </a:r>
            <a:r>
              <a:rPr lang="ar-SA" sz="1600" dirty="0"/>
              <a:t> </a:t>
            </a:r>
            <a:r>
              <a:rPr lang="ar-SA" sz="1600" dirty="0" err="1"/>
              <a:t>که</a:t>
            </a:r>
            <a:r>
              <a:rPr lang="en-US" sz="1600" dirty="0"/>
              <a:t>:</a:t>
            </a:r>
          </a:p>
          <a:p>
            <a:pPr algn="r" rtl="1"/>
            <a:r>
              <a:rPr lang="fa-IR" sz="1600" dirty="0"/>
              <a:t>۱</a:t>
            </a:r>
            <a:r>
              <a:rPr lang="en-US" sz="1600" dirty="0"/>
              <a:t>. </a:t>
            </a:r>
            <a:r>
              <a:rPr lang="fa-IR" sz="1600" dirty="0"/>
              <a:t>از الگوی خام‌فروشی خارج شود</a:t>
            </a:r>
            <a:endParaRPr lang="en-US" sz="1600" dirty="0"/>
          </a:p>
          <a:p>
            <a:pPr algn="r" rtl="1"/>
            <a:r>
              <a:rPr lang="fa-IR" sz="1600" dirty="0"/>
              <a:t>۲</a:t>
            </a:r>
            <a:r>
              <a:rPr lang="en-US" sz="1600" dirty="0"/>
              <a:t>. </a:t>
            </a:r>
            <a:r>
              <a:rPr lang="fa-IR" sz="1600" dirty="0"/>
              <a:t>منابع منطقه را از طریق دیپلماسی یکپارچه کند</a:t>
            </a:r>
            <a:endParaRPr lang="en-US" sz="1600" dirty="0"/>
          </a:p>
          <a:p>
            <a:pPr algn="r" rtl="1"/>
            <a:r>
              <a:rPr lang="fa-IR" sz="1600" dirty="0"/>
              <a:t>۳</a:t>
            </a:r>
            <a:r>
              <a:rPr lang="en-US" sz="1600" dirty="0"/>
              <a:t>. </a:t>
            </a:r>
            <a:r>
              <a:rPr lang="fa-IR" sz="1600" dirty="0"/>
              <a:t>شبکه فرآوری چندسطحی با شرکای شرقی بسازد</a:t>
            </a:r>
            <a:endParaRPr lang="en-US" sz="1600" dirty="0"/>
          </a:p>
          <a:p>
            <a:pPr algn="r" rtl="1"/>
            <a:r>
              <a:rPr lang="fa-IR" sz="1600" dirty="0"/>
              <a:t>۴</a:t>
            </a:r>
            <a:r>
              <a:rPr lang="en-US" sz="1600" dirty="0"/>
              <a:t>. </a:t>
            </a:r>
            <a:r>
              <a:rPr lang="fa-IR" sz="1600" dirty="0"/>
              <a:t>زیرساخت‌های حقوقی و حمایتی داخلی را تقویت کند</a:t>
            </a:r>
            <a:endParaRPr lang="en-US" sz="1600" dirty="0"/>
          </a:p>
          <a:p>
            <a:pPr algn="r" rtl="1"/>
            <a:r>
              <a:rPr lang="fa-IR" sz="1600" dirty="0"/>
              <a:t>۲.۲ نقد سیاست‌های موجود</a:t>
            </a:r>
            <a:endParaRPr lang="en-US" sz="1600" dirty="0"/>
          </a:p>
          <a:p>
            <a:pPr algn="r" rtl="1"/>
            <a:r>
              <a:rPr lang="ar-SA" b="1" dirty="0" err="1">
                <a:solidFill>
                  <a:srgbClr val="C00000"/>
                </a:solidFill>
              </a:rPr>
              <a:t>وضعیت</a:t>
            </a:r>
            <a:r>
              <a:rPr lang="ar-SA" b="1" dirty="0">
                <a:solidFill>
                  <a:srgbClr val="C00000"/>
                </a:solidFill>
              </a:rPr>
              <a:t> </a:t>
            </a:r>
            <a:r>
              <a:rPr lang="ar-SA" b="1" dirty="0" err="1">
                <a:solidFill>
                  <a:srgbClr val="C00000"/>
                </a:solidFill>
              </a:rPr>
              <a:t>فعلی</a:t>
            </a:r>
            <a:r>
              <a:rPr lang="ar-SA" b="1" dirty="0">
                <a:solidFill>
                  <a:srgbClr val="C00000"/>
                </a:solidFill>
              </a:rPr>
              <a:t> و </a:t>
            </a:r>
            <a:r>
              <a:rPr lang="ar-SA" b="1" dirty="0" err="1">
                <a:solidFill>
                  <a:srgbClr val="C00000"/>
                </a:solidFill>
              </a:rPr>
              <a:t>ناکارآمدی‌ها</a:t>
            </a:r>
            <a:r>
              <a:rPr lang="en-US" b="1" dirty="0">
                <a:solidFill>
                  <a:srgbClr val="C00000"/>
                </a:solidFill>
              </a:rPr>
              <a:t>: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pPr algn="r" rtl="1"/>
            <a:r>
              <a:rPr lang="ar-SA" sz="1400" dirty="0">
                <a:solidFill>
                  <a:schemeClr val="accent1">
                    <a:lumMod val="75000"/>
                  </a:schemeClr>
                </a:solidFill>
              </a:rPr>
              <a:t>الف) 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عدم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استراتژی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یکپارچه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fa-IR" sz="1400" b="1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ar-SA" sz="1400" dirty="0"/>
              <a:t>وزارت صنعت، معدن و تجارت: </a:t>
            </a:r>
            <a:r>
              <a:rPr lang="ar-SA" sz="1400" dirty="0" err="1"/>
              <a:t>تمرکز</a:t>
            </a:r>
            <a:r>
              <a:rPr lang="ar-SA" sz="1400" dirty="0"/>
              <a:t> بر استخراج، </a:t>
            </a:r>
            <a:r>
              <a:rPr lang="ar-SA" sz="1400" dirty="0" err="1"/>
              <a:t>بی‌توجهی</a:t>
            </a:r>
            <a:r>
              <a:rPr lang="ar-SA" sz="1400" dirty="0"/>
              <a:t> به </a:t>
            </a:r>
            <a:r>
              <a:rPr lang="ar-SA" sz="1400" dirty="0" err="1"/>
              <a:t>فرآوری</a:t>
            </a:r>
            <a:r>
              <a:rPr lang="fa-IR" sz="1400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ar-SA" sz="1400" dirty="0"/>
              <a:t>وزارت نفت: انحصار توجه به </a:t>
            </a:r>
            <a:r>
              <a:rPr lang="ar-SA" sz="1400" dirty="0" err="1"/>
              <a:t>هیدروکربن‌ها</a:t>
            </a:r>
            <a:r>
              <a:rPr lang="fa-IR" sz="1400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ar-SA" sz="1400" dirty="0"/>
              <a:t>وزارت امور خارجه: فقدان </a:t>
            </a:r>
            <a:r>
              <a:rPr lang="ar-SA" sz="1400" dirty="0" err="1"/>
              <a:t>دیپلماسی</a:t>
            </a:r>
            <a:r>
              <a:rPr lang="ar-SA" sz="1400" dirty="0"/>
              <a:t> منابع </a:t>
            </a:r>
            <a:r>
              <a:rPr lang="ar-SA" sz="1400" dirty="0" err="1"/>
              <a:t>منطقه‌ای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/>
              <a:t>نتیجه</a:t>
            </a:r>
            <a:r>
              <a:rPr lang="ar-SA" sz="1400" dirty="0"/>
              <a:t>: </a:t>
            </a:r>
            <a:r>
              <a:rPr lang="ar-SA" sz="1400" dirty="0" err="1"/>
              <a:t>پراکندگی</a:t>
            </a:r>
            <a:r>
              <a:rPr lang="ar-SA" sz="1400" dirty="0"/>
              <a:t> </a:t>
            </a:r>
            <a:r>
              <a:rPr lang="ar-SA" sz="1400" dirty="0" err="1"/>
              <a:t>تصمیم‌گیری</a:t>
            </a:r>
            <a:r>
              <a:rPr lang="ar-SA" sz="1400" dirty="0"/>
              <a:t> و عدم </a:t>
            </a:r>
            <a:r>
              <a:rPr lang="ar-SA" sz="1400" dirty="0" err="1"/>
              <a:t>هماهنگی</a:t>
            </a:r>
            <a:endParaRPr lang="en-US" sz="1400" dirty="0"/>
          </a:p>
          <a:p>
            <a:pPr algn="r" rtl="1"/>
            <a:r>
              <a:rPr lang="ar-SA" b="1" dirty="0">
                <a:solidFill>
                  <a:schemeClr val="accent1">
                    <a:lumMod val="75000"/>
                  </a:schemeClr>
                </a:solidFill>
              </a:rPr>
              <a:t>ب) </a:t>
            </a:r>
            <a:r>
              <a:rPr lang="ar-SA" b="1" dirty="0" err="1">
                <a:solidFill>
                  <a:schemeClr val="accent1">
                    <a:lumMod val="75000"/>
                  </a:schemeClr>
                </a:solidFill>
              </a:rPr>
              <a:t>قوانین</a:t>
            </a:r>
            <a:r>
              <a:rPr lang="ar-SA" b="1" dirty="0">
                <a:solidFill>
                  <a:schemeClr val="accent1">
                    <a:lumMod val="75000"/>
                  </a:schemeClr>
                </a:solidFill>
              </a:rPr>
              <a:t> ناقص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fa-IR" b="1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ar-SA" sz="1400" dirty="0" err="1"/>
              <a:t>مجوزهای</a:t>
            </a:r>
            <a:r>
              <a:rPr lang="ar-SA" sz="1400" dirty="0"/>
              <a:t> صادرات خام بدون </a:t>
            </a:r>
            <a:r>
              <a:rPr lang="ar-SA" sz="1400" dirty="0" err="1"/>
              <a:t>محدودیت</a:t>
            </a:r>
            <a:r>
              <a:rPr lang="ar-SA" sz="1400" dirty="0"/>
              <a:t> </a:t>
            </a:r>
            <a:r>
              <a:rPr lang="ar-SA" sz="1400" dirty="0" err="1"/>
              <a:t>جدی</a:t>
            </a:r>
            <a:r>
              <a:rPr lang="fa-IR" sz="1400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ar-SA" sz="1400" dirty="0"/>
              <a:t>عدم الزام به </a:t>
            </a:r>
            <a:r>
              <a:rPr lang="ar-SA" sz="1400" dirty="0" err="1"/>
              <a:t>فرآوری</a:t>
            </a:r>
            <a:r>
              <a:rPr lang="ar-SA" sz="1400" dirty="0"/>
              <a:t> </a:t>
            </a:r>
            <a:r>
              <a:rPr lang="ar-SA" sz="1400" dirty="0" err="1"/>
              <a:t>داخلی</a:t>
            </a:r>
            <a:r>
              <a:rPr lang="fa-IR" sz="1400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ar-SA" sz="1400" dirty="0" err="1"/>
              <a:t>مالیات‌های</a:t>
            </a:r>
            <a:r>
              <a:rPr lang="ar-SA" sz="1400" dirty="0"/>
              <a:t> بالا بر صادرات فرآوری‌شده</a:t>
            </a:r>
            <a:endParaRPr lang="en-US" sz="1400" dirty="0"/>
          </a:p>
          <a:p>
            <a:pPr algn="r" rtl="1"/>
            <a:r>
              <a:rPr lang="ar-SA" sz="1400" b="1" dirty="0" err="1"/>
              <a:t>نتیجه</a:t>
            </a:r>
            <a:r>
              <a:rPr lang="ar-SA" sz="1400" dirty="0"/>
              <a:t>: </a:t>
            </a:r>
            <a:r>
              <a:rPr lang="ar-SA" sz="1400" dirty="0" err="1"/>
              <a:t>تشویق</a:t>
            </a:r>
            <a:r>
              <a:rPr lang="ar-SA" sz="1400" dirty="0"/>
              <a:t> </a:t>
            </a:r>
            <a:r>
              <a:rPr lang="ar-SA" sz="1400" dirty="0" err="1"/>
              <a:t>خام‌فروشی</a:t>
            </a:r>
            <a:endParaRPr lang="en-US" sz="1400" dirty="0"/>
          </a:p>
          <a:p>
            <a:pPr algn="r" rtl="1"/>
            <a:r>
              <a:rPr lang="ar-SA" b="1" dirty="0">
                <a:solidFill>
                  <a:schemeClr val="accent1">
                    <a:lumMod val="75000"/>
                  </a:schemeClr>
                </a:solidFill>
              </a:rPr>
              <a:t>ج) ضعف بخش </a:t>
            </a:r>
            <a:r>
              <a:rPr lang="ar-SA" b="1" dirty="0" err="1">
                <a:solidFill>
                  <a:schemeClr val="accent1">
                    <a:lumMod val="75000"/>
                  </a:schemeClr>
                </a:solidFill>
              </a:rPr>
              <a:t>خصوصی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fa-IR" sz="1400" b="1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ar-SA" sz="1400" dirty="0" err="1"/>
              <a:t>دسترسی</a:t>
            </a:r>
            <a:r>
              <a:rPr lang="ar-SA" sz="1400" dirty="0"/>
              <a:t> محدود به </a:t>
            </a:r>
            <a:r>
              <a:rPr lang="ar-SA" sz="1400" dirty="0" err="1"/>
              <a:t>سرمایه</a:t>
            </a:r>
            <a:r>
              <a:rPr lang="ar-SA" sz="1400" dirty="0"/>
              <a:t> و </a:t>
            </a:r>
            <a:r>
              <a:rPr lang="ar-SA" sz="1400" dirty="0" err="1"/>
              <a:t>فناوری</a:t>
            </a:r>
            <a:r>
              <a:rPr lang="fa-IR" sz="1400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ar-SA" sz="1400" dirty="0"/>
              <a:t>عدم </a:t>
            </a:r>
            <a:r>
              <a:rPr lang="ar-SA" sz="1400" dirty="0" err="1"/>
              <a:t>حمایت</a:t>
            </a:r>
            <a:r>
              <a:rPr lang="ar-SA" sz="1400" dirty="0"/>
              <a:t> از صادرات</a:t>
            </a:r>
            <a:r>
              <a:rPr lang="fa-IR" sz="1400" dirty="0">
                <a:solidFill>
                  <a:schemeClr val="accent1">
                    <a:lumMod val="75000"/>
                  </a:schemeClr>
                </a:solidFill>
              </a:rPr>
              <a:t>*</a:t>
            </a:r>
            <a:r>
              <a:rPr lang="ar-SA" sz="1400" dirty="0" err="1"/>
              <a:t>بوروکراسی</a:t>
            </a:r>
            <a:r>
              <a:rPr lang="ar-SA" sz="1400" dirty="0"/>
              <a:t> </a:t>
            </a:r>
            <a:r>
              <a:rPr lang="ar-SA" sz="1400" dirty="0" err="1"/>
              <a:t>سنگین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مجوزها</a:t>
            </a:r>
            <a:endParaRPr lang="en-US" sz="1400" dirty="0"/>
          </a:p>
          <a:p>
            <a:pPr algn="r" rtl="1"/>
            <a:r>
              <a:rPr lang="ar-SA" sz="1400" b="1" dirty="0" err="1"/>
              <a:t>نتیجه</a:t>
            </a:r>
            <a:r>
              <a:rPr lang="ar-SA" sz="1400" dirty="0"/>
              <a:t>: انحصار </a:t>
            </a:r>
            <a:r>
              <a:rPr lang="ar-SA" sz="1400" dirty="0" err="1"/>
              <a:t>دولتی</a:t>
            </a:r>
            <a:r>
              <a:rPr lang="ar-SA" sz="1400" dirty="0"/>
              <a:t> </a:t>
            </a:r>
            <a:r>
              <a:rPr lang="ar-SA" sz="1400" dirty="0" err="1"/>
              <a:t>ناکارآمد</a:t>
            </a:r>
            <a:endParaRPr lang="en-US" sz="1400" dirty="0"/>
          </a:p>
          <a:p>
            <a:pPr algn="r" rtl="1"/>
            <a:r>
              <a:rPr lang="ar-SA" b="1" dirty="0">
                <a:solidFill>
                  <a:schemeClr val="accent1">
                    <a:lumMod val="75000"/>
                  </a:schemeClr>
                </a:solidFill>
              </a:rPr>
              <a:t>د) </a:t>
            </a:r>
            <a:r>
              <a:rPr lang="ar-SA" b="1" dirty="0" err="1">
                <a:solidFill>
                  <a:schemeClr val="accent1">
                    <a:lumMod val="75000"/>
                  </a:schemeClr>
                </a:solidFill>
              </a:rPr>
              <a:t>بی‌توجهی</a:t>
            </a:r>
            <a:r>
              <a:rPr lang="ar-SA" b="1" dirty="0">
                <a:solidFill>
                  <a:schemeClr val="accent1">
                    <a:lumMod val="75000"/>
                  </a:schemeClr>
                </a:solidFill>
              </a:rPr>
              <a:t> به </a:t>
            </a:r>
            <a:r>
              <a:rPr lang="ar-SA" b="1" dirty="0" err="1">
                <a:solidFill>
                  <a:schemeClr val="accent1">
                    <a:lumMod val="75000"/>
                  </a:schemeClr>
                </a:solidFill>
              </a:rPr>
              <a:t>همسایگان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fa-IR" sz="1400" dirty="0"/>
              <a:t>*</a:t>
            </a:r>
            <a:r>
              <a:rPr lang="fa-IR" sz="1400" b="1" dirty="0"/>
              <a:t>افغانستان</a:t>
            </a:r>
            <a:r>
              <a:rPr lang="ar-SA" sz="1400" dirty="0"/>
              <a:t>: منابع </a:t>
            </a:r>
            <a:r>
              <a:rPr lang="ar-SA" sz="1400" dirty="0" err="1"/>
              <a:t>عظیم</a:t>
            </a:r>
            <a:r>
              <a:rPr lang="ar-SA" sz="1400" dirty="0"/>
              <a:t> </a:t>
            </a:r>
            <a:r>
              <a:rPr lang="ar-SA" sz="1400" dirty="0" err="1"/>
              <a:t>لیتیوم</a:t>
            </a:r>
            <a:r>
              <a:rPr lang="ar-SA" sz="1400" dirty="0"/>
              <a:t> بدون </a:t>
            </a:r>
            <a:r>
              <a:rPr lang="ar-SA" sz="1400" dirty="0" err="1"/>
              <a:t>قرارداد</a:t>
            </a:r>
            <a:r>
              <a:rPr lang="ar-SA" sz="1400" dirty="0"/>
              <a:t> </a:t>
            </a:r>
            <a:r>
              <a:rPr lang="ar-SA" sz="1400" dirty="0" err="1"/>
              <a:t>راهبردی</a:t>
            </a:r>
            <a:r>
              <a:rPr lang="fa-IR" sz="1400" dirty="0"/>
              <a:t>*</a:t>
            </a:r>
            <a:r>
              <a:rPr lang="ar-SA" sz="1400" b="1" dirty="0" err="1"/>
              <a:t>پاکستان</a:t>
            </a:r>
            <a:r>
              <a:rPr lang="ar-SA" sz="1400" dirty="0"/>
              <a:t>: فرصت </a:t>
            </a:r>
            <a:r>
              <a:rPr lang="ar-SA" sz="1400" dirty="0" err="1"/>
              <a:t>دسترسی</a:t>
            </a:r>
            <a:r>
              <a:rPr lang="ar-SA" sz="1400" dirty="0"/>
              <a:t> به </a:t>
            </a:r>
            <a:r>
              <a:rPr lang="ar-SA" sz="1400" dirty="0" err="1"/>
              <a:t>گوادر</a:t>
            </a:r>
            <a:r>
              <a:rPr lang="ar-SA" sz="1400" dirty="0"/>
              <a:t> و </a:t>
            </a:r>
            <a:r>
              <a:rPr lang="ar-SA" sz="1400" dirty="0" err="1"/>
              <a:t>دریای</a:t>
            </a:r>
            <a:r>
              <a:rPr lang="ar-SA" sz="1400" dirty="0"/>
              <a:t> عرب </a:t>
            </a:r>
            <a:r>
              <a:rPr lang="ar-SA" sz="1400" dirty="0" err="1"/>
              <a:t>نادیده</a:t>
            </a:r>
            <a:r>
              <a:rPr lang="ar-SA" sz="1400" dirty="0"/>
              <a:t> </a:t>
            </a:r>
            <a:r>
              <a:rPr lang="ar-SA" sz="1400" dirty="0" err="1"/>
              <a:t>گرفته</a:t>
            </a:r>
            <a:r>
              <a:rPr lang="ar-SA" sz="1400" dirty="0"/>
              <a:t> شده</a:t>
            </a:r>
            <a:r>
              <a:rPr lang="fa-IR" sz="1400" dirty="0"/>
              <a:t>*</a:t>
            </a:r>
            <a:r>
              <a:rPr lang="ar-SA" sz="1400" b="1" dirty="0"/>
              <a:t>عراق</a:t>
            </a:r>
            <a:r>
              <a:rPr lang="ar-SA" sz="1400" dirty="0"/>
              <a:t>: نفوذ </a:t>
            </a:r>
            <a:r>
              <a:rPr lang="ar-SA" sz="1400" dirty="0" err="1"/>
              <a:t>سیاسی</a:t>
            </a:r>
            <a:r>
              <a:rPr lang="ar-SA" sz="1400" dirty="0"/>
              <a:t> بدون </a:t>
            </a:r>
            <a:r>
              <a:rPr lang="ar-SA" sz="1400" dirty="0" err="1"/>
              <a:t>بهره‌برداری</a:t>
            </a:r>
            <a:r>
              <a:rPr lang="ar-SA" sz="1400" dirty="0"/>
              <a:t> </a:t>
            </a:r>
            <a:r>
              <a:rPr lang="ar-SA" sz="1400" dirty="0" err="1"/>
              <a:t>اقتصادی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/>
              <a:t>نتیجه</a:t>
            </a:r>
            <a:r>
              <a:rPr lang="ar-SA" sz="1400" dirty="0"/>
              <a:t>: </a:t>
            </a:r>
            <a:r>
              <a:rPr lang="ar-SA" sz="1400" dirty="0" err="1"/>
              <a:t>چین</a:t>
            </a:r>
            <a:r>
              <a:rPr lang="ar-SA" sz="1400" dirty="0"/>
              <a:t> و غرب در حال تصاحب </a:t>
            </a:r>
            <a:r>
              <a:rPr lang="ar-SA" sz="1400" dirty="0" err="1"/>
              <a:t>این</a:t>
            </a:r>
            <a:r>
              <a:rPr lang="ar-SA" sz="1400" dirty="0"/>
              <a:t> منابع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5685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54A2D-D36C-6FAD-CE16-328390F88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E80C6B2-D13A-8DF0-0C22-D5553BDE00DC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3C792-D9F8-9E05-B6AE-4A479485A5C8}"/>
              </a:ext>
            </a:extLst>
          </p:cNvPr>
          <p:cNvSpPr txBox="1"/>
          <p:nvPr/>
        </p:nvSpPr>
        <p:spPr>
          <a:xfrm>
            <a:off x="-107136" y="1118508"/>
            <a:ext cx="9167197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C00000"/>
                </a:solidFill>
              </a:rPr>
              <a:t>۲.۳ ذینفعان و نقش آن‌ها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r>
              <a:rPr lang="ar-SA" b="1" dirty="0" err="1">
                <a:solidFill>
                  <a:srgbClr val="C00000"/>
                </a:solidFill>
              </a:rPr>
              <a:t>ذینفعان</a:t>
            </a:r>
            <a:r>
              <a:rPr lang="ar-SA" b="1" dirty="0">
                <a:solidFill>
                  <a:srgbClr val="C00000"/>
                </a:solidFill>
              </a:rPr>
              <a:t> </a:t>
            </a:r>
            <a:r>
              <a:rPr lang="ar-SA" b="1" dirty="0" err="1">
                <a:solidFill>
                  <a:srgbClr val="C00000"/>
                </a:solidFill>
              </a:rPr>
              <a:t>داخلی</a:t>
            </a:r>
            <a:r>
              <a:rPr lang="en-US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en-US" b="1" dirty="0"/>
              <a:t>•</a:t>
            </a:r>
            <a:r>
              <a:rPr lang="ar-SA" sz="1600" b="1" dirty="0"/>
              <a:t>دولت (قوه </a:t>
            </a:r>
            <a:r>
              <a:rPr lang="ar-SA" sz="1600" b="1" dirty="0" err="1"/>
              <a:t>مجریه</a:t>
            </a:r>
            <a:r>
              <a:rPr lang="ar-SA" sz="1600" b="1" dirty="0"/>
              <a:t>)</a:t>
            </a:r>
            <a:r>
              <a:rPr lang="en-US" sz="1600" b="1" dirty="0"/>
              <a:t>:</a:t>
            </a:r>
            <a:r>
              <a:rPr lang="ar-SA" sz="1600" dirty="0"/>
              <a:t>منافع: </a:t>
            </a:r>
            <a:r>
              <a:rPr lang="ar-SA" sz="1600" dirty="0" err="1"/>
              <a:t>درآمدهای</a:t>
            </a:r>
            <a:r>
              <a:rPr lang="ar-SA" sz="1600" dirty="0"/>
              <a:t> </a:t>
            </a:r>
            <a:r>
              <a:rPr lang="ar-SA" sz="1600" dirty="0" err="1"/>
              <a:t>مالیاتی</a:t>
            </a:r>
            <a:r>
              <a:rPr lang="ar-SA" sz="1600" dirty="0"/>
              <a:t>، </a:t>
            </a:r>
            <a:r>
              <a:rPr lang="ar-SA" sz="1600" dirty="0" err="1"/>
              <a:t>کاهش</a:t>
            </a:r>
            <a:r>
              <a:rPr lang="ar-SA" sz="1600" dirty="0"/>
              <a:t> </a:t>
            </a:r>
            <a:r>
              <a:rPr lang="ar-SA" sz="1600" dirty="0" err="1"/>
              <a:t>وابستگی</a:t>
            </a:r>
            <a:r>
              <a:rPr lang="ar-SA" sz="1600" dirty="0"/>
              <a:t> به نفت، </a:t>
            </a:r>
            <a:r>
              <a:rPr lang="ar-SA" sz="1600" dirty="0" err="1"/>
              <a:t>امنیت</a:t>
            </a:r>
            <a:r>
              <a:rPr lang="ar-SA" sz="1600" dirty="0"/>
              <a:t> </a:t>
            </a:r>
            <a:r>
              <a:rPr lang="ar-SA" sz="1600" dirty="0" err="1"/>
              <a:t>انرژی</a:t>
            </a:r>
            <a:r>
              <a:rPr lang="fa-IR" sz="1600" dirty="0"/>
              <a:t>/</a:t>
            </a:r>
            <a:r>
              <a:rPr lang="ar-SA" sz="1600" dirty="0"/>
              <a:t>موانع: </a:t>
            </a:r>
            <a:r>
              <a:rPr lang="ar-SA" sz="1600" dirty="0" err="1"/>
              <a:t>بوروکراسی</a:t>
            </a:r>
            <a:r>
              <a:rPr lang="ar-SA" sz="1600" dirty="0"/>
              <a:t>، </a:t>
            </a:r>
            <a:r>
              <a:rPr lang="ar-SA" sz="1600" dirty="0" err="1"/>
              <a:t>نگاه</a:t>
            </a:r>
            <a:r>
              <a:rPr lang="ar-SA" sz="1600" dirty="0"/>
              <a:t> </a:t>
            </a:r>
            <a:r>
              <a:rPr lang="ar-SA" sz="1600" dirty="0" err="1"/>
              <a:t>کوتاه‌مدت</a:t>
            </a:r>
            <a:r>
              <a:rPr lang="ar-SA" sz="1600" dirty="0"/>
              <a:t>، </a:t>
            </a:r>
            <a:r>
              <a:rPr lang="ar-SA" sz="1600" dirty="0" err="1"/>
              <a:t>رقابت</a:t>
            </a:r>
            <a:r>
              <a:rPr lang="ar-SA" sz="1600" dirty="0"/>
              <a:t> </a:t>
            </a:r>
            <a:r>
              <a:rPr lang="ar-SA" sz="1600" dirty="0" err="1"/>
              <a:t>نهادی</a:t>
            </a:r>
            <a:endParaRPr lang="en-US" sz="1600" dirty="0"/>
          </a:p>
          <a:p>
            <a:pPr algn="r" rtl="1"/>
            <a:r>
              <a:rPr lang="en-US" sz="1600" dirty="0"/>
              <a:t>•</a:t>
            </a:r>
            <a:r>
              <a:rPr lang="ar-SA" sz="1600" b="1" dirty="0"/>
              <a:t>مجلس (قوه مقننه)</a:t>
            </a:r>
            <a:r>
              <a:rPr lang="en-US" sz="1600" b="1" dirty="0"/>
              <a:t>:</a:t>
            </a:r>
            <a:r>
              <a:rPr lang="ar-SA" sz="1600" dirty="0"/>
              <a:t>نقش: </a:t>
            </a:r>
            <a:r>
              <a:rPr lang="ar-SA" sz="1600" dirty="0" err="1"/>
              <a:t>تصویب</a:t>
            </a:r>
            <a:r>
              <a:rPr lang="ar-SA" sz="1600" dirty="0"/>
              <a:t> </a:t>
            </a:r>
            <a:r>
              <a:rPr lang="ar-SA" sz="1600" dirty="0" err="1"/>
              <a:t>قوانین</a:t>
            </a:r>
            <a:r>
              <a:rPr lang="ar-SA" sz="1600" dirty="0"/>
              <a:t> </a:t>
            </a:r>
            <a:r>
              <a:rPr lang="ar-SA" sz="1600" dirty="0" err="1"/>
              <a:t>حمایتی</a:t>
            </a:r>
            <a:r>
              <a:rPr lang="ar-SA" sz="1600" dirty="0"/>
              <a:t> و </a:t>
            </a:r>
            <a:r>
              <a:rPr lang="ar-SA" sz="1600" dirty="0" err="1"/>
              <a:t>آیین‌نامه‌ها</a:t>
            </a:r>
            <a:r>
              <a:rPr lang="fa-IR" sz="1600" dirty="0"/>
              <a:t>/</a:t>
            </a:r>
            <a:r>
              <a:rPr lang="ar-SA" sz="1600" dirty="0"/>
              <a:t>موانع: عدم </a:t>
            </a:r>
            <a:r>
              <a:rPr lang="ar-SA" sz="1600" dirty="0" err="1"/>
              <a:t>آگاهی</a:t>
            </a:r>
            <a:r>
              <a:rPr lang="ar-SA" sz="1600" dirty="0"/>
              <a:t> </a:t>
            </a:r>
            <a:r>
              <a:rPr lang="ar-SA" sz="1600" dirty="0" err="1"/>
              <a:t>فنی</a:t>
            </a:r>
            <a:r>
              <a:rPr lang="ar-SA" sz="1600" dirty="0"/>
              <a:t>، </a:t>
            </a:r>
            <a:r>
              <a:rPr lang="ar-SA" sz="1600" dirty="0" err="1"/>
              <a:t>لابی‌های</a:t>
            </a:r>
            <a:r>
              <a:rPr lang="ar-SA" sz="1600" dirty="0"/>
              <a:t> </a:t>
            </a:r>
            <a:r>
              <a:rPr lang="ar-SA" sz="1600" dirty="0" err="1"/>
              <a:t>سنتی</a:t>
            </a:r>
            <a:r>
              <a:rPr lang="ar-SA" sz="1600" dirty="0"/>
              <a:t> </a:t>
            </a:r>
            <a:r>
              <a:rPr lang="ar-SA" sz="1600" dirty="0" err="1"/>
              <a:t>نفتی</a:t>
            </a:r>
            <a:endParaRPr lang="en-US" sz="1600" dirty="0"/>
          </a:p>
          <a:p>
            <a:pPr algn="r" rtl="1"/>
            <a:r>
              <a:rPr lang="en-US" sz="1600" dirty="0"/>
              <a:t>•</a:t>
            </a:r>
            <a:r>
              <a:rPr lang="ar-SA" sz="1600" b="1" dirty="0"/>
              <a:t>بخش </a:t>
            </a:r>
            <a:r>
              <a:rPr lang="ar-SA" sz="1600" b="1" dirty="0" err="1"/>
              <a:t>خصوصی</a:t>
            </a:r>
            <a:r>
              <a:rPr lang="en-US" sz="1600" b="1" dirty="0"/>
              <a:t>:</a:t>
            </a:r>
            <a:r>
              <a:rPr lang="ar-SA" sz="1600" dirty="0"/>
              <a:t>منافع: </a:t>
            </a:r>
            <a:r>
              <a:rPr lang="ar-SA" sz="1600" dirty="0" err="1"/>
              <a:t>فرصت‌های</a:t>
            </a:r>
            <a:r>
              <a:rPr lang="ar-SA" sz="1600" dirty="0"/>
              <a:t> </a:t>
            </a:r>
            <a:r>
              <a:rPr lang="ar-SA" sz="1600" dirty="0" err="1"/>
              <a:t>سرمایه‌گذاری</a:t>
            </a:r>
            <a:r>
              <a:rPr lang="ar-SA" sz="1600" dirty="0"/>
              <a:t>، </a:t>
            </a:r>
            <a:r>
              <a:rPr lang="ar-SA" sz="1600" dirty="0" err="1"/>
              <a:t>دسترسی</a:t>
            </a:r>
            <a:r>
              <a:rPr lang="ar-SA" sz="1600" dirty="0"/>
              <a:t> به </a:t>
            </a:r>
            <a:r>
              <a:rPr lang="ar-SA" sz="1600" dirty="0" err="1"/>
              <a:t>بازارهای</a:t>
            </a:r>
            <a:r>
              <a:rPr lang="ar-SA" sz="1600" dirty="0"/>
              <a:t> </a:t>
            </a:r>
            <a:r>
              <a:rPr lang="ar-SA" sz="1600" dirty="0" err="1"/>
              <a:t>جدید</a:t>
            </a:r>
            <a:r>
              <a:rPr lang="fa-IR" sz="1600" dirty="0"/>
              <a:t>/</a:t>
            </a:r>
            <a:r>
              <a:rPr lang="ar-SA" sz="1600" dirty="0"/>
              <a:t>موانع: </a:t>
            </a:r>
            <a:r>
              <a:rPr lang="ar-SA" sz="1600" dirty="0" err="1"/>
              <a:t>نبود</a:t>
            </a:r>
            <a:r>
              <a:rPr lang="ar-SA" sz="1600" dirty="0"/>
              <a:t> </a:t>
            </a:r>
            <a:r>
              <a:rPr lang="ar-SA" sz="1600" dirty="0" err="1"/>
              <a:t>تضمین</a:t>
            </a:r>
            <a:r>
              <a:rPr lang="ar-SA" sz="1600" dirty="0"/>
              <a:t>، </a:t>
            </a:r>
            <a:r>
              <a:rPr lang="ar-SA" sz="1600" dirty="0" err="1"/>
              <a:t>ریسک</a:t>
            </a:r>
            <a:r>
              <a:rPr lang="ar-SA" sz="1600" dirty="0"/>
              <a:t> </a:t>
            </a:r>
            <a:r>
              <a:rPr lang="ar-SA" sz="1600" dirty="0" err="1"/>
              <a:t>تحریم</a:t>
            </a:r>
            <a:r>
              <a:rPr lang="ar-SA" sz="1600" dirty="0"/>
              <a:t>، </a:t>
            </a:r>
            <a:r>
              <a:rPr lang="ar-SA" sz="1600" dirty="0" err="1"/>
              <a:t>کمبود</a:t>
            </a:r>
            <a:r>
              <a:rPr lang="ar-SA" sz="1600" dirty="0"/>
              <a:t> </a:t>
            </a:r>
            <a:r>
              <a:rPr lang="ar-SA" sz="1600" dirty="0" err="1"/>
              <a:t>فناوری</a:t>
            </a:r>
            <a:endParaRPr lang="en-US" sz="1600" dirty="0"/>
          </a:p>
          <a:p>
            <a:pPr algn="r" rtl="1"/>
            <a:r>
              <a:rPr lang="en-US" sz="1600" dirty="0"/>
              <a:t>•</a:t>
            </a:r>
            <a:r>
              <a:rPr lang="ar-SA" sz="1600" b="1" dirty="0" err="1"/>
              <a:t>سپاه</a:t>
            </a:r>
            <a:r>
              <a:rPr lang="ar-SA" sz="1600" b="1" dirty="0"/>
              <a:t> و وزارت دفاع</a:t>
            </a:r>
            <a:r>
              <a:rPr lang="en-US" sz="1600" b="1" dirty="0"/>
              <a:t>:</a:t>
            </a:r>
            <a:r>
              <a:rPr lang="ar-SA" sz="1600" dirty="0"/>
              <a:t>منافع: </a:t>
            </a:r>
            <a:r>
              <a:rPr lang="ar-SA" sz="1600" dirty="0" err="1"/>
              <a:t>دسترسی</a:t>
            </a:r>
            <a:r>
              <a:rPr lang="ar-SA" sz="1600" dirty="0"/>
              <a:t> به عناصر </a:t>
            </a:r>
            <a:r>
              <a:rPr lang="ar-SA" sz="1600" dirty="0" err="1"/>
              <a:t>راهبردی</a:t>
            </a:r>
            <a:r>
              <a:rPr lang="ar-SA" sz="1600" dirty="0"/>
              <a:t> </a:t>
            </a:r>
            <a:r>
              <a:rPr lang="ar-SA" sz="1600" dirty="0" err="1"/>
              <a:t>برای</a:t>
            </a:r>
            <a:r>
              <a:rPr lang="ar-SA" sz="1600" dirty="0"/>
              <a:t> </a:t>
            </a:r>
            <a:r>
              <a:rPr lang="ar-SA" sz="1600" dirty="0" err="1"/>
              <a:t>صنایع</a:t>
            </a:r>
            <a:r>
              <a:rPr lang="ar-SA" sz="1600" dirty="0"/>
              <a:t> </a:t>
            </a:r>
            <a:r>
              <a:rPr lang="ar-SA" sz="1600" dirty="0" err="1"/>
              <a:t>دفاعی</a:t>
            </a:r>
            <a:r>
              <a:rPr lang="fa-IR" sz="1600" dirty="0"/>
              <a:t>/</a:t>
            </a:r>
            <a:r>
              <a:rPr lang="ar-SA" sz="1600" dirty="0"/>
              <a:t>موانع: </a:t>
            </a:r>
            <a:r>
              <a:rPr lang="ar-SA" sz="1600" dirty="0" err="1"/>
              <a:t>تمایل</a:t>
            </a:r>
            <a:r>
              <a:rPr lang="ar-SA" sz="1600" dirty="0"/>
              <a:t> به </a:t>
            </a:r>
            <a:r>
              <a:rPr lang="ar-SA" sz="1600" dirty="0" err="1"/>
              <a:t>کنترل</a:t>
            </a:r>
            <a:r>
              <a:rPr lang="ar-SA" sz="1600" dirty="0"/>
              <a:t> </a:t>
            </a:r>
            <a:r>
              <a:rPr lang="ar-SA" sz="1600" dirty="0" err="1"/>
              <a:t>انحصاری</a:t>
            </a:r>
            <a:r>
              <a:rPr lang="ar-SA" sz="1600" dirty="0"/>
              <a:t> بخش</a:t>
            </a:r>
            <a:endParaRPr lang="en-US" sz="1600" b="1" dirty="0"/>
          </a:p>
          <a:p>
            <a:pPr algn="r" rtl="1"/>
            <a:r>
              <a:rPr lang="en-US" sz="1600" b="1" dirty="0"/>
              <a:t>•</a:t>
            </a:r>
            <a:r>
              <a:rPr lang="ar-SA" sz="1600" b="1" dirty="0" err="1"/>
              <a:t>شرکت‌های</a:t>
            </a:r>
            <a:r>
              <a:rPr lang="ar-SA" sz="1600" b="1" dirty="0"/>
              <a:t> </a:t>
            </a:r>
            <a:r>
              <a:rPr lang="ar-SA" sz="1600" b="1" dirty="0" err="1"/>
              <a:t>دولتی</a:t>
            </a:r>
            <a:r>
              <a:rPr lang="ar-SA" sz="1600" b="1" dirty="0"/>
              <a:t> (</a:t>
            </a:r>
            <a:r>
              <a:rPr lang="ar-SA" sz="1600" b="1" dirty="0" err="1"/>
              <a:t>ایمیدرو</a:t>
            </a:r>
            <a:r>
              <a:rPr lang="ar-SA" sz="1600" b="1" dirty="0"/>
              <a:t>، </a:t>
            </a:r>
            <a:r>
              <a:rPr lang="ar-SA" sz="1600" b="1" dirty="0" err="1"/>
              <a:t>صنایع</a:t>
            </a:r>
            <a:r>
              <a:rPr lang="ar-SA" sz="1600" b="1" dirty="0"/>
              <a:t> </a:t>
            </a:r>
            <a:r>
              <a:rPr lang="ar-SA" sz="1600" b="1" dirty="0" err="1"/>
              <a:t>معدنی</a:t>
            </a:r>
            <a:r>
              <a:rPr lang="ar-SA" sz="1600" b="1" dirty="0"/>
              <a:t>)</a:t>
            </a:r>
            <a:r>
              <a:rPr lang="en-US" sz="1600" b="1" dirty="0"/>
              <a:t>:</a:t>
            </a:r>
            <a:r>
              <a:rPr lang="ar-SA" sz="1600" dirty="0"/>
              <a:t>منافع: حفظ </a:t>
            </a:r>
            <a:r>
              <a:rPr lang="ar-SA" sz="1600" dirty="0" err="1"/>
              <a:t>جایگاه</a:t>
            </a:r>
            <a:r>
              <a:rPr lang="ar-SA" sz="1600" dirty="0"/>
              <a:t> و سهم بازار</a:t>
            </a:r>
            <a:r>
              <a:rPr lang="fa-IR" sz="1600" dirty="0"/>
              <a:t>/</a:t>
            </a:r>
            <a:r>
              <a:rPr lang="ar-SA" sz="1600" dirty="0"/>
              <a:t>موانع: </a:t>
            </a:r>
            <a:r>
              <a:rPr lang="ar-SA" sz="1600" dirty="0" err="1"/>
              <a:t>مقاومت</a:t>
            </a:r>
            <a:r>
              <a:rPr lang="ar-SA" sz="1600" dirty="0"/>
              <a:t> در برابر ورود بخش</a:t>
            </a:r>
            <a:r>
              <a:rPr lang="ar-SA" dirty="0"/>
              <a:t> </a:t>
            </a:r>
            <a:r>
              <a:rPr lang="ar-SA" dirty="0" err="1"/>
              <a:t>خصوصی</a:t>
            </a:r>
            <a:endParaRPr lang="en-US" dirty="0"/>
          </a:p>
          <a:p>
            <a:pPr algn="r" rtl="1"/>
            <a:r>
              <a:rPr lang="ar-SA" b="1" dirty="0" err="1">
                <a:solidFill>
                  <a:srgbClr val="C00000"/>
                </a:solidFill>
              </a:rPr>
              <a:t>ذینفعان</a:t>
            </a:r>
            <a:r>
              <a:rPr lang="ar-SA" b="1" dirty="0">
                <a:solidFill>
                  <a:srgbClr val="C00000"/>
                </a:solidFill>
              </a:rPr>
              <a:t> </a:t>
            </a:r>
            <a:r>
              <a:rPr lang="ar-SA" b="1" dirty="0" err="1">
                <a:solidFill>
                  <a:srgbClr val="C00000"/>
                </a:solidFill>
              </a:rPr>
              <a:t>منطقه‌ای</a:t>
            </a:r>
            <a:r>
              <a:rPr lang="en-US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en-US" dirty="0"/>
              <a:t>•</a:t>
            </a:r>
            <a:r>
              <a:rPr lang="ar-SA" sz="1600" b="1" dirty="0"/>
              <a:t>افغانستان</a:t>
            </a:r>
            <a:r>
              <a:rPr lang="en-US" sz="1600" dirty="0"/>
              <a:t>:</a:t>
            </a:r>
            <a:r>
              <a:rPr lang="ar-SA" sz="1600" dirty="0"/>
              <a:t>منافع: </a:t>
            </a:r>
            <a:r>
              <a:rPr lang="ar-SA" sz="1600" dirty="0" err="1"/>
              <a:t>درآمد</a:t>
            </a:r>
            <a:r>
              <a:rPr lang="ar-SA" sz="1600" dirty="0"/>
              <a:t> از منابع، توسعه </a:t>
            </a:r>
            <a:r>
              <a:rPr lang="ar-SA" sz="1600" dirty="0" err="1"/>
              <a:t>زیرساخت</a:t>
            </a:r>
            <a:r>
              <a:rPr lang="ar-SA" sz="1600" dirty="0"/>
              <a:t>، اشتغال</a:t>
            </a:r>
            <a:r>
              <a:rPr lang="fa-IR" sz="1600" dirty="0"/>
              <a:t>/</a:t>
            </a:r>
            <a:r>
              <a:rPr lang="ar-SA" sz="1600" dirty="0"/>
              <a:t>موانع: </a:t>
            </a:r>
            <a:r>
              <a:rPr lang="ar-SA" sz="1600" dirty="0" err="1"/>
              <a:t>بی‌ثباتی</a:t>
            </a:r>
            <a:r>
              <a:rPr lang="ar-SA" sz="1600" dirty="0"/>
              <a:t> </a:t>
            </a:r>
            <a:r>
              <a:rPr lang="ar-SA" sz="1600" dirty="0" err="1"/>
              <a:t>سیاسی</a:t>
            </a:r>
            <a:r>
              <a:rPr lang="ar-SA" sz="1600" dirty="0"/>
              <a:t>، </a:t>
            </a:r>
            <a:r>
              <a:rPr lang="ar-SA" sz="1600" dirty="0" err="1"/>
              <a:t>رقابت</a:t>
            </a:r>
            <a:r>
              <a:rPr lang="ar-SA" sz="1600" dirty="0"/>
              <a:t> </a:t>
            </a:r>
            <a:r>
              <a:rPr lang="ar-SA" sz="1600" dirty="0" err="1"/>
              <a:t>چین</a:t>
            </a:r>
            <a:endParaRPr lang="en-US" sz="1600" dirty="0"/>
          </a:p>
          <a:p>
            <a:pPr algn="r" rtl="1"/>
            <a:r>
              <a:rPr lang="en-US" sz="1600" dirty="0"/>
              <a:t>•</a:t>
            </a:r>
            <a:r>
              <a:rPr lang="ar-SA" sz="1600" b="1" dirty="0" err="1"/>
              <a:t>پاکستان</a:t>
            </a:r>
            <a:r>
              <a:rPr lang="en-US" sz="1600" dirty="0"/>
              <a:t>:</a:t>
            </a:r>
            <a:r>
              <a:rPr lang="ar-SA" sz="1600" dirty="0"/>
              <a:t>منافع: </a:t>
            </a:r>
            <a:r>
              <a:rPr lang="ar-SA" sz="1600" dirty="0" err="1"/>
              <a:t>دسترسی</a:t>
            </a:r>
            <a:r>
              <a:rPr lang="ar-SA" sz="1600" dirty="0"/>
              <a:t> به </a:t>
            </a:r>
            <a:r>
              <a:rPr lang="ar-SA" sz="1600" dirty="0" err="1"/>
              <a:t>انرژی</a:t>
            </a:r>
            <a:r>
              <a:rPr lang="ar-SA" sz="1600" dirty="0"/>
              <a:t> و </a:t>
            </a:r>
            <a:r>
              <a:rPr lang="ar-SA" sz="1600" dirty="0" err="1"/>
              <a:t>تکنولوژی</a:t>
            </a:r>
            <a:r>
              <a:rPr lang="ar-SA" sz="1600" dirty="0"/>
              <a:t> </a:t>
            </a:r>
            <a:r>
              <a:rPr lang="ar-SA" sz="1600" dirty="0" err="1"/>
              <a:t>ایران</a:t>
            </a:r>
            <a:r>
              <a:rPr lang="ar-SA" sz="1600" dirty="0"/>
              <a:t>، </a:t>
            </a:r>
            <a:r>
              <a:rPr lang="ar-SA" sz="1600" dirty="0" err="1"/>
              <a:t>درآمد</a:t>
            </a:r>
            <a:r>
              <a:rPr lang="ar-SA" sz="1600" dirty="0"/>
              <a:t> از </a:t>
            </a:r>
            <a:r>
              <a:rPr lang="ar-SA" sz="1600" dirty="0" err="1"/>
              <a:t>ترانزیت</a:t>
            </a:r>
            <a:r>
              <a:rPr lang="fa-IR" sz="1600" dirty="0"/>
              <a:t>/</a:t>
            </a:r>
            <a:r>
              <a:rPr lang="ar-SA" sz="1600" dirty="0"/>
              <a:t>موانع: فشار </a:t>
            </a:r>
            <a:r>
              <a:rPr lang="ar-SA" sz="1600" dirty="0" err="1"/>
              <a:t>آمریکا</a:t>
            </a:r>
            <a:r>
              <a:rPr lang="ar-SA" sz="1600" dirty="0"/>
              <a:t>، </a:t>
            </a:r>
            <a:r>
              <a:rPr lang="ar-SA" sz="1600" dirty="0" err="1"/>
              <a:t>وابستگی</a:t>
            </a:r>
            <a:r>
              <a:rPr lang="ar-SA" sz="1600" dirty="0"/>
              <a:t> به </a:t>
            </a:r>
            <a:r>
              <a:rPr lang="ar-SA" sz="1600" dirty="0" err="1"/>
              <a:t>چین</a:t>
            </a:r>
            <a:endParaRPr lang="en-US" sz="1600" dirty="0"/>
          </a:p>
          <a:p>
            <a:pPr algn="r" rtl="1"/>
            <a:r>
              <a:rPr lang="en-US" sz="1600" dirty="0"/>
              <a:t>•</a:t>
            </a:r>
            <a:r>
              <a:rPr lang="ar-SA" sz="1600" b="1" dirty="0"/>
              <a:t>عراق</a:t>
            </a:r>
            <a:r>
              <a:rPr lang="en-US" sz="1600" dirty="0"/>
              <a:t>:</a:t>
            </a:r>
            <a:r>
              <a:rPr lang="ar-SA" sz="1600" dirty="0"/>
              <a:t>منافع: </a:t>
            </a:r>
            <a:r>
              <a:rPr lang="ar-SA" sz="1600" dirty="0" err="1"/>
              <a:t>سرمایه‌گذاری</a:t>
            </a:r>
            <a:r>
              <a:rPr lang="ar-SA" sz="1600" dirty="0"/>
              <a:t> </a:t>
            </a:r>
            <a:r>
              <a:rPr lang="ar-SA" sz="1600" dirty="0" err="1"/>
              <a:t>ایران</a:t>
            </a:r>
            <a:r>
              <a:rPr lang="ar-SA" sz="1600" dirty="0"/>
              <a:t>، </a:t>
            </a:r>
            <a:r>
              <a:rPr lang="ar-SA" sz="1600" dirty="0" err="1"/>
              <a:t>دسترسی</a:t>
            </a:r>
            <a:r>
              <a:rPr lang="ar-SA" sz="1600" dirty="0"/>
              <a:t> به </a:t>
            </a:r>
            <a:r>
              <a:rPr lang="ar-SA" sz="1600" dirty="0" err="1"/>
              <a:t>فناوری</a:t>
            </a:r>
            <a:r>
              <a:rPr lang="fa-IR" sz="1600" dirty="0"/>
              <a:t>/</a:t>
            </a:r>
            <a:r>
              <a:rPr lang="ar-SA" sz="1600" dirty="0"/>
              <a:t>موانع: فشار </a:t>
            </a:r>
            <a:r>
              <a:rPr lang="ar-SA" sz="1600" dirty="0" err="1"/>
              <a:t>آمریکا</a:t>
            </a:r>
            <a:r>
              <a:rPr lang="ar-SA" sz="1600" dirty="0"/>
              <a:t>، </a:t>
            </a:r>
            <a:r>
              <a:rPr lang="ar-SA" sz="1600" dirty="0" err="1"/>
              <a:t>تنش‌های</a:t>
            </a:r>
            <a:r>
              <a:rPr lang="ar-SA" sz="1600" dirty="0"/>
              <a:t> </a:t>
            </a:r>
            <a:r>
              <a:rPr lang="ar-SA" sz="1600" dirty="0" err="1"/>
              <a:t>داخلی</a:t>
            </a:r>
            <a:endParaRPr lang="en-US" sz="1600" dirty="0"/>
          </a:p>
          <a:p>
            <a:pPr algn="r" rtl="1"/>
            <a:r>
              <a:rPr lang="en-US" sz="1600" dirty="0"/>
              <a:t>•</a:t>
            </a:r>
            <a:r>
              <a:rPr lang="ar-SA" sz="1600" b="1" dirty="0" err="1"/>
              <a:t>ترکمنستان</a:t>
            </a:r>
            <a:r>
              <a:rPr lang="en-US" sz="1600" dirty="0"/>
              <a:t>:</a:t>
            </a:r>
            <a:r>
              <a:rPr lang="ar-SA" sz="1600" dirty="0"/>
              <a:t>منافع: بازار </a:t>
            </a:r>
            <a:r>
              <a:rPr lang="ar-SA" sz="1600" dirty="0" err="1"/>
              <a:t>جدید</a:t>
            </a:r>
            <a:r>
              <a:rPr lang="ar-SA" sz="1600" dirty="0"/>
              <a:t> </a:t>
            </a:r>
            <a:r>
              <a:rPr lang="ar-SA" sz="1600" dirty="0" err="1"/>
              <a:t>برای</a:t>
            </a:r>
            <a:r>
              <a:rPr lang="ar-SA" sz="1600" dirty="0"/>
              <a:t> </a:t>
            </a:r>
            <a:r>
              <a:rPr lang="ar-SA" sz="1600" dirty="0" err="1"/>
              <a:t>گاز</a:t>
            </a:r>
            <a:r>
              <a:rPr lang="ar-SA" sz="1600" dirty="0"/>
              <a:t>، تنوع </a:t>
            </a:r>
            <a:r>
              <a:rPr lang="ar-SA" sz="1600" dirty="0" err="1"/>
              <a:t>شرکا</a:t>
            </a:r>
            <a:r>
              <a:rPr lang="fa-IR" sz="1600" dirty="0"/>
              <a:t>/</a:t>
            </a:r>
            <a:r>
              <a:rPr lang="ar-SA" sz="1600" dirty="0"/>
              <a:t>موانع: مناسبات </a:t>
            </a:r>
            <a:r>
              <a:rPr lang="ar-SA" sz="1600" dirty="0" err="1"/>
              <a:t>با</a:t>
            </a:r>
            <a:r>
              <a:rPr lang="ar-SA" sz="1600" dirty="0"/>
              <a:t> </a:t>
            </a:r>
            <a:r>
              <a:rPr lang="ar-SA" sz="1600" dirty="0" err="1"/>
              <a:t>روسیه</a:t>
            </a:r>
            <a:endParaRPr lang="en-US" sz="1600" dirty="0"/>
          </a:p>
          <a:p>
            <a:pPr algn="r" rtl="1"/>
            <a:r>
              <a:rPr lang="ar-SA" b="1" dirty="0" err="1">
                <a:solidFill>
                  <a:srgbClr val="C00000"/>
                </a:solidFill>
              </a:rPr>
              <a:t>ذینفعان</a:t>
            </a:r>
            <a:r>
              <a:rPr lang="ar-SA" b="1" dirty="0">
                <a:solidFill>
                  <a:srgbClr val="C00000"/>
                </a:solidFill>
              </a:rPr>
              <a:t> </a:t>
            </a:r>
            <a:r>
              <a:rPr lang="ar-SA" b="1" dirty="0" err="1">
                <a:solidFill>
                  <a:srgbClr val="C00000"/>
                </a:solidFill>
              </a:rPr>
              <a:t>بین‌المللی</a:t>
            </a:r>
            <a:r>
              <a:rPr lang="en-US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en-US" dirty="0"/>
              <a:t>•</a:t>
            </a:r>
            <a:r>
              <a:rPr lang="ar-SA" sz="1600" b="1" dirty="0" err="1"/>
              <a:t>چین</a:t>
            </a:r>
            <a:r>
              <a:rPr lang="en-US" sz="1600" dirty="0"/>
              <a:t>:</a:t>
            </a:r>
            <a:r>
              <a:rPr lang="ar-SA" sz="1600" dirty="0"/>
              <a:t>منافع: </a:t>
            </a:r>
            <a:r>
              <a:rPr lang="ar-SA" sz="1600" dirty="0" err="1"/>
              <a:t>دسترسی</a:t>
            </a:r>
            <a:r>
              <a:rPr lang="ar-SA" sz="1600" dirty="0"/>
              <a:t> به منابع، بازار فروش </a:t>
            </a:r>
            <a:r>
              <a:rPr lang="ar-SA" sz="1600" dirty="0" err="1"/>
              <a:t>فناوری</a:t>
            </a:r>
            <a:r>
              <a:rPr lang="ar-SA" sz="1600" dirty="0"/>
              <a:t>، </a:t>
            </a:r>
            <a:r>
              <a:rPr lang="ar-SA" sz="1600" dirty="0" err="1"/>
              <a:t>شریک</a:t>
            </a:r>
            <a:r>
              <a:rPr lang="ar-SA" sz="1600" dirty="0"/>
              <a:t> </a:t>
            </a:r>
            <a:r>
              <a:rPr lang="ar-SA" sz="1600" dirty="0" err="1"/>
              <a:t>راهبردی</a:t>
            </a:r>
            <a:r>
              <a:rPr lang="fa-IR" sz="1600" dirty="0"/>
              <a:t>/</a:t>
            </a:r>
            <a:r>
              <a:rPr lang="ar-SA" sz="1600" dirty="0"/>
              <a:t>تعارض: </a:t>
            </a:r>
            <a:r>
              <a:rPr lang="ar-SA" sz="1600" dirty="0" err="1"/>
              <a:t>رقابت</a:t>
            </a:r>
            <a:r>
              <a:rPr lang="ar-SA" sz="1600" dirty="0"/>
              <a:t> در </a:t>
            </a:r>
            <a:r>
              <a:rPr lang="ar-SA" sz="1600" dirty="0" err="1"/>
              <a:t>فرآوری</a:t>
            </a:r>
            <a:r>
              <a:rPr lang="ar-SA" sz="1600" dirty="0"/>
              <a:t> و صادرات</a:t>
            </a:r>
            <a:endParaRPr lang="en-US" sz="1600" dirty="0"/>
          </a:p>
          <a:p>
            <a:pPr algn="r" rtl="1"/>
            <a:r>
              <a:rPr lang="ar-SA" sz="1600" b="1" dirty="0" err="1"/>
              <a:t>روسیه</a:t>
            </a:r>
            <a:r>
              <a:rPr lang="en-US" sz="1600" b="1" dirty="0"/>
              <a:t>:</a:t>
            </a:r>
            <a:r>
              <a:rPr lang="ar-SA" sz="1600" dirty="0"/>
              <a:t>منافع: فروش </a:t>
            </a:r>
            <a:r>
              <a:rPr lang="ar-SA" sz="1600" dirty="0" err="1"/>
              <a:t>فناوری</a:t>
            </a:r>
            <a:r>
              <a:rPr lang="ar-SA" sz="1600" dirty="0"/>
              <a:t>، </a:t>
            </a:r>
            <a:r>
              <a:rPr lang="ar-SA" sz="1600" dirty="0" err="1"/>
              <a:t>همکاری</a:t>
            </a:r>
            <a:r>
              <a:rPr lang="ar-SA" sz="1600" dirty="0"/>
              <a:t> </a:t>
            </a:r>
            <a:r>
              <a:rPr lang="ar-SA" sz="1600" dirty="0" err="1"/>
              <a:t>راهبردی</a:t>
            </a:r>
            <a:r>
              <a:rPr lang="fa-IR" sz="1600" dirty="0"/>
              <a:t>/</a:t>
            </a:r>
            <a:r>
              <a:rPr lang="ar-SA" sz="1600" dirty="0"/>
              <a:t>تعارض: </a:t>
            </a:r>
            <a:r>
              <a:rPr lang="ar-SA" sz="1600" dirty="0" err="1"/>
              <a:t>رقابت</a:t>
            </a:r>
            <a:r>
              <a:rPr lang="ar-SA" sz="1600" dirty="0"/>
              <a:t> در </a:t>
            </a:r>
            <a:r>
              <a:rPr lang="ar-SA" sz="1600" dirty="0" err="1"/>
              <a:t>بازارهای</a:t>
            </a:r>
            <a:r>
              <a:rPr lang="ar-SA" sz="1600" dirty="0"/>
              <a:t> </a:t>
            </a:r>
            <a:r>
              <a:rPr lang="ar-SA" sz="1600" dirty="0" err="1"/>
              <a:t>آسیای</a:t>
            </a:r>
            <a:r>
              <a:rPr lang="ar-SA" sz="1600" dirty="0"/>
              <a:t> </a:t>
            </a:r>
            <a:r>
              <a:rPr lang="ar-SA" sz="1600" dirty="0" err="1"/>
              <a:t>میانه</a:t>
            </a:r>
            <a:endParaRPr lang="en-US" sz="1600" dirty="0"/>
          </a:p>
          <a:p>
            <a:pPr algn="r" rtl="1"/>
            <a:r>
              <a:rPr lang="en-US" sz="1600" dirty="0"/>
              <a:t>•</a:t>
            </a:r>
            <a:r>
              <a:rPr lang="ar-SA" sz="1600" b="1" dirty="0" err="1"/>
              <a:t>اروپا</a:t>
            </a:r>
            <a:r>
              <a:rPr lang="ar-SA" sz="1600" b="1" dirty="0"/>
              <a:t>/</a:t>
            </a:r>
            <a:r>
              <a:rPr lang="ar-SA" sz="1600" b="1" dirty="0" err="1"/>
              <a:t>آمریکا</a:t>
            </a:r>
            <a:r>
              <a:rPr lang="en-US" sz="1600" dirty="0"/>
              <a:t>:</a:t>
            </a:r>
            <a:r>
              <a:rPr lang="ar-SA" sz="1600" dirty="0"/>
              <a:t>منافع: منبع </a:t>
            </a:r>
            <a:r>
              <a:rPr lang="ar-SA" sz="1600" dirty="0" err="1"/>
              <a:t>جایگزین</a:t>
            </a:r>
            <a:r>
              <a:rPr lang="ar-SA" sz="1600" dirty="0"/>
              <a:t> </a:t>
            </a:r>
            <a:r>
              <a:rPr lang="ar-SA" sz="1600" dirty="0" err="1"/>
              <a:t>برای</a:t>
            </a:r>
            <a:r>
              <a:rPr lang="ar-SA" sz="1600" dirty="0"/>
              <a:t> </a:t>
            </a:r>
            <a:r>
              <a:rPr lang="ar-SA" sz="1600" dirty="0" err="1"/>
              <a:t>چین</a:t>
            </a:r>
            <a:r>
              <a:rPr lang="ar-SA" sz="1600" dirty="0"/>
              <a:t> (در صورت رفع </a:t>
            </a:r>
            <a:r>
              <a:rPr lang="ar-SA" sz="1600" dirty="0" err="1"/>
              <a:t>تحریم</a:t>
            </a:r>
            <a:r>
              <a:rPr lang="ar-SA" sz="1600" dirty="0"/>
              <a:t>)</a:t>
            </a:r>
            <a:r>
              <a:rPr lang="fa-IR" sz="1600" dirty="0"/>
              <a:t>/</a:t>
            </a:r>
            <a:r>
              <a:rPr lang="ar-SA" sz="1600" dirty="0"/>
              <a:t>تعارض: </a:t>
            </a:r>
            <a:r>
              <a:rPr lang="ar-SA" sz="1600" dirty="0" err="1"/>
              <a:t>تحریم‌ها</a:t>
            </a:r>
            <a:r>
              <a:rPr lang="ar-SA" sz="1600" dirty="0"/>
              <a:t>، </a:t>
            </a:r>
            <a:r>
              <a:rPr lang="ar-SA" sz="1600" dirty="0" err="1"/>
              <a:t>نگرانی</a:t>
            </a:r>
            <a:r>
              <a:rPr lang="ar-SA" sz="1600" dirty="0"/>
              <a:t> از </a:t>
            </a:r>
            <a:r>
              <a:rPr lang="ar-SA" sz="1600" dirty="0" err="1"/>
              <a:t>قدرت‌گیری</a:t>
            </a:r>
            <a:r>
              <a:rPr lang="ar-SA" sz="1600" dirty="0"/>
              <a:t> </a:t>
            </a:r>
            <a:r>
              <a:rPr lang="ar-SA" sz="1600" dirty="0" err="1"/>
              <a:t>ایران</a:t>
            </a:r>
            <a:endParaRPr lang="en-US" sz="1600" dirty="0"/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BA68BB72-99C9-9266-4703-2B1F4BCFA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5</a:t>
            </a:fld>
            <a:endParaRPr lang="en-IR" dirty="0">
              <a:cs typeface="B Mitra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F6A2CA3-501B-1E62-F4BB-73608BA7784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26CB55D-41DF-B2E4-0C10-B8FF694C3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3DDCCDA-F791-69E5-BBA1-D0FCF0259817}"/>
                  </a:ext>
                </a:extLst>
              </p14:cNvPr>
              <p14:cNvContentPartPr/>
              <p14:nvPr/>
            </p14:nvContentPartPr>
            <p14:xfrm>
              <a:off x="8255054" y="2135024"/>
              <a:ext cx="54000" cy="1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3DDCCDA-F791-69E5-BBA1-D0FCF025981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8934" y="2128904"/>
                <a:ext cx="66240" cy="2988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Rounded Rectangle 10">
            <a:extLst>
              <a:ext uri="{FF2B5EF4-FFF2-40B4-BE49-F238E27FC236}">
                <a16:creationId xmlns:a16="http://schemas.microsoft.com/office/drawing/2014/main" id="{1C5E4462-91B7-064C-3AA7-68EB9F0A8C0D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6419A3C6-5F8D-4DB3-F37C-DBAF02448BF6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853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55164-8CAA-B998-27CB-7545862F6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89CAF054-6271-9F93-1BB5-3EF3A5E88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6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7315C6-B881-F293-1D16-38EDD48C8543}"/>
              </a:ext>
            </a:extLst>
          </p:cNvPr>
          <p:cNvSpPr txBox="1"/>
          <p:nvPr/>
        </p:nvSpPr>
        <p:spPr>
          <a:xfrm>
            <a:off x="209793" y="2059719"/>
            <a:ext cx="866227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C00000"/>
                </a:solidFill>
              </a:rPr>
              <a:t>۲.۴ گستردگی و مقیاس تأثیر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r>
              <a:rPr lang="ar-SA" sz="1600" b="1" dirty="0" err="1">
                <a:solidFill>
                  <a:srgbClr val="C00000"/>
                </a:solidFill>
              </a:rPr>
              <a:t>تأثیرات</a:t>
            </a:r>
            <a:r>
              <a:rPr lang="ar-SA" sz="1600" b="1" dirty="0">
                <a:solidFill>
                  <a:srgbClr val="C00000"/>
                </a:solidFill>
              </a:rPr>
              <a:t> </a:t>
            </a:r>
            <a:r>
              <a:rPr lang="ar-SA" sz="1600" b="1" dirty="0" err="1">
                <a:solidFill>
                  <a:srgbClr val="C00000"/>
                </a:solidFill>
              </a:rPr>
              <a:t>اقتصادی</a:t>
            </a:r>
            <a:r>
              <a:rPr lang="en-US" sz="1600" b="1" dirty="0">
                <a:solidFill>
                  <a:srgbClr val="C00000"/>
                </a:solidFill>
              </a:rPr>
              <a:t>:</a:t>
            </a:r>
            <a:r>
              <a:rPr lang="fa-IR" sz="1600" b="1" dirty="0"/>
              <a:t>•</a:t>
            </a:r>
            <a:r>
              <a:rPr lang="ar-SA" sz="1600" dirty="0" err="1"/>
              <a:t>ایجاد</a:t>
            </a:r>
            <a:r>
              <a:rPr lang="ar-SA" sz="1600" dirty="0"/>
              <a:t> صنعت </a:t>
            </a:r>
            <a:r>
              <a:rPr lang="ar-SA" sz="1600" dirty="0" err="1"/>
              <a:t>جدید</a:t>
            </a:r>
            <a:r>
              <a:rPr lang="ar-SA" sz="1600" dirty="0"/>
              <a:t> </a:t>
            </a:r>
            <a:r>
              <a:rPr lang="ar-SA" sz="1600" dirty="0" err="1"/>
              <a:t>با</a:t>
            </a:r>
            <a:r>
              <a:rPr lang="ar-SA" sz="1600" dirty="0"/>
              <a:t> </a:t>
            </a:r>
            <a:r>
              <a:rPr lang="ar-SA" sz="1600" dirty="0" err="1"/>
              <a:t>ارزش‌افزوده</a:t>
            </a:r>
            <a:r>
              <a:rPr lang="ar-SA" sz="1600" dirty="0"/>
              <a:t> </a:t>
            </a:r>
            <a:r>
              <a:rPr lang="ar-SA" sz="1600" dirty="0" err="1"/>
              <a:t>بالاتر</a:t>
            </a:r>
            <a:r>
              <a:rPr lang="ar-SA" sz="1600" dirty="0"/>
              <a:t> از نفت خام</a:t>
            </a:r>
            <a:r>
              <a:rPr lang="fa-IR" sz="1600" dirty="0"/>
              <a:t> </a:t>
            </a:r>
            <a:r>
              <a:rPr lang="en-US" sz="1600" dirty="0"/>
              <a:t>•</a:t>
            </a:r>
            <a:r>
              <a:rPr lang="fa-IR" sz="1600" dirty="0"/>
              <a:t>ا</a:t>
            </a:r>
            <a:r>
              <a:rPr lang="ar-SA" sz="1600" dirty="0" err="1"/>
              <a:t>شتغالزایی</a:t>
            </a:r>
            <a:r>
              <a:rPr lang="ar-SA" sz="1600" dirty="0"/>
              <a:t> در بخش معدن، </a:t>
            </a:r>
            <a:r>
              <a:rPr lang="ar-SA" sz="1600" dirty="0" err="1"/>
              <a:t>فرآوری</a:t>
            </a:r>
            <a:r>
              <a:rPr lang="ar-SA" sz="1600" dirty="0"/>
              <a:t>، </a:t>
            </a:r>
            <a:r>
              <a:rPr lang="ar-SA" sz="1600" dirty="0" err="1"/>
              <a:t>تحقیق</a:t>
            </a:r>
            <a:r>
              <a:rPr lang="ar-SA" sz="1600" dirty="0"/>
              <a:t> و توسعه</a:t>
            </a:r>
            <a:r>
              <a:rPr lang="fa-IR" sz="1600" dirty="0"/>
              <a:t>•</a:t>
            </a:r>
            <a:r>
              <a:rPr lang="ar-SA" sz="1600" dirty="0" err="1"/>
              <a:t>کاهش</a:t>
            </a:r>
            <a:r>
              <a:rPr lang="ar-SA" sz="1600" dirty="0"/>
              <a:t> تورم از </a:t>
            </a:r>
            <a:r>
              <a:rPr lang="ar-SA" sz="1600" dirty="0" err="1"/>
              <a:t>طریق</a:t>
            </a:r>
            <a:r>
              <a:rPr lang="ar-SA" sz="1600" dirty="0"/>
              <a:t> تنوع </a:t>
            </a:r>
            <a:r>
              <a:rPr lang="ar-SA" sz="1600" dirty="0" err="1"/>
              <a:t>درآمدی</a:t>
            </a:r>
            <a:r>
              <a:rPr lang="fa-IR" sz="1600" dirty="0"/>
              <a:t> </a:t>
            </a:r>
            <a:r>
              <a:rPr lang="en-US" sz="1600" dirty="0"/>
              <a:t>• </a:t>
            </a:r>
            <a:r>
              <a:rPr lang="ar-SA" sz="1600" dirty="0"/>
              <a:t>توسعه مناطق محروم (</a:t>
            </a:r>
            <a:r>
              <a:rPr lang="ar-SA" sz="1600" dirty="0" err="1"/>
              <a:t>کرمان</a:t>
            </a:r>
            <a:r>
              <a:rPr lang="ar-SA" sz="1600" dirty="0"/>
              <a:t>، </a:t>
            </a:r>
            <a:r>
              <a:rPr lang="ar-SA" sz="1600" dirty="0" err="1"/>
              <a:t>سیستان‌بلوچستان</a:t>
            </a:r>
            <a:r>
              <a:rPr lang="ar-SA" sz="1600" dirty="0"/>
              <a:t>، خراسان)</a:t>
            </a:r>
            <a:endParaRPr lang="en-US" sz="1600" dirty="0"/>
          </a:p>
          <a:p>
            <a:pPr algn="r" rtl="1"/>
            <a:r>
              <a:rPr lang="ar-SA" sz="1600" b="1" dirty="0" err="1">
                <a:solidFill>
                  <a:srgbClr val="C00000"/>
                </a:solidFill>
              </a:rPr>
              <a:t>تأثیرات</a:t>
            </a:r>
            <a:r>
              <a:rPr lang="ar-SA" sz="1600" b="1" dirty="0">
                <a:solidFill>
                  <a:srgbClr val="C00000"/>
                </a:solidFill>
              </a:rPr>
              <a:t> </a:t>
            </a:r>
            <a:r>
              <a:rPr lang="ar-SA" sz="1600" b="1" dirty="0" err="1">
                <a:solidFill>
                  <a:srgbClr val="C00000"/>
                </a:solidFill>
              </a:rPr>
              <a:t>ژئوپلیتیک</a:t>
            </a:r>
            <a:r>
              <a:rPr lang="en-US" sz="1600" b="1" dirty="0">
                <a:solidFill>
                  <a:srgbClr val="C00000"/>
                </a:solidFill>
              </a:rPr>
              <a:t>:</a:t>
            </a:r>
            <a:r>
              <a:rPr lang="fa-IR" sz="1600" b="1" dirty="0"/>
              <a:t>•</a:t>
            </a:r>
            <a:r>
              <a:rPr lang="ar-SA" sz="1600" dirty="0" err="1"/>
              <a:t>تبدیل</a:t>
            </a:r>
            <a:r>
              <a:rPr lang="ar-SA" sz="1600" dirty="0"/>
              <a:t> </a:t>
            </a:r>
            <a:r>
              <a:rPr lang="ar-SA" sz="1600" dirty="0" err="1"/>
              <a:t>ایران</a:t>
            </a:r>
            <a:r>
              <a:rPr lang="ar-SA" sz="1600" dirty="0"/>
              <a:t> به </a:t>
            </a:r>
            <a:r>
              <a:rPr lang="ar-SA" sz="1600" dirty="0" err="1"/>
              <a:t>بازیگر</a:t>
            </a:r>
            <a:r>
              <a:rPr lang="ar-SA" sz="1600" dirty="0"/>
              <a:t> </a:t>
            </a:r>
            <a:r>
              <a:rPr lang="ar-SA" sz="1600" dirty="0" err="1"/>
              <a:t>کلیدی</a:t>
            </a:r>
            <a:r>
              <a:rPr lang="ar-SA" sz="1600" dirty="0"/>
              <a:t> در </a:t>
            </a:r>
            <a:r>
              <a:rPr lang="ar-SA" sz="1600" dirty="0" err="1"/>
              <a:t>زنجیره</a:t>
            </a:r>
            <a:r>
              <a:rPr lang="ar-SA" sz="1600" dirty="0"/>
              <a:t> </a:t>
            </a:r>
            <a:r>
              <a:rPr lang="ar-SA" sz="1600" dirty="0" err="1"/>
              <a:t>تامین</a:t>
            </a:r>
            <a:r>
              <a:rPr lang="ar-SA" sz="1600" dirty="0"/>
              <a:t> </a:t>
            </a:r>
            <a:r>
              <a:rPr lang="ar-SA" sz="1600" dirty="0" err="1"/>
              <a:t>جهانی</a:t>
            </a:r>
            <a:r>
              <a:rPr lang="fa-IR" sz="1600" dirty="0"/>
              <a:t>•</a:t>
            </a:r>
            <a:r>
              <a:rPr lang="ar-SA" sz="1600" dirty="0" err="1"/>
              <a:t>افزایش</a:t>
            </a:r>
            <a:r>
              <a:rPr lang="ar-SA" sz="1600" dirty="0"/>
              <a:t> قدرت </a:t>
            </a:r>
            <a:r>
              <a:rPr lang="ar-SA" sz="1600" dirty="0" err="1"/>
              <a:t>چانه‌زنی</a:t>
            </a:r>
            <a:r>
              <a:rPr lang="ar-SA" sz="1600" dirty="0"/>
              <a:t> </a:t>
            </a:r>
            <a:r>
              <a:rPr lang="ar-SA" sz="1600" dirty="0" err="1"/>
              <a:t>با</a:t>
            </a:r>
            <a:r>
              <a:rPr lang="ar-SA" sz="1600" dirty="0"/>
              <a:t> شرق و غرب</a:t>
            </a:r>
            <a:r>
              <a:rPr lang="fa-IR" sz="1600" dirty="0"/>
              <a:t>•</a:t>
            </a:r>
            <a:r>
              <a:rPr lang="ar-SA" sz="1600" dirty="0" err="1"/>
              <a:t>کنترل</a:t>
            </a:r>
            <a:r>
              <a:rPr lang="ar-SA" sz="1600" dirty="0"/>
              <a:t> </a:t>
            </a:r>
            <a:r>
              <a:rPr lang="ar-SA" sz="1600" dirty="0" err="1"/>
              <a:t>منطقه‌ای</a:t>
            </a:r>
            <a:r>
              <a:rPr lang="ar-SA" sz="1600" dirty="0"/>
              <a:t> از </a:t>
            </a:r>
            <a:r>
              <a:rPr lang="ar-SA" sz="1600" dirty="0" err="1"/>
              <a:t>طریق</a:t>
            </a:r>
            <a:r>
              <a:rPr lang="ar-SA" sz="1600" dirty="0"/>
              <a:t> </a:t>
            </a:r>
            <a:r>
              <a:rPr lang="ar-SA" sz="1600" dirty="0" err="1"/>
              <a:t>وابستگی</a:t>
            </a:r>
            <a:r>
              <a:rPr lang="ar-SA" sz="1600" dirty="0"/>
              <a:t> </a:t>
            </a:r>
            <a:r>
              <a:rPr lang="ar-SA" sz="1600" dirty="0" err="1"/>
              <a:t>اقتصادی</a:t>
            </a:r>
            <a:r>
              <a:rPr lang="ar-SA" sz="1600" dirty="0"/>
              <a:t> </a:t>
            </a:r>
            <a:r>
              <a:rPr lang="ar-SA" sz="1600" dirty="0" err="1"/>
              <a:t>همسایگان</a:t>
            </a:r>
            <a:r>
              <a:rPr lang="fa-IR" sz="1600" dirty="0"/>
              <a:t>•</a:t>
            </a:r>
            <a:r>
              <a:rPr lang="ar-SA" sz="1600" dirty="0"/>
              <a:t>دور زدن </a:t>
            </a:r>
            <a:r>
              <a:rPr lang="ar-SA" sz="1600" dirty="0" err="1"/>
              <a:t>تحریم‌ها</a:t>
            </a:r>
            <a:r>
              <a:rPr lang="ar-SA" sz="1600" dirty="0"/>
              <a:t> از </a:t>
            </a:r>
            <a:r>
              <a:rPr lang="ar-SA" sz="1600" dirty="0" err="1"/>
              <a:t>طریق</a:t>
            </a:r>
            <a:r>
              <a:rPr lang="ar-SA" sz="1600" dirty="0"/>
              <a:t> صادرات </a:t>
            </a:r>
            <a:r>
              <a:rPr lang="ar-SA" sz="1600" dirty="0" err="1"/>
              <a:t>غیرمستقیم</a:t>
            </a:r>
            <a:endParaRPr lang="en-US" sz="1600" dirty="0"/>
          </a:p>
          <a:p>
            <a:pPr algn="r" rtl="1"/>
            <a:r>
              <a:rPr lang="ar-SA" sz="1600" b="1" dirty="0" err="1">
                <a:solidFill>
                  <a:srgbClr val="C00000"/>
                </a:solidFill>
              </a:rPr>
              <a:t>تأثیرات</a:t>
            </a:r>
            <a:r>
              <a:rPr lang="ar-SA" sz="1600" b="1" dirty="0">
                <a:solidFill>
                  <a:srgbClr val="C00000"/>
                </a:solidFill>
              </a:rPr>
              <a:t> </a:t>
            </a:r>
            <a:r>
              <a:rPr lang="ar-SA" sz="1600" b="1" dirty="0" err="1">
                <a:solidFill>
                  <a:srgbClr val="C00000"/>
                </a:solidFill>
              </a:rPr>
              <a:t>امنیتی</a:t>
            </a:r>
            <a:r>
              <a:rPr lang="en-US" sz="1600" b="1" dirty="0">
                <a:solidFill>
                  <a:srgbClr val="C00000"/>
                </a:solidFill>
              </a:rPr>
              <a:t>:</a:t>
            </a:r>
            <a:r>
              <a:rPr lang="fa-IR" sz="1600" b="1" dirty="0"/>
              <a:t>•</a:t>
            </a:r>
            <a:r>
              <a:rPr lang="ar-SA" sz="1600" dirty="0" err="1"/>
              <a:t>دسترسی</a:t>
            </a:r>
            <a:r>
              <a:rPr lang="ar-SA" sz="1600" dirty="0"/>
              <a:t> به عناصر </a:t>
            </a:r>
            <a:r>
              <a:rPr lang="ar-SA" sz="1600" dirty="0" err="1"/>
              <a:t>حیاتی</a:t>
            </a:r>
            <a:r>
              <a:rPr lang="ar-SA" sz="1600" dirty="0"/>
              <a:t> </a:t>
            </a:r>
            <a:r>
              <a:rPr lang="ar-SA" sz="1600" dirty="0" err="1"/>
              <a:t>برای</a:t>
            </a:r>
            <a:r>
              <a:rPr lang="ar-SA" sz="1600" dirty="0"/>
              <a:t> </a:t>
            </a:r>
            <a:r>
              <a:rPr lang="ar-SA" sz="1600" dirty="0" err="1"/>
              <a:t>صنایع</a:t>
            </a:r>
            <a:r>
              <a:rPr lang="ar-SA" sz="1600" dirty="0"/>
              <a:t> </a:t>
            </a:r>
            <a:r>
              <a:rPr lang="ar-SA" sz="1600" dirty="0" err="1"/>
              <a:t>دفاعی</a:t>
            </a:r>
            <a:r>
              <a:rPr lang="fa-IR" sz="1600" dirty="0"/>
              <a:t>•</a:t>
            </a:r>
            <a:r>
              <a:rPr lang="ar-SA" sz="1600" dirty="0" err="1"/>
              <a:t>استحکام</a:t>
            </a:r>
            <a:r>
              <a:rPr lang="ar-SA" sz="1600" dirty="0"/>
              <a:t> روابط </a:t>
            </a:r>
            <a:r>
              <a:rPr lang="ar-SA" sz="1600" dirty="0" err="1"/>
              <a:t>با</a:t>
            </a:r>
            <a:r>
              <a:rPr lang="ar-SA" sz="1600" dirty="0"/>
              <a:t> </a:t>
            </a:r>
            <a:r>
              <a:rPr lang="ar-SA" sz="1600" dirty="0" err="1"/>
              <a:t>همسایگان</a:t>
            </a:r>
            <a:r>
              <a:rPr lang="ar-SA" sz="1600" dirty="0"/>
              <a:t> از </a:t>
            </a:r>
            <a:r>
              <a:rPr lang="ar-SA" sz="1600" dirty="0" err="1"/>
              <a:t>طریق</a:t>
            </a:r>
            <a:r>
              <a:rPr lang="ar-SA" sz="1600" dirty="0"/>
              <a:t> </a:t>
            </a:r>
            <a:r>
              <a:rPr lang="ar-SA" sz="1600" dirty="0" err="1"/>
              <a:t>وابستگی</a:t>
            </a:r>
            <a:r>
              <a:rPr lang="ar-SA" sz="1600" dirty="0"/>
              <a:t> متقابل</a:t>
            </a:r>
            <a:r>
              <a:rPr lang="fa-IR" sz="1600" dirty="0"/>
              <a:t>•</a:t>
            </a:r>
            <a:r>
              <a:rPr lang="ar-SA" sz="1600" dirty="0" err="1"/>
              <a:t>جایگاه</a:t>
            </a:r>
            <a:r>
              <a:rPr lang="ar-SA" sz="1600" dirty="0"/>
              <a:t> </a:t>
            </a:r>
            <a:r>
              <a:rPr lang="ar-SA" sz="1600" dirty="0" err="1"/>
              <a:t>یابی</a:t>
            </a:r>
            <a:r>
              <a:rPr lang="ar-SA" sz="1600" dirty="0"/>
              <a:t> در نظم </a:t>
            </a:r>
            <a:r>
              <a:rPr lang="ar-SA" sz="1600" dirty="0" err="1"/>
              <a:t>جدید</a:t>
            </a:r>
            <a:r>
              <a:rPr lang="ar-SA" sz="1600" dirty="0"/>
              <a:t> </a:t>
            </a:r>
            <a:endParaRPr lang="en-US" sz="1600" dirty="0"/>
          </a:p>
          <a:p>
            <a:pPr algn="r" rtl="1"/>
            <a:r>
              <a:rPr lang="ar-SA" sz="1600" b="1" dirty="0" err="1">
                <a:solidFill>
                  <a:srgbClr val="C00000"/>
                </a:solidFill>
              </a:rPr>
              <a:t>تأثیرات</a:t>
            </a:r>
            <a:r>
              <a:rPr lang="ar-SA" sz="1600" b="1" dirty="0">
                <a:solidFill>
                  <a:srgbClr val="C00000"/>
                </a:solidFill>
              </a:rPr>
              <a:t> </a:t>
            </a:r>
            <a:r>
              <a:rPr lang="ar-SA" sz="1600" b="1" dirty="0" err="1">
                <a:solidFill>
                  <a:srgbClr val="C00000"/>
                </a:solidFill>
              </a:rPr>
              <a:t>منطقه‌ای</a:t>
            </a:r>
            <a:r>
              <a:rPr lang="en-US" sz="1600" b="1" dirty="0">
                <a:solidFill>
                  <a:srgbClr val="C00000"/>
                </a:solidFill>
              </a:rPr>
              <a:t>:</a:t>
            </a:r>
            <a:r>
              <a:rPr lang="fa-IR" sz="1600" b="1" dirty="0"/>
              <a:t>•</a:t>
            </a:r>
            <a:r>
              <a:rPr lang="ar-SA" sz="1600" dirty="0"/>
              <a:t>توسعه افغانستان و </a:t>
            </a:r>
            <a:r>
              <a:rPr lang="ar-SA" sz="1600" dirty="0" err="1"/>
              <a:t>کاهش</a:t>
            </a:r>
            <a:r>
              <a:rPr lang="ar-SA" sz="1600" dirty="0"/>
              <a:t> </a:t>
            </a:r>
            <a:r>
              <a:rPr lang="ar-SA" sz="1600" dirty="0" err="1"/>
              <a:t>مهاجرت</a:t>
            </a:r>
            <a:r>
              <a:rPr lang="fa-IR" sz="1600" dirty="0"/>
              <a:t>•</a:t>
            </a:r>
            <a:r>
              <a:rPr lang="ar-SA" sz="1600" dirty="0"/>
              <a:t>ثبات </a:t>
            </a:r>
            <a:r>
              <a:rPr lang="ar-SA" sz="1600" dirty="0" err="1"/>
              <a:t>پاکستان</a:t>
            </a:r>
            <a:r>
              <a:rPr lang="ar-SA" sz="1600" dirty="0"/>
              <a:t> از </a:t>
            </a:r>
            <a:r>
              <a:rPr lang="ar-SA" sz="1600" dirty="0" err="1"/>
              <a:t>طریق</a:t>
            </a:r>
            <a:r>
              <a:rPr lang="ar-SA" sz="1600" dirty="0"/>
              <a:t> </a:t>
            </a:r>
            <a:r>
              <a:rPr lang="ar-SA" sz="1600" dirty="0" err="1"/>
              <a:t>همکاری</a:t>
            </a:r>
            <a:r>
              <a:rPr lang="ar-SA" sz="1600" dirty="0"/>
              <a:t> </a:t>
            </a:r>
            <a:r>
              <a:rPr lang="ar-SA" sz="1600" dirty="0" err="1"/>
              <a:t>اقتصادی</a:t>
            </a:r>
            <a:r>
              <a:rPr lang="fa-IR" sz="1600" dirty="0"/>
              <a:t>•</a:t>
            </a:r>
            <a:r>
              <a:rPr lang="ar-SA" sz="1600" dirty="0" err="1"/>
              <a:t>بازسازی</a:t>
            </a:r>
            <a:r>
              <a:rPr lang="ar-SA" sz="1600" dirty="0"/>
              <a:t> عراق </a:t>
            </a:r>
            <a:r>
              <a:rPr lang="ar-SA" sz="1600" dirty="0" err="1"/>
              <a:t>با</a:t>
            </a:r>
            <a:r>
              <a:rPr lang="ar-SA" sz="1600" dirty="0"/>
              <a:t> </a:t>
            </a:r>
            <a:r>
              <a:rPr lang="ar-SA" sz="1600" dirty="0" err="1"/>
              <a:t>سرمایه‌گذاری</a:t>
            </a:r>
            <a:r>
              <a:rPr lang="ar-SA" sz="1600" dirty="0"/>
              <a:t> </a:t>
            </a:r>
            <a:r>
              <a:rPr lang="ar-SA" sz="1600" dirty="0" err="1"/>
              <a:t>ایران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63DCFC0-C6C3-4E47-0B13-4FC454A184A9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8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B532A8F-5C72-D02A-FE17-D8B2329DFAED}"/>
              </a:ext>
            </a:extLst>
          </p:cNvPr>
          <p:cNvSpPr/>
          <p:nvPr/>
        </p:nvSpPr>
        <p:spPr>
          <a:xfrm>
            <a:off x="2127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ysClr val="windowText" lastClr="000000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9D80AD1F-DCD4-9E0D-B1D8-6906D67EFC48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CBED13A-835E-983D-3008-F357D12D58E4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AB6A498-F5E4-031F-7355-0D343981D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9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03B2B1C-4187-F742-B415-DF061F65F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7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BBB543-54F1-4C37-A39F-D78FED2DCD57}"/>
              </a:ext>
            </a:extLst>
          </p:cNvPr>
          <p:cNvSpPr txBox="1"/>
          <p:nvPr/>
        </p:nvSpPr>
        <p:spPr>
          <a:xfrm>
            <a:off x="-98121" y="1151945"/>
            <a:ext cx="866227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C00000"/>
                </a:solidFill>
              </a:rPr>
              <a:t>۳</a:t>
            </a:r>
            <a:r>
              <a:rPr lang="en-US" b="1" dirty="0">
                <a:solidFill>
                  <a:srgbClr val="C00000"/>
                </a:solidFill>
              </a:rPr>
              <a:t>. </a:t>
            </a:r>
            <a:r>
              <a:rPr lang="fa-IR" b="1" dirty="0">
                <a:solidFill>
                  <a:srgbClr val="C00000"/>
                </a:solidFill>
              </a:rPr>
              <a:t>راهکارهای سیاستی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r>
              <a:rPr lang="fa-IR" b="1" dirty="0">
                <a:solidFill>
                  <a:srgbClr val="C00000"/>
                </a:solidFill>
              </a:rPr>
              <a:t>۳.۱ چارچوب کلی راهکار</a:t>
            </a:r>
            <a:endParaRPr lang="en-US" b="1" dirty="0">
              <a:solidFill>
                <a:srgbClr val="C00000"/>
              </a:solidFill>
            </a:endParaRPr>
          </a:p>
          <a:p>
            <a:pPr algn="r" rtl="1"/>
            <a:r>
              <a:rPr lang="ar-SA" sz="1400" dirty="0" err="1"/>
              <a:t>راهکار</a:t>
            </a:r>
            <a:r>
              <a:rPr lang="ar-SA" sz="1400" dirty="0"/>
              <a:t> </a:t>
            </a:r>
            <a:r>
              <a:rPr lang="ar-SA" sz="1400" dirty="0" err="1"/>
              <a:t>پیشنهادی</a:t>
            </a:r>
            <a:r>
              <a:rPr lang="ar-SA" sz="1400" dirty="0"/>
              <a:t> بر دو محور </a:t>
            </a:r>
            <a:r>
              <a:rPr lang="ar-SA" sz="1400" dirty="0" err="1"/>
              <a:t>استوار</a:t>
            </a:r>
            <a:r>
              <a:rPr lang="ar-SA" sz="1400" dirty="0"/>
              <a:t> است</a:t>
            </a:r>
            <a:r>
              <a:rPr lang="en-US" sz="1400" dirty="0"/>
              <a:t>: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محو</a:t>
            </a:r>
            <a:r>
              <a:rPr lang="fa-IR" sz="1400" b="1" dirty="0">
                <a:solidFill>
                  <a:schemeClr val="accent5">
                    <a:lumMod val="75000"/>
                  </a:schemeClr>
                </a:solidFill>
              </a:rPr>
              <a:t>ر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اول</a:t>
            </a:r>
            <a:r>
              <a:rPr lang="ar-SA" sz="1400" dirty="0"/>
              <a:t>: هاب عناصر خام (</a:t>
            </a:r>
            <a:r>
              <a:rPr lang="ar-SA" sz="1400" dirty="0" err="1"/>
              <a:t>کنترل</a:t>
            </a:r>
            <a:r>
              <a:rPr lang="ar-SA" sz="1400" dirty="0"/>
              <a:t> منابع منطقه)</a:t>
            </a:r>
            <a:r>
              <a:rPr lang="fa-IR" sz="1400" dirty="0"/>
              <a:t> 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هدف</a:t>
            </a:r>
            <a:r>
              <a:rPr lang="ar-SA" sz="1400" dirty="0"/>
              <a:t>: </a:t>
            </a:r>
            <a:r>
              <a:rPr lang="ar-SA" sz="1400" dirty="0" err="1"/>
              <a:t>تبدیل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 به </a:t>
            </a:r>
            <a:r>
              <a:rPr lang="ar-SA" sz="1400" dirty="0" err="1"/>
              <a:t>مرکز</a:t>
            </a:r>
            <a:r>
              <a:rPr lang="ar-SA" sz="1400" dirty="0"/>
              <a:t> </a:t>
            </a:r>
            <a:r>
              <a:rPr lang="ar-SA" sz="1400" dirty="0" err="1"/>
              <a:t>تجمیع</a:t>
            </a:r>
            <a:r>
              <a:rPr lang="ar-SA" sz="1400" dirty="0"/>
              <a:t> و </a:t>
            </a:r>
            <a:r>
              <a:rPr lang="ar-SA" sz="1400" dirty="0" err="1"/>
              <a:t>توزیع</a:t>
            </a:r>
            <a:r>
              <a:rPr lang="ar-SA" sz="1400" dirty="0"/>
              <a:t> منابع خام منطقه (</a:t>
            </a:r>
            <a:r>
              <a:rPr lang="ar-SA" sz="1400" dirty="0" err="1"/>
              <a:t>الگوی</a:t>
            </a:r>
            <a:r>
              <a:rPr lang="ar-SA" sz="1400" dirty="0"/>
              <a:t> </a:t>
            </a:r>
            <a:r>
              <a:rPr lang="ar-SA" sz="1400" dirty="0" err="1"/>
              <a:t>اوپک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عناصر </a:t>
            </a:r>
            <a:r>
              <a:rPr lang="ar-SA" sz="1400" dirty="0" err="1"/>
              <a:t>راهبردی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محور دوم</a:t>
            </a:r>
            <a:r>
              <a:rPr lang="ar-SA" sz="1400" dirty="0"/>
              <a:t>: هاب عناصر فرآوری‌شده (</a:t>
            </a:r>
            <a:r>
              <a:rPr lang="ar-SA" sz="1400" dirty="0" err="1"/>
              <a:t>رقابت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اروپا</a:t>
            </a:r>
            <a:r>
              <a:rPr lang="ar-SA" sz="1400" dirty="0"/>
              <a:t>)</a:t>
            </a:r>
            <a:r>
              <a:rPr lang="fa-IR" sz="1400" dirty="0"/>
              <a:t>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هدف</a:t>
            </a:r>
            <a:r>
              <a:rPr lang="ar-SA" sz="1400" dirty="0"/>
              <a:t>: </a:t>
            </a:r>
            <a:r>
              <a:rPr lang="ar-SA" sz="1400" dirty="0" err="1"/>
              <a:t>ایجاد</a:t>
            </a:r>
            <a:r>
              <a:rPr lang="ar-SA" sz="1400" dirty="0"/>
              <a:t> </a:t>
            </a:r>
            <a:r>
              <a:rPr lang="ar-SA" sz="1400" dirty="0" err="1"/>
              <a:t>شبکه</a:t>
            </a:r>
            <a:r>
              <a:rPr lang="ar-SA" sz="1400" dirty="0"/>
              <a:t> </a:t>
            </a:r>
            <a:r>
              <a:rPr lang="ar-SA" sz="1400" dirty="0" err="1"/>
              <a:t>پالایشگاهی</a:t>
            </a:r>
            <a:r>
              <a:rPr lang="ar-SA" sz="1400" dirty="0"/>
              <a:t> </a:t>
            </a:r>
            <a:r>
              <a:rPr lang="ar-SA" sz="1400" dirty="0" err="1"/>
              <a:t>منطقه‌ای</a:t>
            </a:r>
            <a:r>
              <a:rPr lang="ar-SA" sz="1400" dirty="0"/>
              <a:t> تحت </a:t>
            </a:r>
            <a:r>
              <a:rPr lang="ar-SA" sz="1400" dirty="0" err="1"/>
              <a:t>هدایت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رقابت</a:t>
            </a:r>
            <a:r>
              <a:rPr lang="ar-SA" sz="1400" dirty="0"/>
              <a:t> در </a:t>
            </a:r>
            <a:r>
              <a:rPr lang="ar-SA" sz="1400" dirty="0" err="1"/>
              <a:t>بازارهای</a:t>
            </a:r>
            <a:r>
              <a:rPr lang="ar-SA" sz="1400" dirty="0"/>
              <a:t> شرق</a:t>
            </a:r>
            <a:endParaRPr lang="en-US" sz="1400" dirty="0"/>
          </a:p>
          <a:p>
            <a:pPr algn="r" rtl="1"/>
            <a:r>
              <a:rPr lang="fa-IR" b="1" dirty="0">
                <a:solidFill>
                  <a:srgbClr val="C00000"/>
                </a:solidFill>
              </a:rPr>
              <a:t>۳.۲ محور اول: </a:t>
            </a:r>
            <a:r>
              <a:rPr lang="fa-IR" sz="1400" dirty="0"/>
              <a:t>هاب عناصر خام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400" b="1" dirty="0">
                <a:solidFill>
                  <a:schemeClr val="accent5">
                    <a:lumMod val="75000"/>
                  </a:schemeClr>
                </a:solidFill>
              </a:rPr>
              <a:t>۱:</a:t>
            </a:r>
            <a:r>
              <a:rPr lang="fa-IR" sz="1400" dirty="0"/>
              <a:t> </a:t>
            </a:r>
            <a:r>
              <a:rPr lang="ar-SA" sz="1400" dirty="0" err="1"/>
              <a:t>اکتشاف</a:t>
            </a:r>
            <a:r>
              <a:rPr lang="ar-SA" sz="1400" dirty="0"/>
              <a:t> و </a:t>
            </a:r>
            <a:r>
              <a:rPr lang="ar-SA" sz="1400" dirty="0" err="1"/>
              <a:t>شناسایی</a:t>
            </a:r>
            <a:r>
              <a:rPr lang="ar-SA" sz="1400" dirty="0"/>
              <a:t> منابع </a:t>
            </a:r>
            <a:r>
              <a:rPr lang="ar-SA" sz="1400" dirty="0" err="1"/>
              <a:t>داخلی</a:t>
            </a:r>
            <a:endParaRPr lang="en-US" sz="1400" dirty="0"/>
          </a:p>
          <a:p>
            <a:pPr algn="r" rtl="1"/>
            <a:r>
              <a:rPr lang="ar-SA" b="1" dirty="0" err="1">
                <a:solidFill>
                  <a:srgbClr val="C00000"/>
                </a:solidFill>
              </a:rPr>
              <a:t>اقدامات</a:t>
            </a:r>
            <a:r>
              <a:rPr lang="en-US" b="1" dirty="0">
                <a:solidFill>
                  <a:srgbClr val="C00000"/>
                </a:solidFill>
              </a:rPr>
              <a:t>:</a:t>
            </a:r>
            <a:r>
              <a:rPr lang="ar-SA" sz="1400" dirty="0" err="1"/>
              <a:t>تشکیل</a:t>
            </a:r>
            <a:r>
              <a:rPr lang="ar-SA" sz="1400" dirty="0"/>
              <a:t> </a:t>
            </a:r>
            <a:r>
              <a:rPr lang="ar-SA" sz="1400" dirty="0" err="1"/>
              <a:t>کنسرسیوم</a:t>
            </a:r>
            <a:r>
              <a:rPr lang="ar-SA" sz="1400" dirty="0"/>
              <a:t> </a:t>
            </a:r>
            <a:r>
              <a:rPr lang="ar-SA" sz="1400" dirty="0" err="1"/>
              <a:t>اکتشافی</a:t>
            </a:r>
            <a:r>
              <a:rPr lang="ar-SA" sz="1400" dirty="0"/>
              <a:t> </a:t>
            </a:r>
            <a:r>
              <a:rPr lang="ar-SA" sz="1400" dirty="0" err="1"/>
              <a:t>مشترک</a:t>
            </a:r>
            <a:r>
              <a:rPr lang="ar-SA" sz="1400" dirty="0"/>
              <a:t> </a:t>
            </a:r>
            <a:r>
              <a:rPr lang="ar-SA" sz="1400" dirty="0" err="1"/>
              <a:t>ایران-چین-روسیه</a:t>
            </a:r>
            <a:r>
              <a:rPr lang="fa-IR" sz="1400" dirty="0"/>
              <a:t> •</a:t>
            </a:r>
            <a:r>
              <a:rPr lang="ar-SA" sz="1400" dirty="0" err="1"/>
              <a:t>اولویت‌بندی</a:t>
            </a:r>
            <a:r>
              <a:rPr lang="ar-SA" sz="1400" dirty="0"/>
              <a:t> مناطق: </a:t>
            </a:r>
            <a:r>
              <a:rPr lang="ar-SA" sz="1400" dirty="0" err="1"/>
              <a:t>کرمان</a:t>
            </a:r>
            <a:r>
              <a:rPr lang="ar-SA" sz="1400" dirty="0"/>
              <a:t>، </a:t>
            </a:r>
            <a:r>
              <a:rPr lang="ar-SA" sz="1400" dirty="0" err="1"/>
              <a:t>یزد</a:t>
            </a:r>
            <a:r>
              <a:rPr lang="ar-SA" sz="1400" dirty="0"/>
              <a:t>، خراسان، </a:t>
            </a:r>
            <a:r>
              <a:rPr lang="ar-SA" sz="1400" dirty="0" err="1"/>
              <a:t>سیستان‌بلوچستان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استفاده</a:t>
            </a:r>
            <a:r>
              <a:rPr lang="ar-SA" sz="1400" dirty="0"/>
              <a:t> از </a:t>
            </a:r>
            <a:r>
              <a:rPr lang="ar-SA" sz="1400" dirty="0" err="1"/>
              <a:t>فناوری‌های</a:t>
            </a:r>
            <a:r>
              <a:rPr lang="ar-SA" sz="1400" dirty="0"/>
              <a:t> </a:t>
            </a:r>
            <a:r>
              <a:rPr lang="ar-SA" sz="1400" dirty="0" err="1"/>
              <a:t>پیشرفته</a:t>
            </a:r>
            <a:r>
              <a:rPr lang="ar-SA" sz="1400" dirty="0"/>
              <a:t> (سنجش از دور، </a:t>
            </a:r>
            <a:r>
              <a:rPr lang="ar-SA" sz="1400" dirty="0" err="1"/>
              <a:t>حفاری</a:t>
            </a:r>
            <a:r>
              <a:rPr lang="ar-SA" sz="1400" dirty="0"/>
              <a:t> </a:t>
            </a:r>
            <a:r>
              <a:rPr lang="ar-SA" sz="1400" dirty="0" err="1"/>
              <a:t>اکتشافی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ar-SA" b="1" dirty="0" err="1">
                <a:solidFill>
                  <a:srgbClr val="C00000"/>
                </a:solidFill>
              </a:rPr>
              <a:t>نهادهای</a:t>
            </a:r>
            <a:r>
              <a:rPr lang="ar-SA" b="1" dirty="0">
                <a:solidFill>
                  <a:srgbClr val="C00000"/>
                </a:solidFill>
              </a:rPr>
              <a:t> مسئول</a:t>
            </a:r>
            <a:r>
              <a:rPr lang="en-US" b="1" dirty="0">
                <a:solidFill>
                  <a:srgbClr val="C00000"/>
                </a:solidFill>
              </a:rPr>
              <a:t>: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تدوین</a:t>
            </a:r>
            <a:r>
              <a:rPr lang="ar-SA" sz="1400" dirty="0"/>
              <a:t>: وزارت صنعت، معدن و تجارت + </a:t>
            </a:r>
            <a:r>
              <a:rPr lang="ar-SA" sz="1400" dirty="0" err="1"/>
              <a:t>سازمان</a:t>
            </a:r>
            <a:r>
              <a:rPr lang="ar-SA" sz="1400" dirty="0"/>
              <a:t> </a:t>
            </a:r>
            <a:r>
              <a:rPr lang="ar-SA" sz="1400" dirty="0" err="1"/>
              <a:t>زمین‌شناسی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تصویب</a:t>
            </a:r>
            <a:r>
              <a:rPr lang="ar-SA" sz="1400" dirty="0"/>
              <a:t>: </a:t>
            </a:r>
            <a:r>
              <a:rPr lang="ar-SA" sz="1400" dirty="0" err="1"/>
              <a:t>هیئت</a:t>
            </a:r>
            <a:r>
              <a:rPr lang="ar-SA" sz="1400" dirty="0"/>
              <a:t> </a:t>
            </a:r>
            <a:r>
              <a:rPr lang="ar-SA" sz="1400" dirty="0" err="1"/>
              <a:t>وزیران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اجرا</a:t>
            </a:r>
            <a:r>
              <a:rPr lang="ar-SA" sz="1400" dirty="0"/>
              <a:t>: </a:t>
            </a:r>
            <a:r>
              <a:rPr lang="ar-SA" sz="1400" dirty="0" err="1"/>
              <a:t>ایمیدرو</a:t>
            </a:r>
            <a:r>
              <a:rPr lang="ar-SA" sz="1400" dirty="0"/>
              <a:t> + </a:t>
            </a:r>
            <a:r>
              <a:rPr lang="ar-SA" sz="1400" dirty="0" err="1"/>
              <a:t>شرکت‌های</a:t>
            </a:r>
            <a:r>
              <a:rPr lang="ar-SA" sz="1400" dirty="0"/>
              <a:t> </a:t>
            </a:r>
            <a:r>
              <a:rPr lang="ar-SA" sz="1400" dirty="0" err="1"/>
              <a:t>خصوصی</a:t>
            </a:r>
            <a:r>
              <a:rPr lang="ar-SA" sz="1400" dirty="0"/>
              <a:t> </a:t>
            </a:r>
            <a:r>
              <a:rPr lang="ar-SA" sz="1400" dirty="0" err="1"/>
              <a:t>معدنی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نظارت</a:t>
            </a:r>
            <a:r>
              <a:rPr lang="ar-SA" sz="1400" dirty="0"/>
              <a:t>: </a:t>
            </a:r>
            <a:r>
              <a:rPr lang="ar-SA" sz="1400" dirty="0" err="1"/>
              <a:t>شورای</a:t>
            </a:r>
            <a:r>
              <a:rPr lang="ar-SA" sz="1400" dirty="0"/>
              <a:t> </a:t>
            </a:r>
            <a:r>
              <a:rPr lang="ar-SA" sz="1400" dirty="0" err="1"/>
              <a:t>عالی</a:t>
            </a:r>
            <a:r>
              <a:rPr lang="ar-SA" sz="1400" dirty="0"/>
              <a:t> معادن (</a:t>
            </a:r>
            <a:r>
              <a:rPr lang="ar-SA" sz="1400" dirty="0" err="1"/>
              <a:t>تشکیل</a:t>
            </a:r>
            <a:r>
              <a:rPr lang="ar-SA" sz="1400" dirty="0"/>
              <a:t> </a:t>
            </a:r>
            <a:r>
              <a:rPr lang="ar-SA" sz="1400" dirty="0" err="1"/>
              <a:t>جدید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زمان‌بندی</a:t>
            </a:r>
            <a:r>
              <a:rPr lang="ar-SA" sz="1400" dirty="0"/>
              <a:t>: </a:t>
            </a:r>
            <a:r>
              <a:rPr lang="fa-IR" sz="1400" dirty="0"/>
              <a:t>۳</a:t>
            </a:r>
            <a:r>
              <a:rPr lang="ar-SA" sz="1400" dirty="0"/>
              <a:t> سال اول</a:t>
            </a:r>
            <a:endParaRPr lang="en-US" sz="1400" dirty="0"/>
          </a:p>
          <a:p>
            <a:pPr lvl="0" algn="r" rtl="1"/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742EF48-FC86-1048-907D-E56DFA5D238F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EF9E87-FCDB-0388-E752-1F273A0EB6F5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C38E23A-B553-3385-AA0F-5C60D997B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97344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AA118903-A308-E0EC-B2AE-7E550D5D3B2A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419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786BE-479C-38B6-D407-D19DE5CD2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40F2705D-B758-72B1-B52F-BA19CB8FA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AA4AF-953D-244E-A785-3E30E94DDEA1}" type="slidenum">
              <a:rPr lang="en-IR" smtClean="0">
                <a:cs typeface="B Mitra" panose="00000400000000000000" pitchFamily="2" charset="-78"/>
              </a:rPr>
              <a:t>8</a:t>
            </a:fld>
            <a:endParaRPr lang="en-IR" dirty="0">
              <a:cs typeface="B Mitra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038716-2240-5103-525D-C4265EE1C61D}"/>
              </a:ext>
            </a:extLst>
          </p:cNvPr>
          <p:cNvSpPr txBox="1"/>
          <p:nvPr/>
        </p:nvSpPr>
        <p:spPr>
          <a:xfrm>
            <a:off x="0" y="1064522"/>
            <a:ext cx="9031573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dirty="0"/>
              <a:t>. 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راهکار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fa-IR" sz="1400" b="1" dirty="0">
                <a:solidFill>
                  <a:schemeClr val="accent5">
                    <a:lumMod val="75000"/>
                  </a:schemeClr>
                </a:solidFill>
              </a:rPr>
              <a:t>۲: </a:t>
            </a:r>
            <a:r>
              <a:rPr lang="ar-SA" sz="1400" dirty="0" err="1"/>
              <a:t>دیپلماسی</a:t>
            </a:r>
            <a:r>
              <a:rPr lang="ar-SA" sz="1400" dirty="0"/>
              <a:t> منابع </a:t>
            </a:r>
            <a:r>
              <a:rPr lang="ar-SA" sz="1400" dirty="0" err="1"/>
              <a:t>منطقه‌ای</a:t>
            </a:r>
            <a:endParaRPr lang="en-US" sz="1400" dirty="0"/>
          </a:p>
          <a:p>
            <a:pPr algn="r" rtl="1"/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الف) افغانستان -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قرارداد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لیتیوم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راهبردی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اقدامات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مذاکره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قرارداد</a:t>
            </a:r>
            <a:r>
              <a:rPr lang="ar-SA" sz="1400" dirty="0"/>
              <a:t> </a:t>
            </a:r>
            <a:r>
              <a:rPr lang="ar-SA" sz="1400" dirty="0" err="1"/>
              <a:t>بلندمدت</a:t>
            </a:r>
            <a:r>
              <a:rPr lang="ar-SA" sz="1400" dirty="0"/>
              <a:t> </a:t>
            </a:r>
            <a:r>
              <a:rPr lang="ar-SA" sz="1400" dirty="0" err="1"/>
              <a:t>خرید</a:t>
            </a:r>
            <a:r>
              <a:rPr lang="ar-SA" sz="1400" dirty="0"/>
              <a:t> </a:t>
            </a:r>
            <a:r>
              <a:rPr lang="ar-SA" sz="1400" dirty="0" err="1"/>
              <a:t>تضمینی</a:t>
            </a:r>
            <a:r>
              <a:rPr lang="ar-SA" sz="1400" dirty="0"/>
              <a:t> </a:t>
            </a:r>
            <a:r>
              <a:rPr lang="ar-SA" sz="1400" dirty="0" err="1"/>
              <a:t>لیتیوم</a:t>
            </a:r>
            <a:r>
              <a:rPr lang="ar-SA" sz="1400" dirty="0"/>
              <a:t> خام</a:t>
            </a:r>
            <a:r>
              <a:rPr lang="en-US" sz="1400" dirty="0"/>
              <a:t> • </a:t>
            </a:r>
            <a:r>
              <a:rPr lang="ar-SA" sz="1400" dirty="0" err="1"/>
              <a:t>ارائه</a:t>
            </a:r>
            <a:r>
              <a:rPr lang="ar-SA" sz="1400" dirty="0"/>
              <a:t> بسته </a:t>
            </a:r>
            <a:r>
              <a:rPr lang="ar-SA" sz="1400" dirty="0" err="1"/>
              <a:t>سرمایه‌گذاری</a:t>
            </a:r>
            <a:r>
              <a:rPr lang="ar-SA" sz="1400" dirty="0"/>
              <a:t> در </a:t>
            </a:r>
            <a:r>
              <a:rPr lang="ar-SA" sz="1400" dirty="0" err="1"/>
              <a:t>زیرساخت</a:t>
            </a:r>
            <a:r>
              <a:rPr lang="ar-SA" sz="1400" dirty="0"/>
              <a:t> </a:t>
            </a:r>
            <a:r>
              <a:rPr lang="ar-SA" sz="1400" dirty="0" err="1"/>
              <a:t>معدنی</a:t>
            </a:r>
            <a:r>
              <a:rPr lang="ar-SA" sz="1400" dirty="0"/>
              <a:t> (جاده، برق، </a:t>
            </a:r>
            <a:r>
              <a:rPr lang="ar-SA" sz="1400" dirty="0" err="1"/>
              <a:t>تجهیزات</a:t>
            </a:r>
            <a:r>
              <a:rPr lang="ar-SA" sz="1400" dirty="0"/>
              <a:t>)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dirty="0" err="1"/>
              <a:t>ایجاد</a:t>
            </a:r>
            <a:r>
              <a:rPr lang="ar-SA" sz="1400" dirty="0"/>
              <a:t> </a:t>
            </a:r>
            <a:r>
              <a:rPr lang="ar-SA" sz="1400" dirty="0" err="1"/>
              <a:t>کریدور</a:t>
            </a:r>
            <a:r>
              <a:rPr lang="ar-SA" sz="1400" dirty="0"/>
              <a:t> </a:t>
            </a:r>
            <a:r>
              <a:rPr lang="ar-SA" sz="1400" dirty="0" err="1"/>
              <a:t>ریلی</a:t>
            </a:r>
            <a:r>
              <a:rPr lang="ar-SA" sz="1400" dirty="0"/>
              <a:t> هرات-مشهد </a:t>
            </a:r>
            <a:r>
              <a:rPr lang="ar-SA" sz="1400" dirty="0" err="1"/>
              <a:t>برای</a:t>
            </a:r>
            <a:r>
              <a:rPr lang="ar-SA" sz="1400" dirty="0"/>
              <a:t> انحصار </a:t>
            </a:r>
            <a:r>
              <a:rPr lang="ar-SA" sz="1400" dirty="0" err="1"/>
              <a:t>حمل‌ونقل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dirty="0" err="1"/>
              <a:t>پیشنهاد</a:t>
            </a:r>
            <a:r>
              <a:rPr lang="ar-SA" sz="1400" dirty="0"/>
              <a:t> </a:t>
            </a:r>
            <a:r>
              <a:rPr lang="ar-SA" sz="1400" dirty="0" err="1"/>
              <a:t>پریمیوم</a:t>
            </a:r>
            <a:r>
              <a:rPr lang="ar-SA" sz="1400" dirty="0"/>
              <a:t> </a:t>
            </a:r>
            <a:r>
              <a:rPr lang="ar-SA" sz="1400" dirty="0" err="1"/>
              <a:t>قیمتی</a:t>
            </a:r>
            <a:r>
              <a:rPr lang="ar-SA" sz="1400" dirty="0"/>
              <a:t> نسبت به </a:t>
            </a:r>
            <a:r>
              <a:rPr lang="ar-SA" sz="1400" dirty="0" err="1"/>
              <a:t>پیشنهاد</a:t>
            </a:r>
            <a:r>
              <a:rPr lang="ar-SA" sz="1400" dirty="0"/>
              <a:t> </a:t>
            </a:r>
            <a:r>
              <a:rPr lang="ar-SA" sz="1400" dirty="0" err="1"/>
              <a:t>چین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نهادهای</a:t>
            </a:r>
            <a:r>
              <a:rPr lang="ar-SA" sz="1400" b="1" dirty="0">
                <a:solidFill>
                  <a:srgbClr val="C00000"/>
                </a:solidFill>
              </a:rPr>
              <a:t> مسئول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تدوین</a:t>
            </a:r>
            <a:r>
              <a:rPr lang="ar-SA" sz="1400" dirty="0"/>
              <a:t>: وزارت امور خارجه + وزارت صنعت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مذاکره</a:t>
            </a:r>
            <a:r>
              <a:rPr lang="ar-SA" sz="1400" dirty="0"/>
              <a:t>: </a:t>
            </a:r>
            <a:r>
              <a:rPr lang="ar-SA" sz="1400" dirty="0" err="1"/>
              <a:t>هیئت</a:t>
            </a:r>
            <a:r>
              <a:rPr lang="ar-SA" sz="1400" dirty="0"/>
              <a:t> </a:t>
            </a:r>
            <a:r>
              <a:rPr lang="ar-SA" sz="1400" dirty="0" err="1"/>
              <a:t>ویژه</a:t>
            </a:r>
            <a:r>
              <a:rPr lang="ar-SA" sz="1400" dirty="0"/>
              <a:t> دولت (شامل </a:t>
            </a:r>
            <a:r>
              <a:rPr lang="ar-SA" sz="1400" dirty="0" err="1"/>
              <a:t>نمایندگان</a:t>
            </a:r>
            <a:r>
              <a:rPr lang="ar-SA" sz="1400" dirty="0"/>
              <a:t> </a:t>
            </a:r>
            <a:r>
              <a:rPr lang="ar-SA" sz="1400" dirty="0" err="1"/>
              <a:t>سپاه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تضمین</a:t>
            </a:r>
            <a:r>
              <a:rPr lang="ar-SA" sz="1400" dirty="0"/>
              <a:t> </a:t>
            </a:r>
            <a:r>
              <a:rPr lang="ar-SA" sz="1400" dirty="0" err="1"/>
              <a:t>امنیت</a:t>
            </a:r>
            <a:r>
              <a:rPr lang="ar-SA" sz="1400" dirty="0"/>
              <a:t>)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اجرا</a:t>
            </a:r>
            <a:r>
              <a:rPr lang="ar-SA" sz="1400" dirty="0"/>
              <a:t>: </a:t>
            </a:r>
            <a:r>
              <a:rPr lang="ar-SA" sz="1400" dirty="0" err="1"/>
              <a:t>شرکت‌های</a:t>
            </a:r>
            <a:r>
              <a:rPr lang="ar-SA" sz="1400" dirty="0"/>
              <a:t> </a:t>
            </a:r>
            <a:r>
              <a:rPr lang="ar-SA" sz="1400" dirty="0" err="1"/>
              <a:t>خصوصی</a:t>
            </a:r>
            <a:r>
              <a:rPr lang="ar-SA" sz="1400" dirty="0"/>
              <a:t> </a:t>
            </a:r>
            <a:r>
              <a:rPr lang="ar-SA" sz="1400" dirty="0" err="1"/>
              <a:t>ایرانی</a:t>
            </a:r>
            <a:r>
              <a:rPr lang="ar-SA" sz="1400" dirty="0"/>
              <a:t> + </a:t>
            </a:r>
            <a:r>
              <a:rPr lang="ar-SA" sz="1400" dirty="0" err="1"/>
              <a:t>ایمیدرو</a:t>
            </a:r>
            <a:r>
              <a:rPr lang="fa-IR" sz="1400" dirty="0"/>
              <a:t> </a:t>
            </a:r>
            <a:r>
              <a:rPr lang="en-US" sz="1400" dirty="0"/>
              <a:t>• 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نظارت</a:t>
            </a:r>
            <a:r>
              <a:rPr lang="ar-SA" sz="1400" dirty="0"/>
              <a:t>: </a:t>
            </a:r>
            <a:r>
              <a:rPr lang="ar-SA" sz="1400" dirty="0" err="1"/>
              <a:t>کمیسیون</a:t>
            </a:r>
            <a:r>
              <a:rPr lang="ar-SA" sz="1400" dirty="0"/>
              <a:t> </a:t>
            </a:r>
            <a:r>
              <a:rPr lang="ar-SA" sz="1400" dirty="0" err="1"/>
              <a:t>امنیت</a:t>
            </a:r>
            <a:r>
              <a:rPr lang="ar-SA" sz="1400" dirty="0"/>
              <a:t> </a:t>
            </a:r>
            <a:r>
              <a:rPr lang="ar-SA" sz="1400" dirty="0" err="1"/>
              <a:t>ملی</a:t>
            </a:r>
            <a:r>
              <a:rPr lang="ar-SA" sz="1400" dirty="0"/>
              <a:t> مجلس</a:t>
            </a:r>
            <a:endParaRPr lang="en-US" sz="1400" dirty="0"/>
          </a:p>
          <a:p>
            <a:pPr algn="r" rtl="1"/>
            <a:r>
              <a:rPr lang="ar-SA" sz="1400" b="1" dirty="0">
                <a:solidFill>
                  <a:srgbClr val="C00000"/>
                </a:solidFill>
              </a:rPr>
              <a:t>شروط موفقات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  <a:r>
              <a:rPr lang="ar-SA" sz="1400" dirty="0" err="1"/>
              <a:t>تضمین</a:t>
            </a:r>
            <a:r>
              <a:rPr lang="ar-SA" sz="1400" dirty="0"/>
              <a:t> </a:t>
            </a:r>
            <a:r>
              <a:rPr lang="ar-SA" sz="1400" dirty="0" err="1"/>
              <a:t>امنیتی</a:t>
            </a:r>
            <a:r>
              <a:rPr lang="ar-SA" sz="1400" dirty="0"/>
              <a:t> از </a:t>
            </a:r>
            <a:r>
              <a:rPr lang="ar-SA" sz="1400" dirty="0" err="1"/>
              <a:t>سوی</a:t>
            </a:r>
            <a:r>
              <a:rPr lang="ar-SA" sz="1400" dirty="0"/>
              <a:t> طالبان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dirty="0" err="1"/>
              <a:t>مشارکت</a:t>
            </a:r>
            <a:r>
              <a:rPr lang="ar-SA" sz="1400" dirty="0"/>
              <a:t> </a:t>
            </a:r>
            <a:r>
              <a:rPr lang="ar-SA" sz="1400" dirty="0" err="1"/>
              <a:t>چین</a:t>
            </a:r>
            <a:r>
              <a:rPr lang="ar-SA" sz="1400" dirty="0"/>
              <a:t> در </a:t>
            </a:r>
            <a:r>
              <a:rPr lang="ar-SA" sz="1400" dirty="0" err="1"/>
              <a:t>پروژه</a:t>
            </a:r>
            <a:r>
              <a:rPr lang="ar-SA" sz="1400" dirty="0"/>
              <a:t> (نه </a:t>
            </a:r>
            <a:r>
              <a:rPr lang="ar-SA" sz="1400" dirty="0" err="1"/>
              <a:t>رقابت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چین</a:t>
            </a:r>
            <a:r>
              <a:rPr lang="ar-SA" sz="1400" dirty="0"/>
              <a:t>)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dirty="0" err="1"/>
              <a:t>پیشنهاد</a:t>
            </a:r>
            <a:r>
              <a:rPr lang="ar-SA" sz="1400" dirty="0"/>
              <a:t> سهم به هند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خنثی‌کردن</a:t>
            </a:r>
            <a:r>
              <a:rPr lang="ar-SA" sz="1400" dirty="0"/>
              <a:t> فشار غرب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ب)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پاکستان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- تبادل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انرژی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با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منابع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اقدامات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  <a:r>
              <a:rPr lang="ar-SA" sz="1400" dirty="0"/>
              <a:t>توافق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دسترسی</a:t>
            </a:r>
            <a:r>
              <a:rPr lang="ar-SA" sz="1400" dirty="0"/>
              <a:t> به منابع </a:t>
            </a:r>
            <a:r>
              <a:rPr lang="ar-SA" sz="1400" dirty="0" err="1"/>
              <a:t>بلوچستان</a:t>
            </a:r>
            <a:r>
              <a:rPr lang="ar-SA" sz="1400" dirty="0"/>
              <a:t> </a:t>
            </a:r>
            <a:r>
              <a:rPr lang="ar-SA" sz="1400" dirty="0" err="1"/>
              <a:t>پاکستان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dirty="0" err="1"/>
              <a:t>ارائه</a:t>
            </a:r>
            <a:r>
              <a:rPr lang="ar-SA" sz="1400" dirty="0"/>
              <a:t> برق و </a:t>
            </a:r>
            <a:r>
              <a:rPr lang="ar-SA" sz="1400" dirty="0" err="1"/>
              <a:t>گاز</a:t>
            </a:r>
            <a:r>
              <a:rPr lang="ar-SA" sz="1400" dirty="0"/>
              <a:t> </a:t>
            </a:r>
            <a:r>
              <a:rPr lang="ar-SA" sz="1400" dirty="0" err="1"/>
              <a:t>ارزان</a:t>
            </a:r>
            <a:r>
              <a:rPr lang="ar-SA" sz="1400" dirty="0"/>
              <a:t> به </a:t>
            </a:r>
            <a:r>
              <a:rPr lang="ar-SA" sz="1400" dirty="0" err="1"/>
              <a:t>پاکستان</a:t>
            </a:r>
            <a:r>
              <a:rPr lang="ar-SA" sz="1400" dirty="0"/>
              <a:t> در </a:t>
            </a:r>
            <a:r>
              <a:rPr lang="ar-SA" sz="1400" dirty="0" err="1"/>
              <a:t>ازای</a:t>
            </a:r>
            <a:r>
              <a:rPr lang="ar-SA" sz="1400" dirty="0"/>
              <a:t> </a:t>
            </a:r>
            <a:r>
              <a:rPr lang="ar-SA" sz="1400" dirty="0" err="1"/>
              <a:t>دسترسی</a:t>
            </a:r>
            <a:r>
              <a:rPr lang="ar-SA" sz="1400" dirty="0"/>
              <a:t> به منابع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سرمایه‌گذاری</a:t>
            </a:r>
            <a:r>
              <a:rPr lang="ar-SA" sz="1400" dirty="0"/>
              <a:t> </a:t>
            </a:r>
            <a:r>
              <a:rPr lang="ar-SA" sz="1400" dirty="0" err="1"/>
              <a:t>مشترک</a:t>
            </a:r>
            <a:r>
              <a:rPr lang="ar-SA" sz="1400" dirty="0"/>
              <a:t> در </a:t>
            </a:r>
            <a:r>
              <a:rPr lang="ar-SA" sz="1400" dirty="0" err="1"/>
              <a:t>زیرساخت</a:t>
            </a:r>
            <a:r>
              <a:rPr lang="ar-SA" sz="1400" dirty="0"/>
              <a:t> </a:t>
            </a:r>
            <a:r>
              <a:rPr lang="ar-SA" sz="1400" dirty="0" err="1"/>
              <a:t>گوادر-چابهار</a:t>
            </a:r>
            <a:r>
              <a:rPr lang="en-US" sz="1400" dirty="0"/>
              <a:t>•</a:t>
            </a:r>
            <a:r>
              <a:rPr lang="ar-SA" sz="1400" dirty="0"/>
              <a:t>توافق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استفاده</a:t>
            </a:r>
            <a:r>
              <a:rPr lang="ar-SA" sz="1400" dirty="0"/>
              <a:t> از مهر “ساخت </a:t>
            </a:r>
            <a:r>
              <a:rPr lang="ar-SA" sz="1400" dirty="0" err="1"/>
              <a:t>پاکستان</a:t>
            </a:r>
            <a:r>
              <a:rPr lang="ar-SA" sz="1400" dirty="0"/>
              <a:t>” </a:t>
            </a:r>
            <a:r>
              <a:rPr lang="ar-SA" sz="1400" dirty="0" err="1"/>
              <a:t>روی</a:t>
            </a:r>
            <a:r>
              <a:rPr lang="ar-SA" sz="1400" dirty="0"/>
              <a:t> صادرات (دور زدن </a:t>
            </a:r>
            <a:r>
              <a:rPr lang="ar-SA" sz="1400" dirty="0" err="1"/>
              <a:t>تحریم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نهادهای</a:t>
            </a:r>
            <a:r>
              <a:rPr lang="ar-SA" sz="1400" b="1" dirty="0">
                <a:solidFill>
                  <a:srgbClr val="C00000"/>
                </a:solidFill>
              </a:rPr>
              <a:t> مسئول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تدوین</a:t>
            </a:r>
            <a:r>
              <a:rPr lang="ar-SA" sz="1400" dirty="0"/>
              <a:t>: وزارت نفت + وزارت امور خارجه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مذاکره</a:t>
            </a:r>
            <a:r>
              <a:rPr lang="ar-SA" sz="1400" dirty="0"/>
              <a:t>: </a:t>
            </a:r>
            <a:r>
              <a:rPr lang="ar-SA" sz="1400" dirty="0" err="1"/>
              <a:t>رئیس‌جمهور</a:t>
            </a:r>
            <a:r>
              <a:rPr lang="ar-SA" sz="1400" dirty="0"/>
              <a:t> (سطح بالا)</a:t>
            </a:r>
            <a:r>
              <a:rPr lang="fa-IR" sz="1400" dirty="0"/>
              <a:t> </a:t>
            </a:r>
            <a:r>
              <a:rPr lang="en-US" sz="1400" dirty="0"/>
              <a:t>•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اجرا</a:t>
            </a:r>
            <a:r>
              <a:rPr lang="ar-SA" sz="1400" dirty="0"/>
              <a:t>: وزارت </a:t>
            </a:r>
            <a:r>
              <a:rPr lang="ar-SA" sz="1400" dirty="0" err="1"/>
              <a:t>نیرو</a:t>
            </a:r>
            <a:r>
              <a:rPr lang="ar-SA" sz="1400" dirty="0"/>
              <a:t> + بخش </a:t>
            </a:r>
            <a:r>
              <a:rPr lang="ar-SA" sz="1400" dirty="0" err="1"/>
              <a:t>خصوصی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نظارت</a:t>
            </a:r>
            <a:r>
              <a:rPr lang="ar-SA" sz="1400" dirty="0"/>
              <a:t>: </a:t>
            </a:r>
            <a:r>
              <a:rPr lang="ar-SA" sz="1400" dirty="0" err="1"/>
              <a:t>کمیسیون</a:t>
            </a:r>
            <a:r>
              <a:rPr lang="ar-SA" sz="1400" dirty="0"/>
              <a:t> </a:t>
            </a:r>
            <a:r>
              <a:rPr lang="ar-SA" sz="1400" dirty="0" err="1"/>
              <a:t>انرژی</a:t>
            </a:r>
            <a:r>
              <a:rPr lang="ar-SA" sz="1400" dirty="0"/>
              <a:t> مجلس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ج) عراق - نفوذ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سیاسی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به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اقتصادی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اقدامات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سرمایه‌گذاری</a:t>
            </a:r>
            <a:r>
              <a:rPr lang="ar-SA" sz="1400" dirty="0"/>
              <a:t> بخش </a:t>
            </a:r>
            <a:r>
              <a:rPr lang="ar-SA" sz="1400" dirty="0" err="1"/>
              <a:t>خصوصی</a:t>
            </a:r>
            <a:r>
              <a:rPr lang="ar-SA" sz="1400" dirty="0"/>
              <a:t> </a:t>
            </a:r>
            <a:r>
              <a:rPr lang="ar-SA" sz="1400" dirty="0" err="1"/>
              <a:t>ایران</a:t>
            </a:r>
            <a:r>
              <a:rPr lang="ar-SA" sz="1400" dirty="0"/>
              <a:t> در معادن جنوب عراق</a:t>
            </a:r>
            <a:r>
              <a:rPr lang="fa-IR" sz="1400" dirty="0"/>
              <a:t> </a:t>
            </a:r>
            <a:r>
              <a:rPr lang="en-US" sz="1400" dirty="0"/>
              <a:t>•	</a:t>
            </a:r>
            <a:r>
              <a:rPr lang="ar-SA" sz="1400" dirty="0" err="1"/>
              <a:t>استفاده</a:t>
            </a:r>
            <a:r>
              <a:rPr lang="ar-SA" sz="1400" dirty="0"/>
              <a:t> از نفوذ بر </a:t>
            </a:r>
            <a:r>
              <a:rPr lang="ar-SA" sz="1400" dirty="0" err="1"/>
              <a:t>گروه‌های</a:t>
            </a:r>
            <a:r>
              <a:rPr lang="ar-SA" sz="1400" dirty="0"/>
              <a:t> </a:t>
            </a:r>
            <a:r>
              <a:rPr lang="ar-SA" sz="1400" dirty="0" err="1"/>
              <a:t>شیعی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</a:t>
            </a:r>
            <a:r>
              <a:rPr lang="ar-SA" sz="1400" dirty="0" err="1"/>
              <a:t>تسهیل</a:t>
            </a:r>
            <a:r>
              <a:rPr lang="ar-SA" sz="1400" dirty="0"/>
              <a:t> </a:t>
            </a:r>
            <a:r>
              <a:rPr lang="ar-SA" sz="1400" dirty="0" err="1"/>
              <a:t>قراردادها</a:t>
            </a:r>
            <a:endParaRPr lang="en-US" sz="1400" dirty="0"/>
          </a:p>
          <a:p>
            <a:pPr algn="r" rtl="1"/>
            <a:r>
              <a:rPr lang="en-US" sz="1400" dirty="0"/>
              <a:t>•</a:t>
            </a:r>
            <a:r>
              <a:rPr lang="ar-SA" sz="1400" dirty="0" err="1"/>
              <a:t>ایجاد</a:t>
            </a:r>
            <a:r>
              <a:rPr lang="ar-SA" sz="1400" dirty="0"/>
              <a:t> </a:t>
            </a:r>
            <a:r>
              <a:rPr lang="ar-SA" sz="1400" dirty="0" err="1"/>
              <a:t>کریدور</a:t>
            </a:r>
            <a:r>
              <a:rPr lang="ar-SA" sz="1400" dirty="0"/>
              <a:t> </a:t>
            </a:r>
            <a:r>
              <a:rPr lang="ar-SA" sz="1400" dirty="0" err="1"/>
              <a:t>تجاری</a:t>
            </a:r>
            <a:r>
              <a:rPr lang="ar-SA" sz="1400" dirty="0"/>
              <a:t> بصره-</a:t>
            </a:r>
            <a:r>
              <a:rPr lang="ar-SA" sz="1400" dirty="0" err="1"/>
              <a:t>ایلام</a:t>
            </a:r>
            <a:r>
              <a:rPr lang="ar-SA" sz="1400" dirty="0"/>
              <a:t> </a:t>
            </a:r>
            <a:r>
              <a:rPr lang="ar-SA" sz="1400" dirty="0" err="1"/>
              <a:t>برای</a:t>
            </a:r>
            <a:r>
              <a:rPr lang="ar-SA" sz="1400" dirty="0"/>
              <a:t> واردات منابع</a:t>
            </a:r>
            <a:r>
              <a:rPr lang="fa-IR" sz="1400" dirty="0"/>
              <a:t> </a:t>
            </a:r>
            <a:r>
              <a:rPr lang="en-US" sz="1400" dirty="0"/>
              <a:t>•	</a:t>
            </a:r>
            <a:r>
              <a:rPr lang="ar-SA" sz="1400" dirty="0"/>
              <a:t>توافق </a:t>
            </a:r>
            <a:r>
              <a:rPr lang="ar-SA" sz="1400" dirty="0" err="1"/>
              <a:t>برای</a:t>
            </a:r>
            <a:r>
              <a:rPr lang="ar-SA" sz="1400" dirty="0"/>
              <a:t> صادرات محصولات فرآوری‌شده از عراق به </a:t>
            </a:r>
            <a:r>
              <a:rPr lang="ar-SA" sz="1400" dirty="0" err="1"/>
              <a:t>ترکیه</a:t>
            </a:r>
            <a:r>
              <a:rPr lang="ar-SA" sz="1400" dirty="0"/>
              <a:t> (دور زدن </a:t>
            </a:r>
            <a:r>
              <a:rPr lang="ar-SA" sz="1400" dirty="0" err="1"/>
              <a:t>تحریم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نهادهای</a:t>
            </a:r>
            <a:r>
              <a:rPr lang="ar-SA" sz="1400" b="1" dirty="0">
                <a:solidFill>
                  <a:srgbClr val="C00000"/>
                </a:solidFill>
              </a:rPr>
              <a:t> مسئول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تدوین</a:t>
            </a:r>
            <a:r>
              <a:rPr lang="ar-SA" sz="1400" dirty="0"/>
              <a:t>: وزارت امور خارجه + اتاق </a:t>
            </a:r>
            <a:r>
              <a:rPr lang="ar-SA" sz="1400" dirty="0" err="1"/>
              <a:t>بازرگانی</a:t>
            </a:r>
            <a:r>
              <a:rPr lang="fa-IR" sz="1400" dirty="0"/>
              <a:t> </a:t>
            </a:r>
            <a:r>
              <a:rPr lang="en-US" sz="1400" dirty="0"/>
              <a:t>• 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اجرا</a:t>
            </a:r>
            <a:r>
              <a:rPr lang="ar-SA" sz="1400" dirty="0"/>
              <a:t>: بخش </a:t>
            </a:r>
            <a:r>
              <a:rPr lang="ar-SA" sz="1400" dirty="0" err="1"/>
              <a:t>خصوصی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</a:t>
            </a:r>
            <a:r>
              <a:rPr lang="ar-SA" sz="1400" dirty="0" err="1"/>
              <a:t>حمایت</a:t>
            </a:r>
            <a:r>
              <a:rPr lang="ar-SA" sz="1400" dirty="0"/>
              <a:t> دولت</a:t>
            </a:r>
            <a:r>
              <a:rPr lang="en-US" sz="1400" dirty="0"/>
              <a:t> • 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نظارت</a:t>
            </a:r>
            <a:r>
              <a:rPr lang="ar-SA" sz="1400" dirty="0"/>
              <a:t>: </a:t>
            </a:r>
            <a:r>
              <a:rPr lang="ar-SA" sz="1400" dirty="0" err="1"/>
              <a:t>کمیسیون</a:t>
            </a:r>
            <a:r>
              <a:rPr lang="ar-SA" sz="1400" dirty="0"/>
              <a:t> </a:t>
            </a:r>
            <a:r>
              <a:rPr lang="ar-SA" sz="1400" dirty="0" err="1"/>
              <a:t>اقتصادی</a:t>
            </a:r>
            <a:r>
              <a:rPr lang="ar-SA" sz="1400" dirty="0"/>
              <a:t> مجلس</a:t>
            </a:r>
            <a:endParaRPr lang="en-US" sz="1400" dirty="0"/>
          </a:p>
          <a:p>
            <a:pPr algn="r" rtl="1"/>
            <a:r>
              <a:rPr lang="en-US" sz="1400" dirty="0"/>
              <a:t>________________________________________</a:t>
            </a:r>
          </a:p>
          <a:p>
            <a:pPr algn="r" rtl="1"/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د)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ترکمنستان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- مبادله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گاز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با</a:t>
            </a:r>
            <a:r>
              <a:rPr lang="ar-SA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SA" sz="1400" b="1" dirty="0" err="1">
                <a:solidFill>
                  <a:schemeClr val="accent1">
                    <a:lumMod val="75000"/>
                  </a:schemeClr>
                </a:solidFill>
              </a:rPr>
              <a:t>فناوری</a:t>
            </a:r>
            <a:r>
              <a:rPr lang="en-US" sz="1400" b="1" dirty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pPr algn="r" rtl="1"/>
            <a:r>
              <a:rPr lang="ar-SA" sz="1400" b="1" dirty="0" err="1">
                <a:solidFill>
                  <a:srgbClr val="C00000"/>
                </a:solidFill>
              </a:rPr>
              <a:t>اقدامات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  <a:r>
              <a:rPr lang="ar-SA" sz="1400" dirty="0" err="1"/>
              <a:t>پیشنهاد</a:t>
            </a:r>
            <a:r>
              <a:rPr lang="ar-SA" sz="1400" dirty="0"/>
              <a:t> </a:t>
            </a:r>
            <a:r>
              <a:rPr lang="ar-SA" sz="1400" dirty="0" err="1"/>
              <a:t>خرید</a:t>
            </a:r>
            <a:r>
              <a:rPr lang="ar-SA" sz="1400" dirty="0"/>
              <a:t> </a:t>
            </a:r>
            <a:r>
              <a:rPr lang="ar-SA" sz="1400" dirty="0" err="1"/>
              <a:t>گاز</a:t>
            </a:r>
            <a:r>
              <a:rPr lang="ar-SA" sz="1400" dirty="0"/>
              <a:t> </a:t>
            </a:r>
            <a:r>
              <a:rPr lang="ar-SA" sz="1400" dirty="0" err="1"/>
              <a:t>ترکمنستان</a:t>
            </a:r>
            <a:r>
              <a:rPr lang="ar-SA" sz="1400" dirty="0"/>
              <a:t> </a:t>
            </a:r>
            <a:r>
              <a:rPr lang="ar-SA" sz="1400" dirty="0" err="1"/>
              <a:t>با</a:t>
            </a:r>
            <a:r>
              <a:rPr lang="ar-SA" sz="1400" dirty="0"/>
              <a:t> نرخ </a:t>
            </a:r>
            <a:r>
              <a:rPr lang="ar-SA" sz="1400" dirty="0" err="1"/>
              <a:t>بالاتر</a:t>
            </a:r>
            <a:r>
              <a:rPr lang="ar-SA" sz="1400" dirty="0"/>
              <a:t> از </a:t>
            </a:r>
            <a:r>
              <a:rPr lang="ar-SA" sz="1400" dirty="0" err="1"/>
              <a:t>روسیه</a:t>
            </a:r>
            <a:r>
              <a:rPr lang="fa-IR" sz="1400" dirty="0"/>
              <a:t> </a:t>
            </a:r>
            <a:r>
              <a:rPr lang="en-US" sz="1400" dirty="0"/>
              <a:t>• </a:t>
            </a:r>
            <a:r>
              <a:rPr lang="ar-SA" sz="1400" dirty="0"/>
              <a:t>در </a:t>
            </a:r>
            <a:r>
              <a:rPr lang="ar-SA" sz="1400" dirty="0" err="1"/>
              <a:t>ازای</a:t>
            </a:r>
            <a:r>
              <a:rPr lang="ar-SA" sz="1400" dirty="0"/>
              <a:t> آن: </a:t>
            </a:r>
            <a:r>
              <a:rPr lang="ar-SA" sz="1400" dirty="0" err="1"/>
              <a:t>دسترسی</a:t>
            </a:r>
            <a:r>
              <a:rPr lang="ar-SA" sz="1400" dirty="0"/>
              <a:t> به منابع عناصر </a:t>
            </a:r>
            <a:r>
              <a:rPr lang="ar-SA" sz="1400" dirty="0" err="1"/>
              <a:t>راهبردی</a:t>
            </a:r>
            <a:r>
              <a:rPr lang="ar-SA" sz="1400" dirty="0"/>
              <a:t> </a:t>
            </a:r>
            <a:r>
              <a:rPr lang="ar-SA" sz="1400" dirty="0" err="1"/>
              <a:t>ترکمنستان</a:t>
            </a:r>
            <a:r>
              <a:rPr lang="fa-IR" sz="1400" dirty="0"/>
              <a:t> </a:t>
            </a:r>
            <a:r>
              <a:rPr lang="en-US" sz="1400" dirty="0"/>
              <a:t>• </a:t>
            </a:r>
            <a:r>
              <a:rPr lang="ar-SA" sz="1400" dirty="0"/>
              <a:t>انتقال </a:t>
            </a:r>
            <a:r>
              <a:rPr lang="ar-SA" sz="1400" dirty="0" err="1"/>
              <a:t>فناوری</a:t>
            </a:r>
            <a:r>
              <a:rPr lang="ar-SA" sz="1400" dirty="0"/>
              <a:t> </a:t>
            </a:r>
            <a:r>
              <a:rPr lang="ar-SA" sz="1400" dirty="0" err="1"/>
              <a:t>فرآوری</a:t>
            </a:r>
            <a:r>
              <a:rPr lang="ar-SA" sz="1400" dirty="0"/>
              <a:t> به </a:t>
            </a:r>
            <a:r>
              <a:rPr lang="ar-SA" sz="1400" dirty="0" err="1"/>
              <a:t>ترکمنستان</a:t>
            </a:r>
            <a:r>
              <a:rPr lang="ar-SA" sz="1400" dirty="0"/>
              <a:t> (</a:t>
            </a:r>
            <a:r>
              <a:rPr lang="ar-SA" sz="1400" dirty="0" err="1"/>
              <a:t>برای</a:t>
            </a:r>
            <a:r>
              <a:rPr lang="ar-SA" sz="1400" dirty="0"/>
              <a:t> جذب </a:t>
            </a:r>
            <a:r>
              <a:rPr lang="ar-SA" sz="1400" dirty="0" err="1"/>
              <a:t>ترکمنستان</a:t>
            </a:r>
            <a:r>
              <a:rPr lang="ar-SA" sz="1400" dirty="0"/>
              <a:t> به </a:t>
            </a:r>
            <a:r>
              <a:rPr lang="ar-SA" sz="1400" dirty="0" err="1"/>
              <a:t>شبکه</a:t>
            </a:r>
            <a:r>
              <a:rPr lang="ar-SA" sz="1400" dirty="0"/>
              <a:t>)</a:t>
            </a:r>
            <a:endParaRPr lang="en-US" sz="1400" dirty="0"/>
          </a:p>
          <a:p>
            <a:pPr algn="r" rtl="1"/>
            <a:r>
              <a:rPr lang="fa-IR" sz="1400" b="1" dirty="0">
                <a:solidFill>
                  <a:srgbClr val="C00000"/>
                </a:solidFill>
              </a:rPr>
              <a:t>          </a:t>
            </a:r>
            <a:r>
              <a:rPr lang="ar-SA" sz="1400" b="1" dirty="0" err="1">
                <a:solidFill>
                  <a:srgbClr val="C00000"/>
                </a:solidFill>
              </a:rPr>
              <a:t>نهادهای</a:t>
            </a:r>
            <a:r>
              <a:rPr lang="ar-SA" sz="1400" b="1" dirty="0">
                <a:solidFill>
                  <a:srgbClr val="C00000"/>
                </a:solidFill>
              </a:rPr>
              <a:t> مسئول</a:t>
            </a:r>
            <a:r>
              <a:rPr lang="en-US" sz="1400" b="1" dirty="0">
                <a:solidFill>
                  <a:srgbClr val="C00000"/>
                </a:solidFill>
              </a:rPr>
              <a:t>:</a:t>
            </a:r>
            <a:r>
              <a:rPr lang="ar-SA" sz="1400" b="1" dirty="0">
                <a:solidFill>
                  <a:schemeClr val="accent5">
                    <a:lumMod val="75000"/>
                  </a:schemeClr>
                </a:solidFill>
              </a:rPr>
              <a:t>تدوین</a:t>
            </a:r>
            <a:r>
              <a:rPr lang="ar-SA" sz="1400" dirty="0"/>
              <a:t>: وزارت نفت + وزارت صنعت</a:t>
            </a:r>
            <a:r>
              <a:rPr lang="en-US" sz="1400" dirty="0"/>
              <a:t>•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مذاکره</a:t>
            </a:r>
            <a:r>
              <a:rPr lang="ar-SA" sz="1400" dirty="0"/>
              <a:t>: معاون اول </a:t>
            </a:r>
            <a:r>
              <a:rPr lang="ar-SA" sz="1400" dirty="0" err="1"/>
              <a:t>رئیس‌جمهور</a:t>
            </a:r>
            <a:r>
              <a:rPr lang="ar-SA" sz="1400" b="1" dirty="0" err="1">
                <a:solidFill>
                  <a:schemeClr val="accent5">
                    <a:lumMod val="75000"/>
                  </a:schemeClr>
                </a:solidFill>
              </a:rPr>
              <a:t>اجرا</a:t>
            </a:r>
            <a:r>
              <a:rPr lang="ar-SA" sz="1400" dirty="0"/>
              <a:t>: </a:t>
            </a:r>
            <a:r>
              <a:rPr lang="ar-SA" sz="1400" dirty="0" err="1"/>
              <a:t>شرکت</a:t>
            </a:r>
            <a:r>
              <a:rPr lang="ar-SA" sz="1400" dirty="0"/>
              <a:t> </a:t>
            </a:r>
            <a:r>
              <a:rPr lang="ar-SA" sz="1400" dirty="0" err="1"/>
              <a:t>ملی</a:t>
            </a:r>
            <a:r>
              <a:rPr lang="ar-SA" sz="1400" dirty="0"/>
              <a:t> </a:t>
            </a:r>
            <a:r>
              <a:rPr lang="ar-SA" sz="1400" dirty="0" err="1"/>
              <a:t>گاز</a:t>
            </a:r>
            <a:r>
              <a:rPr lang="ar-SA" sz="1400" dirty="0"/>
              <a:t> + </a:t>
            </a:r>
            <a:r>
              <a:rPr lang="ar-SA" sz="1400" dirty="0" err="1"/>
              <a:t>ایمیدرو</a:t>
            </a:r>
            <a:endParaRPr lang="en-US" sz="1400" dirty="0"/>
          </a:p>
          <a:p>
            <a:pPr lvl="0" algn="r" rtl="1"/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7A99191-AFF2-11CD-D84F-CA7B31B9515B}"/>
              </a:ext>
            </a:extLst>
          </p:cNvPr>
          <p:cNvSpPr/>
          <p:nvPr/>
        </p:nvSpPr>
        <p:spPr>
          <a:xfrm>
            <a:off x="5359120" y="293314"/>
            <a:ext cx="2324126" cy="5400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ysClr val="windowText" lastClr="000000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مقدمه و بیان مسئله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DAA3D5A-5CC0-4E29-6618-481C4576B1E3}"/>
              </a:ext>
            </a:extLst>
          </p:cNvPr>
          <p:cNvCxnSpPr>
            <a:cxnSpLocks/>
          </p:cNvCxnSpPr>
          <p:nvPr/>
        </p:nvCxnSpPr>
        <p:spPr>
          <a:xfrm>
            <a:off x="212780" y="1066405"/>
            <a:ext cx="8662279" cy="0"/>
          </a:xfrm>
          <a:prstGeom prst="line">
            <a:avLst/>
          </a:prstGeom>
          <a:ln w="19050">
            <a:solidFill>
              <a:srgbClr val="8AB8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8678EFC-4AE1-2870-9E22-8D994C3D8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0306" y="85750"/>
            <a:ext cx="821766" cy="895116"/>
          </a:xfrm>
          <a:prstGeom prst="rect">
            <a:avLst/>
          </a:prstGeom>
        </p:spPr>
      </p:pic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4D54E1AE-035D-0F41-8452-145CAFED9875}"/>
              </a:ext>
            </a:extLst>
          </p:cNvPr>
          <p:cNvSpPr/>
          <p:nvPr/>
        </p:nvSpPr>
        <p:spPr>
          <a:xfrm>
            <a:off x="250880" y="293314"/>
            <a:ext cx="2324126" cy="540000"/>
          </a:xfrm>
          <a:prstGeom prst="roundRect">
            <a:avLst>
              <a:gd name="adj" fmla="val 50000"/>
            </a:avLst>
          </a:prstGeom>
          <a:solidFill>
            <a:srgbClr val="204497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dirty="0">
                <a:solidFill>
                  <a:schemeClr val="bg1"/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راهکارهای سیاستی</a:t>
            </a:r>
            <a:endParaRPr lang="en-IR" dirty="0">
              <a:solidFill>
                <a:schemeClr val="bg1"/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9664762B-D5AC-F4A0-BC28-AEE160F88391}"/>
              </a:ext>
            </a:extLst>
          </p:cNvPr>
          <p:cNvSpPr/>
          <p:nvPr/>
        </p:nvSpPr>
        <p:spPr>
          <a:xfrm>
            <a:off x="2805000" y="295197"/>
            <a:ext cx="2324126" cy="540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latin typeface="IRANYekan" panose="020B0506030804020204" pitchFamily="34" charset="-78"/>
                <a:cs typeface="B Mitra" panose="00000400000000000000" pitchFamily="2" charset="-78"/>
              </a:rPr>
              <a:t>تحلیل ابعاد مسئله</a:t>
            </a:r>
            <a:endParaRPr lang="en-IR" dirty="0">
              <a:solidFill>
                <a:schemeClr val="tx1">
                  <a:lumMod val="65000"/>
                  <a:lumOff val="35000"/>
                </a:schemeClr>
              </a:solidFill>
              <a:latin typeface="IRANYekan" panose="020B0506030804020204" pitchFamily="34" charset="-78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82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2830</Words>
  <Application>Microsoft Office PowerPoint</Application>
  <PresentationFormat>On-screen Show (4:3)</PresentationFormat>
  <Paragraphs>428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Wingdings</vt:lpstr>
      <vt:lpstr>Calibri</vt:lpstr>
      <vt:lpstr>Rockwell</vt:lpstr>
      <vt:lpstr>IRANYekan</vt:lpstr>
      <vt:lpstr>Rockwell Condensed</vt:lpstr>
      <vt:lpstr>Times New Roman</vt:lpstr>
      <vt:lpstr>IRANYekan ExtraBold</vt:lpstr>
      <vt:lpstr>IRANYekan Light</vt:lpstr>
      <vt:lpstr>B Mitra</vt:lpstr>
      <vt:lpstr>IRANYekanFN</vt:lpstr>
      <vt:lpstr>Wood Type</vt:lpstr>
      <vt:lpstr>گذار از ژئوپولیتیک نفت به ژئواکونومی عناصر نادر خاکی؛ نقشه راه تبدیل ایران به هاب منطقه‌ای فرآوری و تجارت فلزات راهبردی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بــا تشکر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10th_Policy-Plan-Format</dc:title>
  <dc:creator>Microsoft Office User</dc:creator>
  <cp:lastModifiedBy>RePack by Diakov</cp:lastModifiedBy>
  <cp:revision>183</cp:revision>
  <dcterms:created xsi:type="dcterms:W3CDTF">2022-01-09T10:04:46Z</dcterms:created>
  <dcterms:modified xsi:type="dcterms:W3CDTF">2026-01-04T21:34:27Z</dcterms:modified>
</cp:coreProperties>
</file>