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notesSlides/notesSlide3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notesSlides/notesSlide4.xml" ContentType="application/vnd.openxmlformats-officedocument.presentationml.notesSlide+xml"/>
  <Override PartName="/ppt/ink/ink6.xml" ContentType="application/inkml+xml"/>
  <Override PartName="/ppt/notesSlides/notesSlide5.xml" ContentType="application/vnd.openxmlformats-officedocument.presentationml.notesSlide+xml"/>
  <Override PartName="/ppt/ink/ink7.xml" ContentType="application/inkml+xml"/>
  <Override PartName="/ppt/notesSlides/notesSlide6.xml" ContentType="application/vnd.openxmlformats-officedocument.presentationml.notesSlide+xml"/>
  <Override PartName="/ppt/ink/ink8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autoCompressPictures="0">
  <p:sldMasterIdLst>
    <p:sldMasterId id="2147483877" r:id="rId1"/>
  </p:sldMasterIdLst>
  <p:notesMasterIdLst>
    <p:notesMasterId r:id="rId16"/>
  </p:notesMasterIdLst>
  <p:sldIdLst>
    <p:sldId id="340" r:id="rId2"/>
    <p:sldId id="280" r:id="rId3"/>
    <p:sldId id="281" r:id="rId4"/>
    <p:sldId id="354" r:id="rId5"/>
    <p:sldId id="344" r:id="rId6"/>
    <p:sldId id="345" r:id="rId7"/>
    <p:sldId id="359" r:id="rId8"/>
    <p:sldId id="313" r:id="rId9"/>
    <p:sldId id="351" r:id="rId10"/>
    <p:sldId id="356" r:id="rId11"/>
    <p:sldId id="357" r:id="rId12"/>
    <p:sldId id="358" r:id="rId13"/>
    <p:sldId id="355" r:id="rId14"/>
    <p:sldId id="341" r:id="rId15"/>
  </p:sldIdLst>
  <p:sldSz cx="9144000" cy="6858000" type="screen4x3"/>
  <p:notesSz cx="6858000" cy="9144000"/>
  <p:embeddedFontLst>
    <p:embeddedFont>
      <p:font typeface="IRANYekan" panose="020B0604020202020204" charset="-78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Rockwell" panose="020B0604020202020204" charset="0"/>
      <p:regular r:id="rId23"/>
      <p:bold r:id="rId24"/>
      <p:italic r:id="rId25"/>
      <p:boldItalic r:id="rId26"/>
    </p:embeddedFont>
    <p:embeddedFont>
      <p:font typeface="IRANYekan Light" panose="020B0604020202020204" charset="-78"/>
      <p:regular r:id="rId27"/>
    </p:embeddedFont>
    <p:embeddedFont>
      <p:font typeface="B Mitra" panose="00000400000000000000" pitchFamily="2" charset="-78"/>
      <p:regular r:id="rId28"/>
      <p:bold r:id="rId29"/>
    </p:embeddedFont>
    <p:embeddedFont>
      <p:font typeface="Rockwell Condensed" panose="020B0604020202020204" charset="0"/>
      <p:regular r:id="rId30"/>
      <p:bold r:id="rId31"/>
    </p:embeddedFont>
    <p:embeddedFont>
      <p:font typeface="IRANYekan ExtraBold" panose="020B0604020202020204" charset="-78"/>
      <p:bold r:id="rId3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497"/>
    <a:srgbClr val="204497"/>
    <a:srgbClr val="204498"/>
    <a:srgbClr val="FFFFFF"/>
    <a:srgbClr val="8AB833"/>
    <a:srgbClr val="00B150"/>
    <a:srgbClr val="FF3555"/>
    <a:srgbClr val="FF9300"/>
    <a:srgbClr val="7A81FF"/>
    <a:srgbClr val="FFC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89"/>
    <p:restoredTop sz="96168" autoAdjust="0"/>
  </p:normalViewPr>
  <p:slideViewPr>
    <p:cSldViewPr snapToGrid="0" snapToObjects="1">
      <p:cViewPr>
        <p:scale>
          <a:sx n="104" d="100"/>
          <a:sy n="104" d="100"/>
        </p:scale>
        <p:origin x="183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6:23.58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 2271 0 0,'0'0'11'0'0,"0"0"0"0"0,0 0 0 0 0,0 0 0 0 0,0 0 0 0 0,1 0 0 0 0,-1 0 0 0 0,0 0 0 0 0,0 0 0 0 0,0 0 0 0 0,0-1-1 0 0,1 1 1 0 0,-1 0 0 0 0,0 0 0 0 0,0 0 0 0 0,0 0 0 0 0,1 0 0 0 0,-1 0 0 0 0,0 0 0 0 0,0 0 0 0 0,0 0 0 0 0,0 0-1 0 0,1 0 1 0 0,-1 1 0 0 0,0-1 0 0 0,0 0 0 0 0,0 0 0 0 0,1 0 0 0 0,-1 0 0 0 0,0 0 0 0 0,0 0 0 0 0,0 0 0 0 0,0 0-1 0 0,0 0 1 0 0,1 1 0 0 0,-1-1 0 0 0,0 0 0 0 0,0 0 0 0 0,0 0 0 0 0,0 0 0 0 0,0 0 0 0 0,0 1 0 0 0,0-1 0 0 0,0 0-1 0 0,1 0 1 0 0,-1 0 0 0 0,0 0 0 0 0,0 1 0 0 0,0-1 0 0 0,0 0 0 0 0,0 0 0 0 0,0 0 0 0 0,0 1 0 0 0,0-1 0 0 0,0 0-1 0 0,0 0 1 0 0,0 0 0 0 0,0 1 0 0 0,0-1 0 0 0,-1 0 0 0 0,3 17 371 0 0,-1-12-219 0 0,0 0-150 0 0,-1-2 80 0 0,0-1 0 0 0,0 0 0 0 0,1 0-1 0 0,-1 0 1 0 0,1 0 0 0 0,-1 0 0 0 0,1 0 0 0 0,0 0 0 0 0,0 0-1 0 0,0 0 1 0 0,2 3 0 0 0,-3-3-1756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7:38.2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40 49 7455 0 0,'-20'-22'664'0'0,"9"9"-536"0"0,5 2-128 0 0,4 9 0 0 0,4 2-1088 0 0,0 0 448 0 0,2 2 0 0 0,3 0-336 0 0,4 0-72 0 0,4 1-8 0 0,7 3-8 0 0,4 1 848 0 0,3-7 216 0 0,2-9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57:40.82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0 1 1351 0 0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7:38.2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40 49 7455 0 0,'-20'-22'664'0'0,"9"9"-536"0"0,5 2-128 0 0,4 9 0 0 0,4 2-1088 0 0,0 0 448 0 0,2 2 0 0 0,3 0-336 0 0,4 0-72 0 0,4 1-8 0 0,7 3-8 0 0,4 1 848 0 0,3-7 216 0 0,2-9 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57:40.82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0 1 1351 0 0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7:38.2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40 49 7455 0 0,'-20'-22'664'0'0,"9"9"-536"0"0,5 2-128 0 0,4 9 0 0 0,4 2-1088 0 0,0 0 448 0 0,2 2 0 0 0,3 0-336 0 0,4 0-72 0 0,4 1-8 0 0,7 3-8 0 0,4 1 848 0 0,3-7 216 0 0,2-9 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7:38.2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40 49 7455 0 0,'-20'-22'664'0'0,"9"9"-536"0"0,5 2-128 0 0,4 9 0 0 0,4 2-1088 0 0,0 0 448 0 0,2 2 0 0 0,3 0-336 0 0,4 0-72 0 0,4 1-8 0 0,7 3-8 0 0,4 1 848 0 0,3-7 216 0 0,2-9 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7:38.2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40 49 7455 0 0,'-20'-22'664'0'0,"9"9"-536"0"0,5 2-128 0 0,4 9 0 0 0,4 2-1088 0 0,0 0 448 0 0,2 2 0 0 0,3 0-336 0 0,4 0-72 0 0,4 1-8 0 0,7 3-8 0 0,4 1 848 0 0,3-7 216 0 0,2-9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0AABE-478C-6648-9966-E650BC060A93}" type="datetimeFigureOut">
              <a:rPr lang="en-IR" smtClean="0"/>
              <a:t>01/04/2026</a:t>
            </a:fld>
            <a:endParaRPr lang="en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32D83-2F5D-D94B-A40A-DAF1714E6A6E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93930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10845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A5E97-FDA1-AF9C-5A19-96A6BBE9E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743C99-9D6C-23F0-431D-83E2EF5702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4D0F2E-E5ED-4DEF-4F74-63ED018B8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96A39-E066-18D6-1FEA-B5F48246BB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10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53797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C686A-0C93-DDE1-A33C-FBBDEA24F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AB5C41-645D-2A60-1354-AA9F6ADDB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968FC2-3464-5B19-B683-1056587E69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47D21-1156-375C-446F-E1B3DCAA43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720808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B5557-D2D9-B5B0-5DA2-2D63EFAA6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8268BA-E6A3-A41E-3EF6-6D93B8470A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052896-E79B-EB24-3A84-4EABC7669A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0FCCDA-E524-E93C-3C38-236591751C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509207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15008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E12E8-A48D-289D-9835-0C132B756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2049C6-DD5F-9CCD-2C8D-0520275458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807FCE-F965-50C1-8FE6-B22CD6E79B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753735-51E9-BC58-4DD8-DBA4A3718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3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980918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029BA-D444-D612-8006-A8359A8B5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BBE300-6E6B-CAC4-5BE1-8AF040E192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BDF09A-B721-2199-D6C1-7E4C109176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9665F-C0CF-5B65-C8EF-44DB0D35E8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4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08617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BA61A-8814-50FD-762F-D0FD09FB9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1001F9-1901-25DD-BDF0-095B34838D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2C2DBA-44D9-DD6E-43F8-AFACD5CF21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A6F00B-2255-5E4F-3CCE-71EDEB5ABB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5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26816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F4E21-7D9E-A422-343F-9634E0DCD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5C9402-6F94-DC8B-1568-6BAD267CB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E945A-7FE5-E2CE-A6D6-7A06513132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E3D502-3514-1CAF-7B3F-B496E9C3DE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6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548178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7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12830-3CCD-D47D-972B-3E120BFB6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FA7C2D-AA41-358E-174C-DE8C1A7433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4BB24B-3F7D-206F-194C-85E87C1FE8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9630B2-07A2-E5D9-3705-EED7F92DE9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8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278547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4017F-2167-87A8-BEE3-BE55B1DF1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347B9B-FE45-3E32-4BEC-5F09C3CF0A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078F18-AB09-EAB6-BF49-384999A7D2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59EE77-14A3-5245-DA6A-2C0CDFCC8C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9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726505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9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5800" y="4282765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954E-5247-EC43-BF5E-C219BF3BEA04}" type="datetime1">
              <a:rPr lang="en-US" smtClean="0"/>
              <a:t>1/4/2026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7"/>
            <a:ext cx="4745736" cy="365125"/>
          </a:xfrm>
        </p:spPr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1" y="4227195"/>
            <a:ext cx="895401" cy="640080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06703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2574025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1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323608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7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83346" y="6272789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58910103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96674187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7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C67283-2AA5-CA42-A96E-66C67AF4F74A}" type="datetime1">
              <a:rPr lang="en-US" smtClean="0"/>
              <a:t>1/4/2026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6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1" y="2508607"/>
            <a:ext cx="891224" cy="7203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67674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488074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08560147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7B5F63F-98CA-1D41-8742-FD038FF002F0}" type="datetime1">
              <a:rPr lang="en-US" smtClean="0"/>
              <a:t>1/4/2026</a:t>
            </a:fld>
            <a:endParaRPr lang="en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6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37508-C37C-E149-9DBA-7B59FFC94BE4}" type="datetime1">
              <a:rPr lang="en-US" smtClean="0"/>
              <a:t>1/4/2026</a:t>
            </a:fld>
            <a:endParaRPr lang="en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919150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1/4/2026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1503259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427E-F6E1-3E4B-826C-D8AB3E8AED67}" type="datetime1">
              <a:rPr lang="en-US" smtClean="0"/>
              <a:t>1/4/2026</a:t>
            </a:fld>
            <a:endParaRPr lang="en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2817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7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7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FCAA4AF-953D-244E-A785-3E30E94DDEA1}" type="slidenum">
              <a:rPr lang="en-IR" smtClean="0"/>
              <a:pPr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63575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60" r:id="rId12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customXml" Target="../ink/ink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5" Type="http://schemas.openxmlformats.org/officeDocument/2006/relationships/image" Target="../media/image10.png"/><Relationship Id="rId4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5.xml"/><Relationship Id="rId5" Type="http://schemas.openxmlformats.org/officeDocument/2006/relationships/image" Target="../media/image10.png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customXml" Target="../ink/ink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customXml" Target="../ink/ink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43D25-2DC0-B145-8CDC-1305C74C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69689" y="1996667"/>
            <a:ext cx="5538865" cy="2115402"/>
          </a:xfrm>
        </p:spPr>
        <p:txBody>
          <a:bodyPr anchor="ctr">
            <a:noAutofit/>
          </a:bodyPr>
          <a:lstStyle/>
          <a:p>
            <a:pPr algn="ctr"/>
            <a:r>
              <a:rPr lang="fa-IR" sz="4000" b="1" dirty="0"/>
              <a:t>قدرت شبکه‌ای ایران در نظم چندقطبی در حال ظهور گذار از نفوذ نامتقارن نظامی به همگرایی سیاسی-اقتصادی</a:t>
            </a:r>
            <a:r>
              <a:rPr lang="en-US" dirty="0"/>
              <a:t/>
            </a:r>
            <a:br>
              <a:rPr lang="en-US" dirty="0"/>
            </a:br>
            <a:endParaRPr lang="fa-IR" sz="4000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F6B021-3F5D-0643-BA4C-71F40E9F5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05" y="5048516"/>
            <a:ext cx="8885421" cy="1631798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محمدیاسین مهرراد دانشجوی کارشناسی ارشد دانشگاه جامع امام حسین(ع)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9E5219-1E3A-DC35-DD33-B64A63134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856" y="554530"/>
            <a:ext cx="3782291" cy="5056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0C306D-453F-426E-947B-C1EB46B24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31" y="1732220"/>
            <a:ext cx="1996158" cy="219266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265E00B6-E1C3-5926-7519-160A35DFA8B4}"/>
                  </a:ext>
                </a:extLst>
              </p14:cNvPr>
              <p14:cNvContentPartPr/>
              <p14:nvPr/>
            </p14:nvContentPartPr>
            <p14:xfrm>
              <a:off x="6972014" y="2370464"/>
              <a:ext cx="7560" cy="226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265E00B6-E1C3-5926-7519-160A35DFA8B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65894" y="2364344"/>
                <a:ext cx="19800" cy="3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8216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012B2-05C0-BFA5-20B6-A6246A7C0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C174D878-5A88-ADF3-9DFA-0C32DB5BC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9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15498A00-58B3-DF23-E54E-41BD7E5967B6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220DA80-9383-4D97-2577-A799496A529D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AE8457FC-A1B7-A4B2-297E-5CD23E16F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A984AD9B-A0BB-B1B7-63E8-B27BAEBD636F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D60E5A68-AA98-D5D8-5D0F-8DAB789DD53A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C51877-634C-28AB-05C2-6838D13E8140}"/>
              </a:ext>
            </a:extLst>
          </p:cNvPr>
          <p:cNvSpPr txBox="1"/>
          <p:nvPr/>
        </p:nvSpPr>
        <p:spPr>
          <a:xfrm>
            <a:off x="615589" y="1297614"/>
            <a:ext cx="8024106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600" b="1" dirty="0"/>
              <a:t>محور ۲: بازسازی عراق به‌عنوان هاب لجستیکی محور</a:t>
            </a:r>
            <a:endParaRPr lang="en-US" sz="1600" dirty="0"/>
          </a:p>
          <a:p>
            <a:pPr algn="r" rtl="1"/>
            <a:r>
              <a:rPr lang="fa-IR" sz="1600" b="1" dirty="0"/>
              <a:t>توضیح:</a:t>
            </a:r>
            <a:r>
              <a:rPr lang="fa-IR" sz="1600" dirty="0"/>
              <a:t>عراق می‌تواند به دلیل موقعیت جغرافیایی، منابع انرژی، و بازار داخلی بزرگ، به </a:t>
            </a:r>
            <a:r>
              <a:rPr lang="fa-IR" sz="1600" b="1" dirty="0"/>
              <a:t>هاب لجستیکی محور مقاومت</a:t>
            </a:r>
            <a:r>
              <a:rPr lang="fa-IR" sz="1600" dirty="0"/>
              <a:t> تبدیل شود. این راهکار بر تبدیل عراق از «میدان نفوذ رقابتی» به «بازار مشترک» تمرکز دارد.</a:t>
            </a:r>
            <a:endParaRPr lang="en-US" sz="1600" dirty="0"/>
          </a:p>
          <a:p>
            <a:pPr algn="r" rtl="1"/>
            <a:r>
              <a:rPr lang="fa-IR" sz="1600" b="1" dirty="0"/>
              <a:t>اقدامات کلیدی:</a:t>
            </a:r>
            <a:endParaRPr lang="en-US" sz="1600" dirty="0"/>
          </a:p>
          <a:p>
            <a:pPr algn="r" rtl="1"/>
            <a:r>
              <a:rPr lang="fa-IR" sz="1600" b="1" dirty="0"/>
              <a:t>الف) بازسازی زیرساخت تجاری:۱.</a:t>
            </a:r>
            <a:r>
              <a:rPr lang="fa-IR" sz="1600" dirty="0"/>
              <a:t>بازسازی بندر فاو و اتصال آن به چابهار (ایران) و بصره </a:t>
            </a:r>
            <a:r>
              <a:rPr lang="fa-IR" sz="1600" b="1" dirty="0"/>
              <a:t>۲</a:t>
            </a:r>
            <a:r>
              <a:rPr lang="fa-IR" sz="1600" dirty="0"/>
              <a:t>.</a:t>
            </a:r>
            <a:r>
              <a:rPr lang="fa-IR" sz="1600" i="1" dirty="0"/>
              <a:t> </a:t>
            </a:r>
            <a:r>
              <a:rPr lang="fa-IR" sz="1600" dirty="0"/>
              <a:t>بازسازی راه‌آهن بغداد-بصره-تهران</a:t>
            </a:r>
            <a:r>
              <a:rPr lang="fa-IR" sz="1600" b="1" dirty="0"/>
              <a:t>۳.</a:t>
            </a:r>
            <a:r>
              <a:rPr lang="fa-IR" sz="1600" dirty="0"/>
              <a:t>ایجاد انبارهای لجستیکی مشترک در نجف، کربلا، بغداد</a:t>
            </a:r>
            <a:endParaRPr lang="en-US" sz="1600" dirty="0"/>
          </a:p>
          <a:p>
            <a:pPr algn="r" rtl="1"/>
            <a:r>
              <a:rPr lang="fa-IR" sz="1600" b="1" dirty="0"/>
              <a:t>ب) یکپارچه‌سازی زنجیره تأمین کالاهای اساسی:۱.</a:t>
            </a:r>
            <a:r>
              <a:rPr lang="fa-IR" sz="1600" dirty="0"/>
              <a:t>صادرات برنج، آرد، و مواد غذایی ایران به عراق با قیمت ترجیحی</a:t>
            </a:r>
            <a:endParaRPr lang="en-US" sz="1600" dirty="0"/>
          </a:p>
          <a:p>
            <a:pPr lvl="0" algn="r" rtl="1"/>
            <a:r>
              <a:rPr lang="fa-IR" sz="1600" b="1" dirty="0"/>
              <a:t>۲</a:t>
            </a:r>
            <a:r>
              <a:rPr lang="fa-IR" sz="1600" dirty="0"/>
              <a:t>.واردات نفت خام عراق به ایران برای فرآوری و صادرات مجدد</a:t>
            </a:r>
            <a:r>
              <a:rPr lang="fa-IR" sz="1600" b="1" dirty="0"/>
              <a:t>۳</a:t>
            </a:r>
            <a:r>
              <a:rPr lang="fa-IR" sz="1600" dirty="0"/>
              <a:t>.صادرات برق و گاز ایران به عراق با تسویه ریالی</a:t>
            </a:r>
            <a:endParaRPr lang="en-US" sz="1600" dirty="0"/>
          </a:p>
          <a:p>
            <a:pPr algn="r" rtl="1"/>
            <a:r>
              <a:rPr lang="fa-IR" sz="1600" b="1" dirty="0"/>
              <a:t>ج) سرمایه‌گذاری مشترک در صنایع پایین‌دستی: ۱.</a:t>
            </a:r>
            <a:r>
              <a:rPr lang="fa-IR" sz="1600" dirty="0"/>
              <a:t>احداث پالایشگاه‌های مشترک ایران-عراق</a:t>
            </a:r>
            <a:r>
              <a:rPr lang="fa-IR" sz="1600" b="1" dirty="0"/>
              <a:t>۲</a:t>
            </a:r>
            <a:r>
              <a:rPr lang="fa-IR" sz="1600" dirty="0"/>
              <a:t>.کارخانه‌های پتروشیمی با مشارکت شرکت‌های چینی</a:t>
            </a:r>
            <a:r>
              <a:rPr lang="fa-IR" sz="1600" b="1" dirty="0"/>
              <a:t>۳</a:t>
            </a:r>
            <a:r>
              <a:rPr lang="fa-IR" sz="1600" dirty="0"/>
              <a:t>.صنایع ساختمانی برای بازسازی</a:t>
            </a:r>
            <a:endParaRPr lang="en-US" sz="1600" dirty="0"/>
          </a:p>
          <a:p>
            <a:pPr algn="r" rtl="1"/>
            <a:r>
              <a:rPr lang="fa-IR" sz="1600" b="1" dirty="0"/>
              <a:t>نهادهای مسئول:</a:t>
            </a:r>
            <a:endParaRPr lang="en-US" sz="1600" dirty="0"/>
          </a:p>
          <a:p>
            <a:pPr lvl="0" algn="r" rtl="1"/>
            <a:r>
              <a:rPr lang="fa-IR" sz="1600" b="1" dirty="0"/>
              <a:t>تدوین:</a:t>
            </a:r>
            <a:r>
              <a:rPr lang="fa-IR" sz="1600" dirty="0"/>
              <a:t> وزارت نفت + وزارت راه و شهرسازی + سازمان توسعه تجارت</a:t>
            </a:r>
            <a:endParaRPr lang="en-US" sz="1600" dirty="0"/>
          </a:p>
          <a:p>
            <a:pPr lvl="0" algn="r" rtl="1"/>
            <a:r>
              <a:rPr lang="fa-IR" sz="1600" b="1" dirty="0"/>
              <a:t>تصویب:</a:t>
            </a:r>
            <a:r>
              <a:rPr lang="fa-IR" sz="1600" dirty="0"/>
              <a:t> دولت + سازمان برنامه و بودجه</a:t>
            </a:r>
            <a:endParaRPr lang="en-US" sz="1600" dirty="0"/>
          </a:p>
          <a:p>
            <a:pPr lvl="0" algn="r" rtl="1"/>
            <a:r>
              <a:rPr lang="fa-IR" sz="1600" b="1" dirty="0"/>
              <a:t>اجرا:</a:t>
            </a:r>
            <a:r>
              <a:rPr lang="fa-IR" sz="1600" dirty="0"/>
              <a:t> شرکت‌های دولتی (صنایع ملی نفت، راه‌آهن) + بخش خصوصی</a:t>
            </a:r>
            <a:endParaRPr lang="en-US" sz="1600" dirty="0"/>
          </a:p>
          <a:p>
            <a:pPr lvl="0" algn="r" rtl="1"/>
            <a:r>
              <a:rPr lang="fa-IR" sz="1600" b="1" dirty="0"/>
              <a:t>نظارت:</a:t>
            </a:r>
            <a:r>
              <a:rPr lang="fa-IR" sz="1600" dirty="0"/>
              <a:t> سپاه (امنیت پروژه‌ها) + کمیسیون اقتصادی مجلس</a:t>
            </a:r>
            <a:endParaRPr lang="en-US" sz="1600" dirty="0"/>
          </a:p>
          <a:p>
            <a:pPr algn="r" rtl="1"/>
            <a:r>
              <a:rPr lang="fa-IR" sz="1600" b="1" dirty="0"/>
              <a:t>شروط موفقیت:</a:t>
            </a:r>
            <a:endParaRPr lang="en-US" sz="1600" dirty="0"/>
          </a:p>
          <a:p>
            <a:pPr lvl="0" algn="r" rtl="1"/>
            <a:r>
              <a:rPr lang="fa-IR" sz="1600" dirty="0"/>
              <a:t>تضمین امنیت پروژه‌ها در جنوب عراق (حشدالشعبی)</a:t>
            </a:r>
            <a:endParaRPr lang="en-US" sz="1600" dirty="0"/>
          </a:p>
          <a:p>
            <a:pPr lvl="0" algn="r" rtl="1"/>
            <a:r>
              <a:rPr lang="fa-IR" sz="1600" dirty="0"/>
              <a:t>مشارکت شرکت‌های چینی برای تأمین مالی</a:t>
            </a:r>
            <a:endParaRPr lang="en-US" sz="1600" dirty="0"/>
          </a:p>
          <a:p>
            <a:pPr lvl="0" algn="r" rtl="1"/>
            <a:r>
              <a:rPr lang="fa-IR" sz="1600" dirty="0"/>
              <a:t>توافق با دولت عراق برای معافیت از تحریم‌های آمریکا</a:t>
            </a:r>
            <a:endParaRPr lang="en-US" sz="1600" dirty="0"/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BA927680-7CBE-596D-1842-80D29304D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9154" y="495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42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0338F-E90F-D29E-2708-F84B846D4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F148D593-0306-045A-3873-433EB50DC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10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B00C163-65EC-2A13-9C2E-0457F290DE17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CA246A5-7759-C42C-094D-2649118BCA49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11A59F2-3689-C7D3-E237-4590AC49C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9054B63D-F3E1-7528-DA45-E3C1080EA49D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EE94AD6-6EBF-BD3D-B381-7313ADFE4F9A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4937A1-F339-2254-1D50-270C75941394}"/>
              </a:ext>
            </a:extLst>
          </p:cNvPr>
          <p:cNvSpPr txBox="1"/>
          <p:nvPr/>
        </p:nvSpPr>
        <p:spPr>
          <a:xfrm>
            <a:off x="496929" y="1151945"/>
            <a:ext cx="796426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1600" b="1" dirty="0"/>
              <a:t>محور ۳: جذب چین و روسیه به شبکه همگرایی</a:t>
            </a:r>
          </a:p>
          <a:p>
            <a:pPr algn="r" rtl="1"/>
            <a:endParaRPr lang="en-US" sz="1600" dirty="0"/>
          </a:p>
          <a:p>
            <a:pPr algn="r" rtl="1"/>
            <a:r>
              <a:rPr lang="fa-IR" sz="1600" b="1" dirty="0"/>
              <a:t>توضیح:</a:t>
            </a:r>
            <a:r>
              <a:rPr lang="fa-IR" sz="1600" dirty="0"/>
              <a:t>تبدیل محور مقاومت به </a:t>
            </a:r>
            <a:r>
              <a:rPr lang="fa-IR" sz="1600" b="1" dirty="0"/>
              <a:t>شبکه همگرایی اقتصادی با چین و روسیه</a:t>
            </a:r>
            <a:r>
              <a:rPr lang="fa-IR" sz="1600" dirty="0"/>
              <a:t> از طریق ایجاد پروژه‌های مشترک که برای پکن و مسکو منفعت راهبردی داشته باشد.</a:t>
            </a:r>
            <a:endParaRPr lang="en-US" sz="1600" dirty="0"/>
          </a:p>
          <a:p>
            <a:pPr algn="r" rtl="1"/>
            <a:r>
              <a:rPr lang="fa-IR" sz="1600" b="1" dirty="0"/>
              <a:t>اقدامات کلیدی:</a:t>
            </a:r>
            <a:endParaRPr lang="en-US" sz="1600" dirty="0"/>
          </a:p>
          <a:p>
            <a:pPr algn="r" rtl="1"/>
            <a:r>
              <a:rPr lang="fa-IR" sz="1600" b="1" dirty="0"/>
              <a:t>الف) اتصال محور مقاومت به ابتکار کمربند و جاده:۱.</a:t>
            </a:r>
            <a:r>
              <a:rPr lang="fa-IR" sz="1600" dirty="0"/>
              <a:t>ایران به‌عنوان هاب جنوبی کریدور چین-اروپا (از طریق ایران-عراق-سوریه-مدیترانه)</a:t>
            </a:r>
            <a:r>
              <a:rPr lang="fa-IR" sz="1600" b="1" dirty="0"/>
              <a:t>۲.</a:t>
            </a:r>
            <a:r>
              <a:rPr lang="fa-IR" sz="1600" dirty="0"/>
              <a:t>چابهار به‌عنوان بندر جایگزین برای چین در صورت بسته شدن تنگه هرمز</a:t>
            </a:r>
            <a:r>
              <a:rPr lang="fa-IR" sz="1600" b="1" dirty="0"/>
              <a:t>۳.</a:t>
            </a:r>
            <a:r>
              <a:rPr lang="fa-IR" sz="1600" dirty="0"/>
              <a:t>پروژه‌های زیرساختی مشترک چین-ایران در عراق و سوریه</a:t>
            </a:r>
            <a:endParaRPr lang="en-US" sz="1600" dirty="0"/>
          </a:p>
          <a:p>
            <a:pPr algn="r" rtl="1"/>
            <a:r>
              <a:rPr lang="fa-IR" sz="1600" b="1" dirty="0"/>
              <a:t>ب) همکاری انرژی با روسیه:۱.</a:t>
            </a:r>
            <a:r>
              <a:rPr lang="fa-IR" sz="1600" dirty="0"/>
              <a:t>ایجاد کارتل گاز منطقه‌ای (ایران-روسیه-قطر-ترکمنستان)</a:t>
            </a:r>
            <a:r>
              <a:rPr lang="fa-IR" sz="1600" b="1" dirty="0"/>
              <a:t>۲.</a:t>
            </a:r>
            <a:r>
              <a:rPr lang="fa-IR" sz="1600" dirty="0"/>
              <a:t>سرمایه‌گذاری روسیه در پالایشگاه‌های ایران</a:t>
            </a:r>
            <a:r>
              <a:rPr lang="fa-IR" sz="1600" b="1" dirty="0"/>
              <a:t>۳</a:t>
            </a:r>
            <a:r>
              <a:rPr lang="fa-IR" sz="1600" dirty="0"/>
              <a:t>.صادرات نفت مشترک به چین و هند از طریق مکانیزم ضدتحریم</a:t>
            </a:r>
            <a:endParaRPr lang="en-US" sz="1600" dirty="0"/>
          </a:p>
          <a:p>
            <a:pPr algn="r" rtl="1"/>
            <a:r>
              <a:rPr lang="fa-IR" sz="1600" b="1" dirty="0"/>
              <a:t>ج) مثلث چین-روسیه-ایران برای دور زدن تحریم:۱.</a:t>
            </a:r>
            <a:r>
              <a:rPr lang="fa-IR" sz="1600" dirty="0"/>
              <a:t>استفاده از یوان و روبل در مبادلات منطقه‌ای</a:t>
            </a:r>
            <a:r>
              <a:rPr lang="fa-IR" sz="1600" b="1" dirty="0"/>
              <a:t>۲</a:t>
            </a:r>
            <a:r>
              <a:rPr lang="fa-IR" sz="1600" dirty="0"/>
              <a:t>.سیستم کلیرینگ سه‌جانبه بدون دلار</a:t>
            </a:r>
            <a:r>
              <a:rPr lang="fa-IR" sz="1600" b="1" dirty="0"/>
              <a:t>۳</a:t>
            </a:r>
            <a:r>
              <a:rPr lang="fa-IR" sz="1600" dirty="0"/>
              <a:t>.صادرات تسلیحات مشترک به متحدین منطقه‌ای</a:t>
            </a:r>
            <a:endParaRPr lang="en-US" sz="1600" dirty="0"/>
          </a:p>
          <a:p>
            <a:pPr algn="r" rtl="1"/>
            <a:r>
              <a:rPr lang="fa-IR" sz="1600" b="1" dirty="0"/>
              <a:t>نهادهای مسئول:</a:t>
            </a:r>
            <a:endParaRPr lang="en-US" sz="1600" dirty="0"/>
          </a:p>
          <a:p>
            <a:pPr lvl="0" algn="r" rtl="1"/>
            <a:r>
              <a:rPr lang="fa-IR" sz="1600" b="1" dirty="0"/>
              <a:t>تدوین:</a:t>
            </a:r>
            <a:r>
              <a:rPr lang="fa-IR" sz="1600" dirty="0"/>
              <a:t> وزارت امور خارجه + بانک مرکزی + وزارت نفت</a:t>
            </a:r>
            <a:endParaRPr lang="en-US" sz="1600" dirty="0"/>
          </a:p>
          <a:p>
            <a:pPr lvl="0" algn="r" rtl="1"/>
            <a:r>
              <a:rPr lang="fa-IR" sz="1600" b="1" dirty="0"/>
              <a:t>تصویب:</a:t>
            </a:r>
            <a:r>
              <a:rPr lang="fa-IR" sz="1600" dirty="0"/>
              <a:t> شورای عالی امنیت ملی + رهبری</a:t>
            </a:r>
            <a:endParaRPr lang="en-US" sz="1600" dirty="0"/>
          </a:p>
          <a:p>
            <a:pPr lvl="0" algn="r" rtl="1"/>
            <a:r>
              <a:rPr lang="fa-IR" sz="1600" b="1" dirty="0"/>
              <a:t>اجرا:</a:t>
            </a:r>
            <a:r>
              <a:rPr lang="fa-IR" sz="1600" dirty="0"/>
              <a:t> سازمان توسعه تجارت + شرکت ملی نفت ایران</a:t>
            </a:r>
            <a:endParaRPr lang="en-US" sz="1600" dirty="0"/>
          </a:p>
          <a:p>
            <a:pPr lvl="0" algn="r" rtl="1"/>
            <a:r>
              <a:rPr lang="fa-IR" sz="1600" b="1" dirty="0"/>
              <a:t>نظارت:</a:t>
            </a:r>
            <a:r>
              <a:rPr lang="fa-IR" sz="1600" dirty="0"/>
              <a:t> مجمع تشخیص مصلحت نظام</a:t>
            </a:r>
            <a:endParaRPr lang="en-US" sz="1600" dirty="0"/>
          </a:p>
          <a:p>
            <a:pPr algn="r" rtl="1"/>
            <a:r>
              <a:rPr lang="fa-IR" sz="1600" b="1" dirty="0"/>
              <a:t>جدول زمانی:</a:t>
            </a:r>
            <a:endParaRPr lang="en-US" sz="1600" dirty="0"/>
          </a:p>
          <a:p>
            <a:pPr lvl="0" algn="r" rtl="1"/>
            <a:r>
              <a:rPr lang="fa-IR" sz="1600" b="1" dirty="0"/>
              <a:t>سال اول:</a:t>
            </a:r>
            <a:r>
              <a:rPr lang="fa-IR" sz="1600" dirty="0"/>
              <a:t> امضای موافقت‌نامه‌های استراتژیک با چین و روسیه</a:t>
            </a:r>
            <a:endParaRPr lang="en-US" sz="1600" dirty="0"/>
          </a:p>
          <a:p>
            <a:pPr lvl="0" algn="r" rtl="1"/>
            <a:r>
              <a:rPr lang="fa-IR" sz="1600" b="1" dirty="0"/>
              <a:t>سال دوم:</a:t>
            </a:r>
            <a:r>
              <a:rPr lang="fa-IR" sz="1600" dirty="0"/>
              <a:t> آغاز پروژه‌های زیرساختی مشترک</a:t>
            </a:r>
            <a:endParaRPr lang="en-US" sz="1600" dirty="0"/>
          </a:p>
          <a:p>
            <a:pPr lvl="0" algn="r" rtl="1"/>
            <a:r>
              <a:rPr lang="fa-IR" sz="1600" b="1" dirty="0"/>
              <a:t>سال سوم:</a:t>
            </a:r>
            <a:r>
              <a:rPr lang="fa-IR" sz="1600" dirty="0"/>
              <a:t> راه‌اندازی سیستم کلیرینگ سه‌جانبه</a:t>
            </a:r>
            <a:endParaRPr lang="en-US" sz="1600" dirty="0"/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33D906B2-C10A-E434-C882-6D8E64D38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9154" y="495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2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CC6B6-909B-BCF7-179F-3130335B1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005831E2-1683-6F09-4C5B-2EB0B3227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11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0D2E99D-B2D2-7575-FB0F-691A2F087B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A36860A-A959-D714-1C86-EE4B37F23B66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744A4E3-8D5D-A1B6-040A-396473DC2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97B65DB6-241B-44A2-4D9D-0A28E3F32059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4F5D17C0-E518-7EA4-DCE0-7CEC73F86B31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38B92190-78AC-D38F-A2E1-23E869BB9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9154" y="495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74E2B4-891D-F4DF-A78C-11A28B23E1A6}"/>
              </a:ext>
            </a:extLst>
          </p:cNvPr>
          <p:cNvSpPr txBox="1"/>
          <p:nvPr/>
        </p:nvSpPr>
        <p:spPr>
          <a:xfrm>
            <a:off x="690049" y="1129743"/>
            <a:ext cx="8033327" cy="502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محور ۴: تحول نهادی در سیاست خارجی (یکپارچه‌سازی امنیت، دیپلماسی، و اقتصاد)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توضیح: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مشکل اصلی سیاست خارجی ایران، </a:t>
            </a: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عدم هماهنگی بین بعد امنیتی (سپاه)، دیپلماتیک (وزارت خارجه)، و اقتصادی (وزارت نفت، بانک مرکزی)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است. محور مقاومت توسط سپاه مدیریت می‌شود، اما بدون پشتوانه اقتصادی</a:t>
            </a:r>
            <a:r>
              <a:rPr lang="fa-IR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این راهکار، ایجاد </a:t>
            </a: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نهاد یکپارچه برای مدیریت قدرت شبکه‌ای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را پیشنهاد می‌کند.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اقدامات کلیدی: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الف) ایجاد سازمان ملی همگرایی منطقه‌ای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:۱.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نهادی فراوزارتخانه‌ای برای هماهنگی امنیت، دیپلماسی، اقتصاد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۲</a:t>
            </a: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گزارش‌دهی مستقیم به شورای عالی امنیت ملی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۳.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عضویت: سپاه، وزارت خارجه، وزارت نفت، بانک مرکزی، سازمان برنامه</a:t>
            </a:r>
            <a:endParaRPr lang="fa-IR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ب) تفکیک نفوذ نظامی از مدیریت اقتصادی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:۱.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سپاه مسئول امنیت پروژه‌ها و حفظ بازدارندگی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۲</a:t>
            </a: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بخش خصوصی و وزارت نفت مسئول سرمایه‌گذاری و بازسازی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۳</a:t>
            </a: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وزارت خارجه مسئول دیپلماسی اقتصادی با چین، روسیه، و کشورهای منطقه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ج) ایجاد فرآیند تصمیم‌گیری یکپارچه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:۱.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هر تصمیم امنیتی باید با ارزیابی اقتصادی همراه باشد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۲.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هر پروژه اقتصادی باید امنیت آن تضمین شود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۳</a:t>
            </a: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هماهنگی استراتژیک بین دیپلماسی، اقتصاد، و امنیت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نهادهای مسئول:</a:t>
            </a: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تدوین: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معاونت برنامه‌ریزی رئیس‌جمهور + شورای عالی امنیت ملی</a:t>
            </a: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تصویب: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رهبری + مجمع تشخیص مصلحت نظام  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اجرا: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سازمان ملی همگرایی منطقه‌ای (پس از تأسیس)</a:t>
            </a: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نظارت: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مجلس + شورای عالی امنیت </a:t>
            </a:r>
            <a:r>
              <a:rPr lang="fa-IR" sz="16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ملی</a:t>
            </a:r>
            <a:endParaRPr lang="fa-IR" sz="16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39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16DD44-CE6C-04B8-59A4-70A7CB9A8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D672DD0A-A5CC-5CAF-716C-79A5B5167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12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0C87F3-26C8-2138-01D0-878DEC19CE82}"/>
              </a:ext>
            </a:extLst>
          </p:cNvPr>
          <p:cNvSpPr txBox="1"/>
          <p:nvPr/>
        </p:nvSpPr>
        <p:spPr>
          <a:xfrm>
            <a:off x="756419" y="976439"/>
            <a:ext cx="7452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/>
              <a:t>.</a:t>
            </a:r>
            <a:r>
              <a:rPr lang="fa-IR" b="1" dirty="0" smtClean="0"/>
              <a:t> </a:t>
            </a:r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58EC623-671A-F980-88D2-81692F921853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29416B9-A4BD-5120-8F30-2AFBF45D5401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B28728E-6B6F-F34F-C073-5E9D94FEC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63D03659-497E-AF6E-BD83-882766D0B98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4FB209DB-6DD9-4116-D251-9B2DCD92F4E6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9B298D-BE0A-BCC9-DCE7-BE6451489AED}"/>
              </a:ext>
            </a:extLst>
          </p:cNvPr>
          <p:cNvSpPr txBox="1"/>
          <p:nvPr/>
        </p:nvSpPr>
        <p:spPr>
          <a:xfrm>
            <a:off x="3417346" y="1125582"/>
            <a:ext cx="463296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جدول زمان بندی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BF1C44D6-0AE1-D8C4-7C8F-4037987E39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456388"/>
              </p:ext>
            </p:extLst>
          </p:nvPr>
        </p:nvGraphicFramePr>
        <p:xfrm>
          <a:off x="657719" y="1633065"/>
          <a:ext cx="7772400" cy="17141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3100">
                  <a:extLst>
                    <a:ext uri="{9D8B030D-6E8A-4147-A177-3AD203B41FA5}">
                      <a16:colId xmlns:a16="http://schemas.microsoft.com/office/drawing/2014/main" val="2662804530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2973122333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3253307253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1847162569"/>
                    </a:ext>
                  </a:extLst>
                </a:gridCol>
              </a:tblGrid>
              <a:tr h="3428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ar-SA" sz="1200">
                          <a:effectLst/>
                        </a:rPr>
                        <a:t>محور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ar-SA" sz="1200">
                          <a:effectLst/>
                        </a:rPr>
                        <a:t>هدف اصلی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ar-SA" sz="1200">
                          <a:effectLst/>
                        </a:rPr>
                        <a:t>نهاد اجرایی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ar-SA" sz="1200">
                          <a:effectLst/>
                        </a:rPr>
                        <a:t>زمان‌بندی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860381048"/>
                  </a:ext>
                </a:extLst>
              </a:tr>
              <a:tr h="34283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شورای همگرایی اقتصادی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ایجاد منطقه آزاد تجاری محور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وزارت خارجه + بانک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۳ سال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309849501"/>
                  </a:ext>
                </a:extLst>
              </a:tr>
              <a:tr h="34283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بازسازی عراق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تبدیل عراق به هاب لجستیکی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وزارت نفت + سازمان توسعه تجارت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۵ سال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862008555"/>
                  </a:ext>
                </a:extLst>
              </a:tr>
              <a:tr h="34283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جذب چین و روسیه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اتصال محور به </a:t>
                      </a:r>
                      <a:r>
                        <a:rPr lang="en-US" sz="1200">
                          <a:effectLst/>
                        </a:rPr>
                        <a:t>BRI</a:t>
                      </a:r>
                      <a:r>
                        <a:rPr lang="fa-IR" sz="1200">
                          <a:effectLst/>
                        </a:rPr>
                        <a:t> و اقتصاد اوراسیا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وزارت خارجه + سپاه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۳ سال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056972733"/>
                  </a:ext>
                </a:extLst>
              </a:tr>
              <a:tr h="34283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تحول نهادی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یکپارچه‌سازی امنیت، دیپلماسی، اقتصاد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>
                          <a:effectLst/>
                        </a:rPr>
                        <a:t>سازمان ملی همگرایی منطقه‌ای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a-IR" sz="1200" dirty="0">
                          <a:effectLst/>
                        </a:rPr>
                        <a:t>۲ سال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5399870"/>
                  </a:ext>
                </a:extLst>
              </a:tr>
            </a:tbl>
          </a:graphicData>
        </a:graphic>
      </p:graphicFrame>
      <p:sp>
        <p:nvSpPr>
          <p:cNvPr id="20" name="Rectangle 5">
            <a:extLst>
              <a:ext uri="{FF2B5EF4-FFF2-40B4-BE49-F238E27FC236}">
                <a16:creationId xmlns:a16="http://schemas.microsoft.com/office/drawing/2014/main" id="{3B539ACA-A7C8-FF85-34B6-D9A1BAFC7E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9154" y="495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DA748D-6A06-FDA5-F3B6-19B4B886DB1C}"/>
              </a:ext>
            </a:extLst>
          </p:cNvPr>
          <p:cNvSpPr txBox="1"/>
          <p:nvPr/>
        </p:nvSpPr>
        <p:spPr>
          <a:xfrm>
            <a:off x="1485208" y="3934327"/>
            <a:ext cx="7137861" cy="2477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نتیجه‌گیری نهایی: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گذار از محور مقاومت نظامی به شبکه قدرت اقتصادی-سیاسی، </a:t>
            </a:r>
            <a:r>
              <a:rPr lang="fa-IR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تنها راه حفظ جایگاه ایران در نظم چندقطبی</a:t>
            </a:r>
            <a:r>
              <a:rPr lang="fa-IR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است. این راهکار نه بر ایده‌آل‌گرایی، بلکه بر واقعیت‌های راهبردی استوار است:</a:t>
            </a:r>
          </a:p>
          <a:p>
            <a:pPr algn="r" rtl="1"/>
            <a:r>
              <a:rPr lang="fa-IR" sz="1600" dirty="0"/>
              <a:t>✅ چین و روسیه به ایران نگاه می‌کنند اگر منافع اقتصادی روشن داشته باشند</a:t>
            </a:r>
            <a:endParaRPr lang="en-US" sz="1600" dirty="0"/>
          </a:p>
          <a:p>
            <a:pPr algn="r" rtl="1"/>
            <a:r>
              <a:rPr lang="fa-IR" sz="1600" dirty="0"/>
              <a:t>✅ عراق، سوریه، لبنان به ایران وفادار می‌مانند اگر رونق اقتصادی تجربه کنند</a:t>
            </a:r>
            <a:endParaRPr lang="en-US" sz="1600" dirty="0"/>
          </a:p>
          <a:p>
            <a:pPr algn="r" rtl="1"/>
            <a:r>
              <a:rPr lang="fa-IR" sz="1600" dirty="0"/>
              <a:t>✅ محور مقاومت پایدار می‌ماند اگر بنیان اقتصادی داشته باشد</a:t>
            </a:r>
            <a:endParaRPr lang="en-US" sz="1600" dirty="0"/>
          </a:p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endParaRPr lang="fa-IR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81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3A393-5357-D84D-856B-477DA6B7F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66221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بــا تشکر</a:t>
            </a:r>
            <a:endParaRPr lang="en-IR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43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267063" y="3393877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267063" y="4844653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2267063" y="1943101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EF2EA7-C626-A34D-9447-CB7CC006892D}"/>
              </a:ext>
            </a:extLst>
          </p:cNvPr>
          <p:cNvSpPr txBox="1"/>
          <p:nvPr/>
        </p:nvSpPr>
        <p:spPr>
          <a:xfrm>
            <a:off x="2514600" y="740639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204497"/>
                </a:solidFill>
                <a:latin typeface="IRANYekan ExtraBold" panose="020B0506030804020204" pitchFamily="34" charset="-78"/>
                <a:cs typeface="B Mitra" panose="00000400000000000000" pitchFamily="2" charset="-78"/>
              </a:rPr>
              <a:t>فهرست مطالب</a:t>
            </a:r>
            <a:endParaRPr lang="en-IR" sz="4000" b="1" dirty="0">
              <a:solidFill>
                <a:srgbClr val="204497"/>
              </a:solidFill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10AA0-632C-0D47-9332-BC982D94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</a:t>
            </a:fld>
            <a:endParaRPr lang="en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20234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47DC72-36D8-DC40-B9BB-21E1884CFD6A}"/>
              </a:ext>
            </a:extLst>
          </p:cNvPr>
          <p:cNvSpPr txBox="1"/>
          <p:nvPr/>
        </p:nvSpPr>
        <p:spPr>
          <a:xfrm>
            <a:off x="548550" y="1822937"/>
            <a:ext cx="799073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/>
              <a:t> </a:t>
            </a:r>
            <a:r>
              <a:rPr lang="fa-IR" sz="2400" b="1" dirty="0"/>
              <a:t>مقدمه و بیان مسئله</a:t>
            </a:r>
            <a:endParaRPr lang="en-US" sz="2400" dirty="0"/>
          </a:p>
          <a:p>
            <a:pPr algn="r" rtl="1"/>
            <a:endParaRPr lang="fa-IR" sz="1600" b="1" dirty="0"/>
          </a:p>
          <a:p>
            <a:pPr algn="r" rtl="1"/>
            <a:r>
              <a:rPr lang="fa-IR" b="1" dirty="0"/>
              <a:t>تبیین موضوع و ضرورت پرداختن به آن</a:t>
            </a:r>
            <a:endParaRPr lang="en-US" dirty="0"/>
          </a:p>
          <a:p>
            <a:pPr algn="r" rtl="1"/>
            <a:r>
              <a:rPr lang="fa-IR" sz="1600" dirty="0"/>
              <a:t>جمهوری اسلامی ایران در طول چهار دهه گذشته، از طریق ایجاد شبکه‌ای گسترده از گروه‌های مسلح شیعی و سنی در محور مقاومت، توانسته است در معادلات امنیتی خاورمیانه نقش تعیین‌کننده‌ای ایفا کند. این شبکه که شامل حزب‌الله لبنان، حشدالشعبی عراق، انصارالله یمن، و گروه‌های مقاومت فلسطینی می‌شود، موفق به ایجاد «بازدارندگی توزیع‌شده» در برابر اسرائیل و آمریکا شده است.</a:t>
            </a:r>
          </a:p>
          <a:p>
            <a:pPr algn="r" rtl="1"/>
            <a:endParaRPr lang="en-US" sz="1600" dirty="0"/>
          </a:p>
          <a:p>
            <a:pPr algn="r" rtl="1"/>
            <a:r>
              <a:rPr lang="fa-IR" sz="1600" dirty="0"/>
              <a:t>با این حال، فروپاشی سریع دولت بشار اسد در سوریه و تضعیف حزب‌الله پس از جنگ غزه، نشان داد که </a:t>
            </a:r>
            <a:r>
              <a:rPr lang="fa-IR" sz="1600" b="1" dirty="0"/>
              <a:t>استمرار قدرت بر پایه نفوذ نظامی صرف در نظم چندقطبی پایدار نیست</a:t>
            </a:r>
            <a:r>
              <a:rPr lang="fa-IR" sz="1600" dirty="0"/>
              <a:t>. حضور ترکیه در شمال سوریه، گسترش نفوذ اسرائیل در جنوب این کشور، و تحولات سیاسی لبنان نشان می‌دهد که محور مقاومت بدون بنیان اقتصادی-سیاسی محکم، آسیب‌پذیر است.</a:t>
            </a:r>
            <a:endParaRPr lang="en-US" sz="1600" dirty="0"/>
          </a:p>
          <a:p>
            <a:pPr algn="r" rtl="1"/>
            <a:r>
              <a:rPr lang="fa-IR" sz="1600" dirty="0"/>
              <a:t>در همین حال، چین و روسیه در حال شکل‌دهی به نظم چندقطبی جدیدی هستند که در آن، </a:t>
            </a:r>
            <a:r>
              <a:rPr lang="fa-IR" sz="1600" b="1" dirty="0"/>
              <a:t>قدرت بر پایه یکپارچگی اقتصادی، دسترسی به منابع راهبردی، و حکمرانی شبکه‌ای منطقه‌ای تعریف می‌شود</a:t>
            </a:r>
            <a:r>
              <a:rPr lang="fa-IR" sz="1600" dirty="0"/>
              <a:t>. ایران اگر بخواهد در این نظم نقش مؤثری داشته باشد، باید از </a:t>
            </a:r>
            <a:r>
              <a:rPr lang="fa-IR" sz="1600" dirty="0" smtClean="0"/>
              <a:t>مدل صرف </a:t>
            </a:r>
            <a:r>
              <a:rPr lang="fa-IR" sz="1600" dirty="0"/>
              <a:t>«نفوذ نامتقارن نظامی» به «قدرت شبکه‌ای </a:t>
            </a:r>
            <a:r>
              <a:rPr lang="fa-IR" sz="1600" dirty="0" smtClean="0"/>
              <a:t>اقتصادی-سیاسی- امنیتی» </a:t>
            </a:r>
            <a:r>
              <a:rPr lang="fa-IR" sz="1600" dirty="0"/>
              <a:t>گذار کند.</a:t>
            </a:r>
            <a:endParaRPr lang="en-US" sz="1600" dirty="0"/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2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F62F97-3DB0-0642-DF51-6A41CBCB6C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4875641-01C5-78B9-633E-97F5A449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034D7F4-9687-3B5B-7393-6A42F50D501F}"/>
                  </a:ext>
                </a:extLst>
              </p14:cNvPr>
              <p14:cNvContentPartPr/>
              <p14:nvPr/>
            </p14:nvContentPartPr>
            <p14:xfrm>
              <a:off x="8255054" y="2135024"/>
              <a:ext cx="54000" cy="17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034D7F4-9687-3B5B-7393-6A42F50D501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8934" y="2128904"/>
                <a:ext cx="6624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EA502C2-A977-3A53-3783-4C15CAF69457}"/>
                  </a:ext>
                </a:extLst>
              </p14:cNvPr>
              <p14:cNvContentPartPr/>
              <p14:nvPr/>
            </p14:nvContentPartPr>
            <p14:xfrm>
              <a:off x="5434454" y="6868664"/>
              <a:ext cx="36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EA502C2-A977-3A53-3783-4C15CAF6945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28334" y="6862544"/>
                <a:ext cx="12600" cy="1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383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ABE4F-7A0F-84FC-DE28-B0D461A9B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730F2EE-7F61-8897-E92C-B4B8A5F7BD61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65045A1-D99A-DD07-6495-947823EA2123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A536EEE-88E1-EC50-0B41-B28E45BC9B09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266C35-828B-7599-8F3A-EA85537A5D7B}"/>
              </a:ext>
            </a:extLst>
          </p:cNvPr>
          <p:cNvSpPr txBox="1"/>
          <p:nvPr/>
        </p:nvSpPr>
        <p:spPr>
          <a:xfrm>
            <a:off x="732638" y="1151945"/>
            <a:ext cx="799073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/>
              <a:t>تعریف مسئله سیاستی</a:t>
            </a:r>
            <a:endParaRPr lang="en-US" dirty="0"/>
          </a:p>
          <a:p>
            <a:pPr algn="r" rtl="1"/>
            <a:r>
              <a:rPr lang="fa-IR" sz="1600" b="1" dirty="0"/>
              <a:t>سوال اصلی:</a:t>
            </a:r>
            <a:r>
              <a:rPr lang="fa-IR" sz="1600" dirty="0"/>
              <a:t> چگونه می‌توان شبکه امنیتی محور مقاومت را به یک شبکه همگرایی سیاسی-اقتصادی منطقه‌ای تبدیل کرد که در عین حفظ بازدارندگی دفاعی، به بنیان پایدار برای نفوذ منطقه‌ای ایران در نظم چندقطبی تبدیل شود؟</a:t>
            </a:r>
            <a:endParaRPr lang="en-US" sz="1600" dirty="0"/>
          </a:p>
          <a:p>
            <a:pPr algn="r" rtl="1"/>
            <a:r>
              <a:rPr lang="fa-IR" b="1" dirty="0"/>
              <a:t>پیشینه سیاستی</a:t>
            </a:r>
            <a:endParaRPr lang="en-US" dirty="0"/>
          </a:p>
          <a:p>
            <a:pPr algn="r" rtl="1"/>
            <a:r>
              <a:rPr lang="fa-IR" sz="1600" dirty="0"/>
              <a:t>ایران تا کنون سه مدل نفوذ منطقه‌ای را آزمایش کرده است:</a:t>
            </a:r>
            <a:endParaRPr lang="en-US" sz="1600" dirty="0"/>
          </a:p>
          <a:p>
            <a:pPr lvl="0" algn="r" rtl="1"/>
            <a:r>
              <a:rPr lang="fa-IR" sz="1600" b="1" dirty="0"/>
              <a:t>دوره اول (۱۹۸۰–۲۰۰۰):</a:t>
            </a:r>
            <a:r>
              <a:rPr lang="fa-IR" sz="1600" dirty="0"/>
              <a:t> صدور انقلاب ایدئولوژیک که با مقاومت عربی و فشار غرب مواجه شد</a:t>
            </a:r>
            <a:endParaRPr lang="en-US" sz="1600" dirty="0"/>
          </a:p>
          <a:p>
            <a:pPr lvl="0" algn="r" rtl="1"/>
            <a:r>
              <a:rPr lang="fa-IR" sz="1600" b="1" dirty="0"/>
              <a:t>دوره دوم (۲۰۰۰–۲۰۲۰):</a:t>
            </a:r>
            <a:r>
              <a:rPr lang="fa-IR" sz="1600" dirty="0"/>
              <a:t> ایجاد محور مقاومت نظامی که به نتایج راهبردی در سوریه، عراق، لبنان و یمن منجر شد</a:t>
            </a:r>
            <a:endParaRPr lang="en-US" sz="1600" dirty="0"/>
          </a:p>
          <a:p>
            <a:pPr lvl="0" algn="r" rtl="1"/>
            <a:r>
              <a:rPr lang="fa-IR" sz="1600" b="1" dirty="0"/>
              <a:t>دوره سوم (۲۰۲۰–اکنون):</a:t>
            </a:r>
            <a:r>
              <a:rPr lang="fa-IR" sz="1600" dirty="0"/>
              <a:t> کوشش برای عادی‌سازی روابط با کشورهای عربی (عربستان، امارات) بدون تغییر ساختاری در سیاست خارجی</a:t>
            </a:r>
            <a:endParaRPr lang="en-US" sz="1600" dirty="0"/>
          </a:p>
          <a:p>
            <a:pPr algn="r" rtl="1"/>
            <a:r>
              <a:rPr lang="fa-IR" sz="1600" dirty="0"/>
              <a:t>هیچ‌کدام از این مدل‌ها به ایجاد «بنیان اقتصادی» برای قدرت شبکه‌ای منجر نشده است. همکاری‌های چین-خلیج‌فارس نشان می‌دهد که کشورهای منطقه به سمت یکپارچگی اقتصادی با قدرت‌های شرقی حرکت می‌کنند، اما ایران در این روند عقب مانده است.</a:t>
            </a:r>
          </a:p>
          <a:p>
            <a:pPr algn="r" rtl="1"/>
            <a:endParaRPr lang="fa-IR" dirty="0"/>
          </a:p>
          <a:p>
            <a:pPr algn="r" rtl="1"/>
            <a:r>
              <a:rPr lang="fa-IR" b="1" dirty="0"/>
              <a:t>اهداف و دورنمای حل مسئله</a:t>
            </a:r>
            <a:endParaRPr lang="en-US" dirty="0"/>
          </a:p>
          <a:p>
            <a:pPr algn="r" rtl="1"/>
            <a:r>
              <a:rPr lang="fa-IR" sz="1600" dirty="0"/>
              <a:t>هدف این طرح، </a:t>
            </a:r>
            <a:r>
              <a:rPr lang="fa-IR" sz="1600" b="1" dirty="0"/>
              <a:t>ایجاد مکانیزم حکمرانی منطقه‌ای برای تبدیل محور مقاومت به شبکه همگرایی اقتصادی-سیاسی</a:t>
            </a:r>
            <a:r>
              <a:rPr lang="fa-IR" sz="1600" dirty="0"/>
              <a:t> است که:</a:t>
            </a:r>
            <a:endParaRPr lang="en-US" sz="1600" dirty="0"/>
          </a:p>
          <a:p>
            <a:pPr lvl="0" algn="r" rtl="1"/>
            <a:r>
              <a:rPr lang="fa-IR" sz="1600" b="1" dirty="0"/>
              <a:t>بازدارندگی امنیتی را حفظ کند</a:t>
            </a:r>
            <a:r>
              <a:rPr lang="fa-IR" sz="1600" dirty="0"/>
              <a:t> (بدون از دست دادن ابزارهای نظامی)</a:t>
            </a:r>
            <a:endParaRPr lang="en-US" sz="1600" dirty="0"/>
          </a:p>
          <a:p>
            <a:pPr lvl="0" algn="r" rtl="1"/>
            <a:r>
              <a:rPr lang="fa-IR" sz="1600" b="1" dirty="0"/>
              <a:t>یکپارچگی اقتصادی با چین و روسیه را تسریع کند</a:t>
            </a:r>
            <a:r>
              <a:rPr lang="fa-IR" sz="1600" dirty="0"/>
              <a:t> (انرژی، زیرساخت، تجارت)</a:t>
            </a:r>
            <a:endParaRPr lang="en-US" sz="1600" dirty="0"/>
          </a:p>
          <a:p>
            <a:pPr lvl="0" algn="r" rtl="1"/>
            <a:r>
              <a:rPr lang="fa-IR" sz="1600" b="1" dirty="0"/>
              <a:t>شبکه متحدین را به بازیگران حکمرانی منطقه‌ای تبدیل کند</a:t>
            </a:r>
            <a:r>
              <a:rPr lang="fa-IR" sz="1600" dirty="0"/>
              <a:t> (عراق، سوریه، لبنان، یمن)</a:t>
            </a:r>
            <a:endParaRPr lang="en-US" sz="1600" dirty="0"/>
          </a:p>
          <a:p>
            <a:pPr lvl="0" algn="r" rtl="1"/>
            <a:r>
              <a:rPr lang="fa-IR" sz="1600" b="1" dirty="0"/>
              <a:t>هاب اقتصادی رقیب خلیج‌فارس ایجاد کند</a:t>
            </a:r>
            <a:r>
              <a:rPr lang="fa-IR" sz="1600" dirty="0"/>
              <a:t> که از مزیت راهبردی انرژی و موقعیت جغرافیایی بهره ببرد</a:t>
            </a:r>
            <a:endParaRPr lang="en-US" sz="1600" dirty="0"/>
          </a:p>
          <a:p>
            <a:pPr algn="r" rtl="1"/>
            <a:endParaRPr lang="fa-IR" sz="1600" dirty="0"/>
          </a:p>
          <a:p>
            <a:pPr algn="r" rtl="1"/>
            <a:endParaRPr lang="en-US" sz="1600" dirty="0"/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D42BEF0F-AB0F-E49D-E402-12799DF68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3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28071E3-7B58-5496-10A5-D201754DD959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CD80F30-80BE-35E7-7FB7-DEAF625602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51BC6F3-B913-C45C-AD15-6ACC2AD11D64}"/>
                  </a:ext>
                </a:extLst>
              </p14:cNvPr>
              <p14:cNvContentPartPr/>
              <p14:nvPr/>
            </p14:nvContentPartPr>
            <p14:xfrm>
              <a:off x="8255054" y="2135024"/>
              <a:ext cx="54000" cy="17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51BC6F3-B913-C45C-AD15-6ACC2AD11D6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8934" y="2128904"/>
                <a:ext cx="6624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6A0BCF3-23B7-3A6B-AAF8-598EEBA7BFED}"/>
                  </a:ext>
                </a:extLst>
              </p14:cNvPr>
              <p14:cNvContentPartPr/>
              <p14:nvPr/>
            </p14:nvContentPartPr>
            <p14:xfrm>
              <a:off x="5434454" y="6868664"/>
              <a:ext cx="36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6A0BCF3-23B7-3A6B-AAF8-598EEBA7BFE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28334" y="6862544"/>
                <a:ext cx="12600" cy="1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006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5294E-5EFE-7B6A-81DC-411AB8F03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B67A99C6-BCD3-2217-732C-6A158CCB1D13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4210E29A-D94F-E36D-4EEC-EE457DDAD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4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3D3F98-F276-2393-E28F-E7147D57C19D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5311388-B323-E9A9-BF26-60D4D8847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D343982-BF45-44EE-2FB7-9A59BC4B9DDA}"/>
                  </a:ext>
                </a:extLst>
              </p14:cNvPr>
              <p14:cNvContentPartPr/>
              <p14:nvPr/>
            </p14:nvContentPartPr>
            <p14:xfrm>
              <a:off x="8255054" y="2135024"/>
              <a:ext cx="54000" cy="17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D343982-BF45-44EE-2FB7-9A59BC4B9DD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8934" y="2128904"/>
                <a:ext cx="66240" cy="298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7011A50B-EA81-2AC1-594A-3A1C6034D9CC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DECF498F-D3C0-903E-9DF4-6FCFA3877920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F96B85-F96C-90EC-185A-51EA9E39B937}"/>
              </a:ext>
            </a:extLst>
          </p:cNvPr>
          <p:cNvSpPr txBox="1"/>
          <p:nvPr/>
        </p:nvSpPr>
        <p:spPr>
          <a:xfrm>
            <a:off x="84297" y="972256"/>
            <a:ext cx="8639079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 smtClean="0"/>
              <a:t> </a:t>
            </a:r>
            <a:r>
              <a:rPr lang="fa-IR" sz="2000" b="1" dirty="0"/>
              <a:t>تحلیل و ابعاد مسئله</a:t>
            </a:r>
          </a:p>
          <a:p>
            <a:pPr algn="r" rtl="1"/>
            <a:endParaRPr lang="en-US" sz="2000" dirty="0"/>
          </a:p>
          <a:p>
            <a:pPr algn="r" rtl="1"/>
            <a:r>
              <a:rPr lang="fa-IR" b="1" dirty="0"/>
              <a:t>طرح ادعا (فرضیه)</a:t>
            </a:r>
            <a:endParaRPr lang="en-US" dirty="0"/>
          </a:p>
          <a:p>
            <a:pPr algn="r" rtl="1"/>
            <a:r>
              <a:rPr lang="fa-IR" b="1" dirty="0"/>
              <a:t>فرضیه اصلی:</a:t>
            </a:r>
            <a:r>
              <a:rPr lang="fa-IR" dirty="0"/>
              <a:t> </a:t>
            </a:r>
            <a:r>
              <a:rPr lang="fa-IR" sz="1600" dirty="0"/>
              <a:t>در نظم چندقطبی، قدرت منطقه‌ای بر پایه «کنترل شبکه‌های اقتصادی و حکمرانی منطقه‌ای» تعریف می‌شود، نه بر پایه نفوذ نظامی صرف. ایران برای حفظ جایگاه راهبردی خود، باید محور مقاومت را به شبکه همگرایی سیاسی-اقتصادی تبدیل کند که در آن، متحدین نه صرفاً «مشتری امنیتی»، بلکه </a:t>
            </a:r>
            <a:r>
              <a:rPr lang="fa-IR" sz="1600" b="1" dirty="0"/>
              <a:t>شرکای اقتصادی یکپارچه</a:t>
            </a:r>
            <a:r>
              <a:rPr lang="fa-IR" sz="1600" dirty="0"/>
              <a:t> باشند.</a:t>
            </a:r>
            <a:endParaRPr lang="en-US" sz="1600" dirty="0"/>
          </a:p>
          <a:p>
            <a:pPr algn="r" rtl="1"/>
            <a:r>
              <a:rPr lang="fa-IR" b="1" dirty="0"/>
              <a:t>نمای کلی از سیاست مورد نقد</a:t>
            </a:r>
            <a:endParaRPr lang="en-US" dirty="0"/>
          </a:p>
          <a:p>
            <a:pPr algn="r" rtl="1"/>
            <a:r>
              <a:rPr lang="fa-IR" sz="1600" dirty="0"/>
              <a:t>سیاست کنونی ایران بر </a:t>
            </a:r>
            <a:r>
              <a:rPr lang="fa-IR" sz="1600" b="1" dirty="0"/>
              <a:t>تأمین امنیت و بازدارندگی از طریق نفوذ نظامی</a:t>
            </a:r>
            <a:r>
              <a:rPr lang="fa-IR" sz="1600" dirty="0"/>
              <a:t> استوار است. این مدل در دوران تک‌قطبی غرب کارآمد بود، اما در نظم چندقطبی سه آسیب‌پذیری جدی دارد:</a:t>
            </a:r>
            <a:endParaRPr lang="en-US" sz="1600" dirty="0"/>
          </a:p>
          <a:p>
            <a:pPr algn="r" rtl="1"/>
            <a:r>
              <a:rPr lang="fa-IR" b="1" dirty="0"/>
              <a:t>الف) وابستگی به دولت‌های شکننده</a:t>
            </a:r>
            <a:endParaRPr lang="en-US" dirty="0"/>
          </a:p>
          <a:p>
            <a:pPr algn="r" rtl="1"/>
            <a:r>
              <a:rPr lang="fa-IR" sz="1600" dirty="0"/>
              <a:t>محور مقاومت به بقای دولت‌های ضعیفی مانند بشار اسد، دولت عراق، و حکومت یمن وابسته بود. فروپاشی سوریه نشان داد که </a:t>
            </a:r>
            <a:r>
              <a:rPr lang="fa-IR" sz="1600" b="1" dirty="0"/>
              <a:t>بدون بنیان اقتصادی داخلی، هیچ رژیمی قابل نگهداری نیست</a:t>
            </a:r>
            <a:r>
              <a:rPr lang="fa-IR" sz="1600" dirty="0"/>
              <a:t>. ایران به‌جای ساخت اقتصاد سوریه، صرفاً به تأمین امنیت نظامی پرداخت.</a:t>
            </a:r>
            <a:endParaRPr lang="en-US" sz="1600" dirty="0"/>
          </a:p>
          <a:p>
            <a:pPr algn="r" rtl="1"/>
            <a:r>
              <a:rPr lang="fa-IR" b="1" dirty="0"/>
              <a:t>ب) عدم انطباق با منطق نظم چندقطبی</a:t>
            </a:r>
            <a:endParaRPr lang="en-US" dirty="0"/>
          </a:p>
          <a:p>
            <a:pPr algn="r" rtl="1"/>
            <a:r>
              <a:rPr lang="fa-IR" sz="1600" dirty="0"/>
              <a:t>چین و روسیه در حال ایجاد شبکه‌های حکمرانی منطقه‌ای هستند که بر پایه </a:t>
            </a:r>
            <a:r>
              <a:rPr lang="fa-IR" sz="1600" b="1" dirty="0"/>
              <a:t>یکپارچگی زیرساختی، زنجیره‌های تأمین، و همکاری انرژی</a:t>
            </a:r>
            <a:r>
              <a:rPr lang="fa-IR" sz="1600" dirty="0"/>
              <a:t> استوار است. نمونه آن، همکاری چین با کشورهای خلیج‌فارس در نوآوری، انرژی، و زیرساخت است. ایران در این مدل، جایگاه مشخصی ندارد.</a:t>
            </a:r>
            <a:endParaRPr lang="en-US" sz="1600" dirty="0"/>
          </a:p>
          <a:p>
            <a:pPr algn="r" rtl="1"/>
            <a:r>
              <a:rPr lang="fa-IR" b="1" dirty="0"/>
              <a:t>ج) رقابت با ترکیه در بازسازی منطقه</a:t>
            </a:r>
            <a:endParaRPr lang="en-US" dirty="0"/>
          </a:p>
          <a:p>
            <a:pPr algn="r" rtl="1"/>
            <a:r>
              <a:rPr lang="fa-IR" sz="1600" dirty="0"/>
              <a:t>ترکیه با استفاده از «دیپلماسی اقتصادی» در حال ایجاد شبکه همگرایی با سوریه، عراق، و قفقاز است. در حالی که ایران بر نفوذ نظامی تکیه می‌کند، ترکیه در حال ایجاد شبکه‌های زیرساختی، تجاری، و مالی است که به بازیگران منطقه‌ای انگیزه اقتصادی برای همکاری می‌دهد.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5685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54A2D-D36C-6FAD-CE16-328390F88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E80C6B2-D13A-8DF0-0C22-D5553BDE00DC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3C792-D9F8-9E05-B6AE-4A479485A5C8}"/>
              </a:ext>
            </a:extLst>
          </p:cNvPr>
          <p:cNvSpPr txBox="1"/>
          <p:nvPr/>
        </p:nvSpPr>
        <p:spPr>
          <a:xfrm>
            <a:off x="-552604" y="1212074"/>
            <a:ext cx="916719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/>
              <a:t>چگونگی دخالت ذینفعان مختلف</a:t>
            </a:r>
          </a:p>
          <a:p>
            <a:pPr algn="r" rtl="1"/>
            <a:endParaRPr lang="en-US" dirty="0"/>
          </a:p>
          <a:p>
            <a:pPr algn="r" rtl="1"/>
            <a:r>
              <a:rPr lang="fa-IR" b="1" dirty="0"/>
              <a:t>ذینفعان داخلی</a:t>
            </a:r>
            <a:endParaRPr lang="en-US" dirty="0"/>
          </a:p>
          <a:p>
            <a:pPr lvl="0" algn="r" rtl="1"/>
            <a:r>
              <a:rPr lang="fa-IR" b="1" dirty="0"/>
              <a:t>سپاه پاسداران:</a:t>
            </a:r>
            <a:r>
              <a:rPr lang="fa-IR" dirty="0"/>
              <a:t> </a:t>
            </a:r>
            <a:r>
              <a:rPr lang="fa-IR" sz="1600" dirty="0"/>
              <a:t>مدیریت محور مقاومت و کنترل بخشی از اقتصاد (</a:t>
            </a:r>
            <a:r>
              <a:rPr lang="fa-IR" sz="1600" dirty="0" smtClean="0"/>
              <a:t>نفت، </a:t>
            </a:r>
            <a:r>
              <a:rPr lang="fa-IR" sz="1600" dirty="0"/>
              <a:t>بازسازی)</a:t>
            </a:r>
            <a:endParaRPr lang="en-US" sz="1600" dirty="0"/>
          </a:p>
          <a:p>
            <a:pPr lvl="0" algn="r" rtl="1"/>
            <a:r>
              <a:rPr lang="fa-IR" b="1" dirty="0"/>
              <a:t>وزارت خارجه:</a:t>
            </a:r>
            <a:r>
              <a:rPr lang="fa-IR" dirty="0"/>
              <a:t> </a:t>
            </a:r>
            <a:r>
              <a:rPr lang="fa-IR" sz="1600" dirty="0"/>
              <a:t>مذاکرات سیاسی بدون همگرایی عملیاتی با بدنه اقتصادی</a:t>
            </a:r>
            <a:endParaRPr lang="en-US" sz="1600" dirty="0"/>
          </a:p>
          <a:p>
            <a:pPr lvl="0" algn="r" rtl="1"/>
            <a:r>
              <a:rPr lang="fa-IR" b="1" dirty="0"/>
              <a:t>وزارت نفت و اقتصاد:</a:t>
            </a:r>
            <a:r>
              <a:rPr lang="fa-IR" dirty="0"/>
              <a:t> </a:t>
            </a:r>
            <a:r>
              <a:rPr lang="fa-IR" sz="1600" dirty="0"/>
              <a:t>نقش محدود در ایجاد زیرساخت مشترک با متحدین</a:t>
            </a:r>
            <a:endParaRPr lang="en-US" sz="1600" dirty="0"/>
          </a:p>
          <a:p>
            <a:pPr lvl="0" algn="r" rtl="1"/>
            <a:r>
              <a:rPr lang="fa-IR" b="1" dirty="0"/>
              <a:t>جامعه تجاری:</a:t>
            </a:r>
            <a:r>
              <a:rPr lang="fa-IR" dirty="0"/>
              <a:t> </a:t>
            </a:r>
            <a:r>
              <a:rPr lang="fa-IR" sz="1600" dirty="0"/>
              <a:t>فشار برای باز شدن به بازارهای منطقه‌ای و جهانی</a:t>
            </a:r>
            <a:endParaRPr lang="en-US" sz="1600" dirty="0"/>
          </a:p>
          <a:p>
            <a:pPr algn="r" rtl="1"/>
            <a:r>
              <a:rPr lang="fa-IR" b="1" dirty="0"/>
              <a:t>ذینفعان منطقه‌ای</a:t>
            </a:r>
            <a:endParaRPr lang="en-US" dirty="0"/>
          </a:p>
          <a:p>
            <a:pPr lvl="0" algn="r" rtl="1"/>
            <a:r>
              <a:rPr lang="fa-IR" b="1" dirty="0"/>
              <a:t>عراق:</a:t>
            </a:r>
            <a:r>
              <a:rPr lang="fa-IR" dirty="0"/>
              <a:t> </a:t>
            </a:r>
            <a:r>
              <a:rPr lang="fa-IR" sz="1600" dirty="0"/>
              <a:t>نیازمند بازسازی زیرساخت، اما تحت فشار آمریکا برای کاهش وابستگی به ایران</a:t>
            </a:r>
            <a:endParaRPr lang="en-US" sz="1600" dirty="0"/>
          </a:p>
          <a:p>
            <a:pPr lvl="0" algn="r" rtl="1"/>
            <a:r>
              <a:rPr lang="fa-IR" b="1" dirty="0"/>
              <a:t>لبنان:</a:t>
            </a:r>
            <a:r>
              <a:rPr lang="fa-IR" dirty="0"/>
              <a:t> </a:t>
            </a:r>
            <a:r>
              <a:rPr lang="fa-IR" sz="1600" dirty="0"/>
              <a:t>فروپاشی اقتصادی شدید و نیاز به سرمایه‌گذاری چین/اروپا</a:t>
            </a:r>
            <a:endParaRPr lang="en-US" sz="1600" dirty="0"/>
          </a:p>
          <a:p>
            <a:pPr lvl="0" algn="r" rtl="1"/>
            <a:r>
              <a:rPr lang="fa-IR" b="1" dirty="0"/>
              <a:t>سوریه:</a:t>
            </a:r>
            <a:r>
              <a:rPr lang="fa-IR" sz="1600" dirty="0"/>
              <a:t> بازسازی زیرساخت، اما رقابت ترکیه، روسیه، و امارات برای نفوذ اقتصادی</a:t>
            </a:r>
            <a:endParaRPr lang="en-US" sz="1600" dirty="0"/>
          </a:p>
          <a:p>
            <a:pPr lvl="0" algn="r" rtl="1"/>
            <a:r>
              <a:rPr lang="fa-IR" b="1" dirty="0"/>
              <a:t>یمن:</a:t>
            </a:r>
            <a:r>
              <a:rPr lang="fa-IR" sz="1600" dirty="0"/>
              <a:t> درگیری داخلی و انزوای بین‌المللی</a:t>
            </a:r>
            <a:endParaRPr lang="en-US" sz="1600" dirty="0"/>
          </a:p>
          <a:p>
            <a:pPr algn="r" rtl="1"/>
            <a:r>
              <a:rPr lang="fa-IR" b="1" dirty="0"/>
              <a:t>ذینفعان بین‌المللی</a:t>
            </a:r>
            <a:endParaRPr lang="en-US" dirty="0"/>
          </a:p>
          <a:p>
            <a:pPr lvl="0" algn="r" rtl="1"/>
            <a:r>
              <a:rPr lang="fa-IR" b="1" dirty="0"/>
              <a:t>چین:</a:t>
            </a:r>
            <a:r>
              <a:rPr lang="fa-IR" dirty="0"/>
              <a:t> </a:t>
            </a:r>
            <a:r>
              <a:rPr lang="fa-IR" sz="1600" dirty="0"/>
              <a:t>نیازمند امنیت انرژی خلیج‌فارس، تمایل به همکاری با ایران در کریدور شمال-جنوب</a:t>
            </a:r>
            <a:endParaRPr lang="en-US" sz="1600" dirty="0"/>
          </a:p>
          <a:p>
            <a:pPr lvl="0" algn="r" rtl="1"/>
            <a:r>
              <a:rPr lang="fa-IR" b="1" dirty="0"/>
              <a:t>روسیه</a:t>
            </a:r>
            <a:r>
              <a:rPr lang="fa-IR" sz="1600" b="1" dirty="0"/>
              <a:t>:</a:t>
            </a:r>
            <a:r>
              <a:rPr lang="fa-IR" sz="1600" dirty="0"/>
              <a:t> همکاری امنیتی و انرژی، اما عدم تمایل به تقابل با اسرائیل و ترکیه</a:t>
            </a:r>
            <a:endParaRPr lang="en-US" sz="1600" dirty="0"/>
          </a:p>
          <a:p>
            <a:pPr lvl="0" algn="r" rtl="1"/>
            <a:r>
              <a:rPr lang="fa-IR" b="1" dirty="0"/>
              <a:t>هند:</a:t>
            </a:r>
            <a:r>
              <a:rPr lang="fa-IR" sz="1600" dirty="0"/>
              <a:t> نیازمند دسترسی به چابهار، اما فشار غرب برای کاهش روابط با ایران</a:t>
            </a:r>
            <a:endParaRPr lang="en-US" sz="1600" dirty="0"/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BA68BB72-99C9-9266-4703-2B1F4BCFA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5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F6A2CA3-501B-1E62-F4BB-73608BA7784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26CB55D-41DF-B2E4-0C10-B8FF694C3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3DDCCDA-F791-69E5-BBA1-D0FCF0259817}"/>
                  </a:ext>
                </a:extLst>
              </p14:cNvPr>
              <p14:cNvContentPartPr/>
              <p14:nvPr/>
            </p14:nvContentPartPr>
            <p14:xfrm>
              <a:off x="8255054" y="2135024"/>
              <a:ext cx="54000" cy="17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3DDCCDA-F791-69E5-BBA1-D0FCF025981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8934" y="2128904"/>
                <a:ext cx="66240" cy="298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1C5E4462-91B7-064C-3AA7-68EB9F0A8C0D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6419A3C6-5F8D-4DB3-F37C-DBAF02448BF6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853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89021-5A2E-3AEF-6FB9-7D5655638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BFCCA8D8-F5FA-2222-E350-E03142B80C79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549DBF-C524-8928-65BB-6EFA4DB5964D}"/>
              </a:ext>
            </a:extLst>
          </p:cNvPr>
          <p:cNvSpPr txBox="1"/>
          <p:nvPr/>
        </p:nvSpPr>
        <p:spPr>
          <a:xfrm>
            <a:off x="-39680" y="1066405"/>
            <a:ext cx="9167197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endParaRPr lang="en-US" sz="1600" dirty="0"/>
          </a:p>
          <a:p>
            <a:pPr algn="r" rtl="1"/>
            <a:r>
              <a:rPr lang="fa-IR" b="1" dirty="0"/>
              <a:t>گستردگی و مقیاس تأثیر مسئله</a:t>
            </a:r>
          </a:p>
          <a:p>
            <a:pPr algn="r" rtl="1"/>
            <a:endParaRPr lang="fa-IR" dirty="0"/>
          </a:p>
          <a:p>
            <a:pPr algn="r" rtl="1"/>
            <a:endParaRPr lang="en-US" dirty="0"/>
          </a:p>
          <a:p>
            <a:pPr algn="r" rtl="1"/>
            <a:r>
              <a:rPr lang="fa-IR" dirty="0"/>
              <a:t>اگر ایران در تبدیل محور مقاومت به شبکه همگرایی اقتصادی ناموفق باشد، پیامدهای زیر رخ خواهد داد:</a:t>
            </a:r>
            <a:endParaRPr lang="en-US" dirty="0"/>
          </a:p>
          <a:p>
            <a:pPr algn="r" rtl="1"/>
            <a:r>
              <a:rPr lang="fa-IR" b="1" dirty="0"/>
              <a:t>کاهش نفوذ راهبردی</a:t>
            </a:r>
            <a:endParaRPr lang="en-US" dirty="0"/>
          </a:p>
          <a:p>
            <a:pPr lvl="0" algn="r" rtl="1"/>
            <a:r>
              <a:rPr lang="fa-IR" dirty="0"/>
              <a:t>عراق به سمت همکاری با ترکیه و خلیج‌فارس حرکت می‌کند</a:t>
            </a:r>
            <a:endParaRPr lang="en-US" dirty="0"/>
          </a:p>
          <a:p>
            <a:pPr lvl="0" algn="r" rtl="1"/>
            <a:r>
              <a:rPr lang="fa-IR" dirty="0"/>
              <a:t>لبنان به شبکه اقتصادی اروپا/امارات ملحق می‌شود</a:t>
            </a:r>
            <a:endParaRPr lang="en-US" dirty="0"/>
          </a:p>
          <a:p>
            <a:pPr lvl="0" algn="r" rtl="1"/>
            <a:r>
              <a:rPr lang="fa-IR" dirty="0"/>
              <a:t>سوریه به بازار ترکیه و اروپا وابسته می‌شود</a:t>
            </a:r>
            <a:endParaRPr lang="en-US" dirty="0"/>
          </a:p>
          <a:p>
            <a:pPr lvl="0" algn="r" rtl="1"/>
            <a:r>
              <a:rPr lang="fa-IR" dirty="0"/>
              <a:t>یمن در انزوا باقی می‌ماند</a:t>
            </a:r>
            <a:endParaRPr lang="en-US" dirty="0"/>
          </a:p>
          <a:p>
            <a:pPr algn="r" rtl="1"/>
            <a:r>
              <a:rPr lang="fa-IR" b="1" dirty="0"/>
              <a:t>تضعیف جایگاه در نظم چندقطبی</a:t>
            </a:r>
            <a:endParaRPr lang="en-US" dirty="0"/>
          </a:p>
          <a:p>
            <a:pPr algn="r" rtl="1"/>
            <a:r>
              <a:rPr lang="fa-IR" dirty="0"/>
              <a:t>چین و روسیه به ایران نگاه می‌کنند نه به‌عنوان «شریک اقتصادی»، بلکه به‌عنوان «متحد تاکتیکی» برای تقابل با غرب. بدون یکپارچگی اقتصادی، ایران نمی‌تواند در شکل‌دهی نظم منطقه‌ای نقش محوری داشته باشد.</a:t>
            </a:r>
            <a:endParaRPr lang="en-US" dirty="0"/>
          </a:p>
          <a:p>
            <a:pPr algn="r" rtl="1"/>
            <a:r>
              <a:rPr lang="fa-IR" b="1" dirty="0"/>
              <a:t>افزایش هزینه نگهداری محور مقاومت</a:t>
            </a:r>
            <a:endParaRPr lang="en-US" dirty="0"/>
          </a:p>
          <a:p>
            <a:pPr algn="r" rtl="1"/>
            <a:r>
              <a:rPr lang="fa-IR" dirty="0"/>
              <a:t>بدون تبدیل محور به شبکه اقتصادی خودکفا، ایران مجبور به تزریق مستمر منابع مالی برای نگهداری متحدین خواهد بود، در حالی که بازده راهبردی آن کاهش می‌یابد.</a:t>
            </a:r>
            <a:endParaRPr lang="en-US" dirty="0"/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D293C5B5-569A-4CD1-B0DA-BB0B3B981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6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EB85539-22F1-0EE3-D0BB-756526151BFF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E178039-DB7E-E2DC-FA11-49251FEB2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E6C0C6D-8046-97B3-1EC7-F39EDBF680C9}"/>
                  </a:ext>
                </a:extLst>
              </p14:cNvPr>
              <p14:cNvContentPartPr/>
              <p14:nvPr/>
            </p14:nvContentPartPr>
            <p14:xfrm>
              <a:off x="8255054" y="2135024"/>
              <a:ext cx="54000" cy="17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E6C0C6D-8046-97B3-1EC7-F39EDBF680C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8934" y="2128904"/>
                <a:ext cx="66240" cy="298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0F2D32A1-C378-0B01-A1FD-F2819D0130B5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5295A869-7783-1499-2E85-CB1607EEB33C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896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7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BBB543-54F1-4C37-A39F-D78FED2DCD57}"/>
              </a:ext>
            </a:extLst>
          </p:cNvPr>
          <p:cNvSpPr txBox="1"/>
          <p:nvPr/>
        </p:nvSpPr>
        <p:spPr>
          <a:xfrm>
            <a:off x="256953" y="1151945"/>
            <a:ext cx="857393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/>
              <a:t>شواهد علمی و مدل‌سازی</a:t>
            </a:r>
            <a:endParaRPr lang="en-US" sz="1600" dirty="0"/>
          </a:p>
          <a:p>
            <a:pPr algn="r" rtl="1"/>
            <a:r>
              <a:rPr lang="fa-IR" sz="1600" b="1" dirty="0"/>
              <a:t>مدل قدرت شبکه‌ای چین</a:t>
            </a:r>
            <a:endParaRPr lang="en-US" sz="1600" dirty="0"/>
          </a:p>
          <a:p>
            <a:pPr algn="r" rtl="1"/>
            <a:r>
              <a:rPr lang="fa-IR" sz="1600" dirty="0"/>
              <a:t>چین با ایجاد ابتکار کمربند و جاده، شبکه‌ای از کشورهای وابسته اقتصادی ایجاد کرده که در آن:</a:t>
            </a:r>
            <a:endParaRPr lang="en-US" sz="1600" dirty="0"/>
          </a:p>
          <a:p>
            <a:pPr lvl="0" algn="r" rtl="1"/>
            <a:r>
              <a:rPr lang="fa-IR" sz="1600" b="1" dirty="0"/>
              <a:t>بنیان قدرت:</a:t>
            </a:r>
            <a:r>
              <a:rPr lang="fa-IR" sz="1600" dirty="0"/>
              <a:t> زیرساخت، تأمین مالی، تجارت</a:t>
            </a:r>
            <a:endParaRPr lang="en-US" sz="1600" dirty="0"/>
          </a:p>
          <a:p>
            <a:pPr lvl="0" algn="r" rtl="1"/>
            <a:r>
              <a:rPr lang="fa-IR" sz="1600" b="1" dirty="0"/>
              <a:t>مکانیزم وابستگی:</a:t>
            </a:r>
            <a:r>
              <a:rPr lang="fa-IR" sz="1600" dirty="0"/>
              <a:t> کشورها به دلیل بدهی و اتصال زیرساختی، در سیاست خارجی با چین همراستا می‌شوند</a:t>
            </a:r>
            <a:endParaRPr lang="en-US" sz="1600" dirty="0"/>
          </a:p>
          <a:p>
            <a:pPr lvl="0" algn="r" rtl="1"/>
            <a:r>
              <a:rPr lang="fa-IR" sz="1600" b="1" dirty="0"/>
              <a:t>نتیجه:</a:t>
            </a:r>
            <a:r>
              <a:rPr lang="fa-IR" sz="1600" dirty="0"/>
              <a:t> چین بدون نفوذ نظامی مستقیم، توانسته در آسیای مرکزی، خلیج‌فارس، و آفریقا نفوذ ایجاد کند</a:t>
            </a:r>
            <a:endParaRPr lang="en-US" sz="1600" dirty="0"/>
          </a:p>
          <a:p>
            <a:pPr algn="r" rtl="1"/>
            <a:r>
              <a:rPr lang="fa-IR" sz="1600" b="1" dirty="0"/>
              <a:t>مدل همگرایی اروپا</a:t>
            </a:r>
            <a:endParaRPr lang="en-US" sz="1600" dirty="0"/>
          </a:p>
          <a:p>
            <a:pPr algn="r" rtl="1"/>
            <a:r>
              <a:rPr lang="fa-IR" sz="1600" dirty="0"/>
              <a:t>اتحادیه اروپا با ایجاد بازار مشترک، سیستم پولی یکپارچه، و زنجیره تأمین مشترک، توانست کشورهای اروپای شرقی را در شبکه خود جذب کند. این مدل نشان می‌دهد که </a:t>
            </a:r>
            <a:r>
              <a:rPr lang="fa-IR" sz="1600" b="1" dirty="0"/>
              <a:t>یکپارچگی اقتصادی می‌تواند جایگزین نفوذ نظامی شود</a:t>
            </a:r>
            <a:r>
              <a:rPr lang="fa-IR" sz="1600" dirty="0"/>
              <a:t>.</a:t>
            </a:r>
            <a:endParaRPr lang="en-US" sz="1600" dirty="0"/>
          </a:p>
          <a:p>
            <a:pPr algn="r" rtl="1"/>
            <a:r>
              <a:rPr lang="fa-IR" sz="1600" b="1" dirty="0"/>
              <a:t>روندهای آماری، سیاستی، و تاریخی</a:t>
            </a:r>
            <a:endParaRPr lang="en-US" sz="1600" dirty="0"/>
          </a:p>
          <a:p>
            <a:pPr algn="r" rtl="1"/>
            <a:r>
              <a:rPr lang="fa-IR" sz="1600" b="1" dirty="0"/>
              <a:t>سقوط سریع بشار اسد (۲۰۲۴):</a:t>
            </a:r>
            <a:r>
              <a:rPr lang="fa-IR" sz="1600" dirty="0"/>
              <a:t>سوریه با وجود حمایت نظامی ایران و روسیه، به دلیل فروپاشی اقتصادی سقوط کرد. دولت اسد نتوانست حقوق کارمندان را بپردازد، خدمات پایه را ارائه دهد، و از فرار جمعیت جلوگیری کند. این نشان می‌دهد که </a:t>
            </a:r>
            <a:r>
              <a:rPr lang="fa-IR" sz="1600" b="1" dirty="0"/>
              <a:t>نفوذ نظامی بدون بنیان اقتصادی، ناپایدار است</a:t>
            </a:r>
            <a:r>
              <a:rPr lang="fa-IR" sz="1600" dirty="0"/>
              <a:t>.</a:t>
            </a:r>
            <a:endParaRPr lang="en-US" sz="1600" dirty="0"/>
          </a:p>
          <a:p>
            <a:pPr algn="r" rtl="1"/>
            <a:r>
              <a:rPr lang="fa-IR" sz="1600" b="1" dirty="0"/>
              <a:t>تحولات لبنان پس از جنگ غزه:</a:t>
            </a:r>
            <a:r>
              <a:rPr lang="fa-IR" sz="1600" dirty="0"/>
              <a:t>حزب‌الله پس از جنگ غزه، با تضعیف شدید نظامی و سیاسی مواجه شد. در همان حال، امارات و عربستان شروع به سرمایه‌گذاری در بازسازی لبنان کردند. اگر ایران نتواند بنیان اقتصادی برای حزب‌الله فراهم کند، این گروه به بازیگری حاشیه‌ای تبدیل می‌شود.</a:t>
            </a:r>
            <a:endParaRPr lang="en-US" sz="1600" dirty="0"/>
          </a:p>
          <a:p>
            <a:pPr algn="r" rtl="1"/>
            <a:r>
              <a:rPr lang="fa-IR" sz="1600" b="1" dirty="0"/>
              <a:t>همکاری چین-خلیج‌فارس (۲۰۲۲–۲۰۲۶):</a:t>
            </a:r>
            <a:r>
              <a:rPr lang="fa-IR" sz="1600" dirty="0"/>
              <a:t>کشورهای خلیج‌فارس در حال انعقاد قراردادهای راهبردی با چین در انرژی، نوآوری، و زیرساخت هستند. این همکاری‌ها نشان می‌دهد که </a:t>
            </a:r>
            <a:r>
              <a:rPr lang="fa-IR" sz="1600" b="1" dirty="0"/>
              <a:t>چین در حال ایجاد شبکه اقتصادی منطقه‌ای است</a:t>
            </a:r>
            <a:r>
              <a:rPr lang="fa-IR" sz="1600" dirty="0"/>
              <a:t> که ایران در آن جایگاه مشخصی ندارد.</a:t>
            </a:r>
          </a:p>
          <a:p>
            <a:pPr algn="r" rtl="1"/>
            <a:r>
              <a:rPr lang="fa-IR" sz="1600" b="1" dirty="0"/>
              <a:t>آینده‌نگاری</a:t>
            </a:r>
            <a:r>
              <a:rPr lang="fa-IR" sz="1600" dirty="0"/>
              <a:t>اگر روندهای کنونی ادامه یابد، در افق ۱۰ ساله:</a:t>
            </a:r>
            <a:r>
              <a:rPr lang="fa-IR" sz="1600" b="1" dirty="0"/>
              <a:t>• عراق به هاب لجستیکی ترکیه-خلیج تبدیل می‌شود</a:t>
            </a:r>
            <a:r>
              <a:rPr lang="fa-IR" sz="1600" dirty="0"/>
              <a:t>، نه ایران </a:t>
            </a:r>
            <a:r>
              <a:rPr lang="fa-IR" sz="1600" b="1" dirty="0"/>
              <a:t>سوریه به بازار ترکیه و اروپا ملحق می‌شود</a:t>
            </a:r>
            <a:r>
              <a:rPr lang="fa-IR" sz="1600" dirty="0"/>
              <a:t> ، </a:t>
            </a:r>
            <a:r>
              <a:rPr lang="fa-IR" sz="1600" b="1" dirty="0"/>
              <a:t>لبنان به شبکه مالی امارات متصل می‌شود</a:t>
            </a:r>
            <a:r>
              <a:rPr lang="fa-IR" sz="1600" dirty="0"/>
              <a:t> ، </a:t>
            </a:r>
            <a:r>
              <a:rPr lang="fa-IR" sz="1600" b="1" dirty="0"/>
              <a:t>یمن در انزوا باقی می‌ماند</a:t>
            </a:r>
            <a:r>
              <a:rPr lang="fa-IR" sz="1600" dirty="0"/>
              <a:t> ، </a:t>
            </a:r>
            <a:r>
              <a:rPr lang="fa-IR" sz="1600" b="1" dirty="0"/>
              <a:t>ایران به بازیگری منزوی تبدیل می‌شود</a:t>
            </a:r>
            <a:r>
              <a:rPr lang="fa-IR" sz="1600" dirty="0"/>
              <a:t> که نه در نظم چندقطبی جایگاه دارد، نه در ساختار اقتصادی منطقه</a:t>
            </a:r>
            <a:endParaRPr lang="en-US" sz="1600" dirty="0"/>
          </a:p>
          <a:p>
            <a:pPr algn="r" rtl="1"/>
            <a:endParaRPr lang="en-US" sz="1600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9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D9A392-56F6-EA03-CB22-FF085A04E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3272CFA2-0EB6-B435-672C-A22AAF4F0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8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741DFA7-F470-5E4D-63DC-F7C0C4551C27}"/>
              </a:ext>
            </a:extLst>
          </p:cNvPr>
          <p:cNvSpPr txBox="1"/>
          <p:nvPr/>
        </p:nvSpPr>
        <p:spPr>
          <a:xfrm>
            <a:off x="-65610" y="980864"/>
            <a:ext cx="8189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/>
              <a:t> </a:t>
            </a:r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E49E61A-5DD8-B4C5-F9EC-C0EC3CC24485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4D48C18-71EB-C11C-EED9-7E566F83F660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F5FF991-3063-2517-A805-4F6677351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C8DE5FEA-9FB8-D50A-1753-2615B21F2FB2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96142767-193A-C8CA-175D-F4F448CA1FA1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4255DF-9107-7F50-5785-6F584FB36D2D}"/>
              </a:ext>
            </a:extLst>
          </p:cNvPr>
          <p:cNvSpPr txBox="1"/>
          <p:nvPr/>
        </p:nvSpPr>
        <p:spPr>
          <a:xfrm>
            <a:off x="14827" y="1016828"/>
            <a:ext cx="8874432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000" b="1" dirty="0" smtClean="0"/>
              <a:t>راهکارهای </a:t>
            </a:r>
            <a:r>
              <a:rPr lang="fa-IR" sz="2000" b="1" dirty="0"/>
              <a:t>سیاستی</a:t>
            </a:r>
            <a:endParaRPr lang="en-US" sz="2000" b="1" dirty="0"/>
          </a:p>
          <a:p>
            <a:pPr algn="r" rtl="1"/>
            <a:r>
              <a:rPr lang="fa-IR" sz="1600" dirty="0"/>
              <a:t>اصول کلی راهکار</a:t>
            </a:r>
            <a:endParaRPr lang="en-US" sz="1600" dirty="0"/>
          </a:p>
          <a:p>
            <a:pPr algn="r" rtl="1"/>
            <a:r>
              <a:rPr lang="fa-IR" sz="1600" dirty="0"/>
              <a:t>راهکار پیشنهادی بر </a:t>
            </a:r>
            <a:r>
              <a:rPr lang="fa-IR" sz="1600" b="1" dirty="0"/>
              <a:t>ایجاد مکانیزم حکمرانی شبکه‌ای منطقه‌ای</a:t>
            </a:r>
            <a:r>
              <a:rPr lang="fa-IR" sz="1600" dirty="0"/>
              <a:t> استوار است که در آن، ایران نقش هاب اقتصادی-سیاسی را ایفا می‌کند و محور مقاومت به شبکه همگرایی اقتصادی تبدیل می‌شود. این راهکار بر چهار محور استوار است:</a:t>
            </a:r>
            <a:endParaRPr lang="en-US" sz="1600" dirty="0"/>
          </a:p>
          <a:p>
            <a:pPr algn="r"/>
            <a:r>
              <a:rPr lang="fa-IR" sz="1600" b="1" dirty="0"/>
              <a:t>محور ۱: ایجاد شورای همگرایی اقتصادی محور مقاومت</a:t>
            </a:r>
            <a:endParaRPr lang="en-US" sz="1600" dirty="0"/>
          </a:p>
          <a:p>
            <a:pPr algn="r" rtl="1"/>
            <a:r>
              <a:rPr lang="fa-IR" sz="1600" b="1" dirty="0"/>
              <a:t>توضیح:</a:t>
            </a:r>
            <a:r>
              <a:rPr lang="fa-IR" sz="1600" dirty="0"/>
              <a:t>تشکیل نهاد رسمی با نام </a:t>
            </a:r>
            <a:r>
              <a:rPr lang="fa-IR" sz="1600" b="1" dirty="0"/>
              <a:t>«شورای همگرایی اقتصادی محور مقاومت»</a:t>
            </a:r>
            <a:r>
              <a:rPr lang="fa-IR" sz="1600" dirty="0"/>
              <a:t> با عضویت ایران، عراق، سوریه، لبنان، یمن برای هماهنگی سیاست‌های اقتصادی، تجاری، و زیرساختی.</a:t>
            </a:r>
            <a:endParaRPr lang="en-US" sz="1600" dirty="0"/>
          </a:p>
          <a:p>
            <a:pPr algn="r" rtl="1"/>
            <a:r>
              <a:rPr lang="fa-IR" sz="1600" b="1" dirty="0"/>
              <a:t>اقدامات کلیدی:</a:t>
            </a:r>
            <a:endParaRPr lang="en-US" sz="1600" dirty="0"/>
          </a:p>
          <a:p>
            <a:pPr algn="r" rtl="1"/>
            <a:r>
              <a:rPr lang="fa-IR" sz="1600" b="1" dirty="0"/>
              <a:t>الف) ایجاد منطقه آزاد تجاری محور:۱.</a:t>
            </a:r>
            <a:r>
              <a:rPr lang="fa-IR" sz="1600" dirty="0"/>
              <a:t>حذف تعرفه‌های گمرکی بین کشورهای عضو</a:t>
            </a:r>
            <a:r>
              <a:rPr lang="fa-IR" sz="1600" b="1" dirty="0"/>
              <a:t>۲</a:t>
            </a:r>
            <a:r>
              <a:rPr lang="fa-IR" sz="1600" dirty="0"/>
              <a:t>.تسهیل تردد کالا، نیروی کار، و سرمایه</a:t>
            </a:r>
          </a:p>
          <a:p>
            <a:pPr algn="r" rtl="1"/>
            <a:r>
              <a:rPr lang="fa-IR" sz="1600" b="1" dirty="0"/>
              <a:t>۳</a:t>
            </a:r>
            <a:r>
              <a:rPr lang="fa-IR" sz="1600" dirty="0"/>
              <a:t>.ایجاد سیستم پرداخت مشترک برای دور زدن سوئیفت</a:t>
            </a:r>
            <a:endParaRPr lang="en-US" sz="1600" dirty="0"/>
          </a:p>
          <a:p>
            <a:pPr algn="r" rtl="1"/>
            <a:r>
              <a:rPr lang="fa-IR" sz="1600" b="1" dirty="0"/>
              <a:t>ب) همگام‌سازی زیرساخت انرژی۱.</a:t>
            </a:r>
            <a:r>
              <a:rPr lang="fa-IR" sz="1600" dirty="0"/>
              <a:t>اتصال شبکه برق ایران-عراق-سوریه-لبنان</a:t>
            </a:r>
            <a:r>
              <a:rPr lang="fa-IR" sz="1600" b="1" dirty="0"/>
              <a:t>۲</a:t>
            </a:r>
            <a:r>
              <a:rPr lang="fa-IR" sz="1600" dirty="0"/>
              <a:t>.خط‌لوله گاز مشترک برای تأمین نیاز منطقه</a:t>
            </a:r>
            <a:r>
              <a:rPr lang="fa-IR" sz="1600" b="1" dirty="0"/>
              <a:t>۳</a:t>
            </a:r>
            <a:r>
              <a:rPr lang="fa-IR" sz="1600" dirty="0"/>
              <a:t>.صادرات برق ایران به عراق و سوریه با قیمت یارانه‌ای</a:t>
            </a:r>
            <a:endParaRPr lang="en-US" sz="1600" dirty="0"/>
          </a:p>
          <a:p>
            <a:pPr algn="r" rtl="1"/>
            <a:r>
              <a:rPr lang="fa-IR" sz="1600" b="1" dirty="0"/>
              <a:t>ج) هماهنگی سیاست‌های پولی و مالی۱.</a:t>
            </a:r>
            <a:r>
              <a:rPr lang="fa-IR" sz="1600" dirty="0"/>
              <a:t>استفاده از ریال، دینار، و لیر در مبادلات منطقه‌ای</a:t>
            </a:r>
            <a:r>
              <a:rPr lang="fa-IR" sz="1600" b="1" dirty="0"/>
              <a:t>۲</a:t>
            </a:r>
            <a:r>
              <a:rPr lang="fa-IR" sz="1600" dirty="0"/>
              <a:t>.ایجاد بانک توسعه محور برای تأمین </a:t>
            </a:r>
          </a:p>
          <a:p>
            <a:pPr algn="r" rtl="1"/>
            <a:r>
              <a:rPr lang="fa-IR" sz="1600" dirty="0"/>
              <a:t>مالی پروژه‌های مشترک</a:t>
            </a:r>
            <a:r>
              <a:rPr lang="fa-IR" sz="1600" b="1" dirty="0"/>
              <a:t>۳.</a:t>
            </a:r>
            <a:r>
              <a:rPr lang="fa-IR" sz="1600" dirty="0"/>
              <a:t>سیستم کلیرینگ برای تجارت دوجانبه بدون دلار</a:t>
            </a:r>
            <a:endParaRPr lang="en-US" sz="1600" dirty="0"/>
          </a:p>
          <a:p>
            <a:pPr algn="r" rtl="1"/>
            <a:r>
              <a:rPr lang="fa-IR" sz="1600" b="1" dirty="0"/>
              <a:t>نهادهای مسئول:</a:t>
            </a:r>
            <a:endParaRPr lang="en-US" sz="1600" dirty="0"/>
          </a:p>
          <a:p>
            <a:pPr lvl="0" algn="r" rtl="1"/>
            <a:r>
              <a:rPr lang="fa-IR" sz="1600" b="1" dirty="0"/>
              <a:t>تدوین:</a:t>
            </a:r>
            <a:r>
              <a:rPr lang="fa-IR" sz="1600" dirty="0"/>
              <a:t> وزارت امور خارجه + بانک مرکزی + وزارت نفت</a:t>
            </a:r>
            <a:endParaRPr lang="en-US" sz="1600" dirty="0"/>
          </a:p>
          <a:p>
            <a:pPr lvl="0" algn="r" rtl="1"/>
            <a:r>
              <a:rPr lang="fa-IR" sz="1600" b="1" dirty="0"/>
              <a:t>تصویب:</a:t>
            </a:r>
            <a:r>
              <a:rPr lang="fa-IR" sz="1600" dirty="0"/>
              <a:t> شورای عالی امنیت ملی</a:t>
            </a:r>
            <a:endParaRPr lang="en-US" sz="1600" dirty="0"/>
          </a:p>
          <a:p>
            <a:pPr lvl="0" algn="r" rtl="1"/>
            <a:r>
              <a:rPr lang="fa-IR" sz="1600" b="1" dirty="0"/>
              <a:t>اجرا:</a:t>
            </a:r>
            <a:r>
              <a:rPr lang="fa-IR" sz="1600" dirty="0"/>
              <a:t> سازمان توسعه تجارت + سپاه (برای تأمین امنیت زیرساخت)</a:t>
            </a:r>
            <a:endParaRPr lang="en-US" sz="1600" dirty="0"/>
          </a:p>
          <a:p>
            <a:pPr lvl="0" algn="r" rtl="1"/>
            <a:r>
              <a:rPr lang="fa-IR" sz="1600" b="1" dirty="0"/>
              <a:t>نظارت:</a:t>
            </a:r>
            <a:r>
              <a:rPr lang="fa-IR" sz="1600" dirty="0"/>
              <a:t> مجلس + شورای همگرایی</a:t>
            </a:r>
            <a:endParaRPr lang="en-US" sz="1600" dirty="0"/>
          </a:p>
          <a:p>
            <a:pPr algn="r" rtl="1"/>
            <a:r>
              <a:rPr lang="fa-IR" sz="1600" b="1" dirty="0"/>
              <a:t>جدول زمانی:</a:t>
            </a:r>
            <a:endParaRPr lang="en-US" sz="1600" dirty="0"/>
          </a:p>
          <a:p>
            <a:pPr lvl="0" algn="r" rtl="1"/>
            <a:r>
              <a:rPr lang="fa-IR" sz="1600" b="1" dirty="0"/>
              <a:t>سال اول:</a:t>
            </a:r>
            <a:r>
              <a:rPr lang="fa-IR" sz="1600" dirty="0"/>
              <a:t> امضای موافقت‌نامه اولیه و راه‌اندازی شورا</a:t>
            </a:r>
            <a:endParaRPr lang="en-US" sz="1600" dirty="0"/>
          </a:p>
          <a:p>
            <a:pPr lvl="0" algn="r" rtl="1"/>
            <a:r>
              <a:rPr lang="fa-IR" sz="1600" b="1" dirty="0"/>
              <a:t>سال دوم:</a:t>
            </a:r>
            <a:r>
              <a:rPr lang="fa-IR" sz="1600" dirty="0"/>
              <a:t> ایجاد منطقه آزاد تجاری و سیستم کلیرینگ</a:t>
            </a:r>
            <a:endParaRPr lang="en-US" sz="1600" dirty="0"/>
          </a:p>
          <a:p>
            <a:pPr lvl="0" algn="r" rtl="1"/>
            <a:r>
              <a:rPr lang="fa-IR" sz="1600" b="1" dirty="0"/>
              <a:t>سال سوم:</a:t>
            </a:r>
            <a:r>
              <a:rPr lang="fa-IR" sz="1600" dirty="0"/>
              <a:t> همگام‌سازی زیرساخت انرژی</a:t>
            </a:r>
            <a:endParaRPr lang="en-US" sz="1600" dirty="0"/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D2872852-78D4-D880-2A24-BD263BF8D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9154" y="4957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1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2559</Words>
  <Application>Microsoft Office PowerPoint</Application>
  <PresentationFormat>On-screen Show (4:3)</PresentationFormat>
  <Paragraphs>229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IRANYekan</vt:lpstr>
      <vt:lpstr>Wingdings</vt:lpstr>
      <vt:lpstr>Calibri</vt:lpstr>
      <vt:lpstr>Rockwell</vt:lpstr>
      <vt:lpstr>IRANYekan Light</vt:lpstr>
      <vt:lpstr>B Mitra</vt:lpstr>
      <vt:lpstr>Rockwell Condensed</vt:lpstr>
      <vt:lpstr>IRANYekan ExtraBold</vt:lpstr>
      <vt:lpstr>Times New Roman</vt:lpstr>
      <vt:lpstr>Arial</vt:lpstr>
      <vt:lpstr>Wood Type</vt:lpstr>
      <vt:lpstr>قدرت شبکه‌ای ایران در نظم چندقطبی در حال ظهور گذار از نفوذ نامتقارن نظامی به همگرایی سیاسی-اقتصادی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بــا تشکر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10th_Policy-Plan-Format</dc:title>
  <dc:creator>Microsoft Office User</dc:creator>
  <cp:lastModifiedBy>RePack by Diakov</cp:lastModifiedBy>
  <cp:revision>181</cp:revision>
  <dcterms:created xsi:type="dcterms:W3CDTF">2022-01-09T10:04:46Z</dcterms:created>
  <dcterms:modified xsi:type="dcterms:W3CDTF">2026-01-04T18:47:21Z</dcterms:modified>
</cp:coreProperties>
</file>