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embedTrueTypeFonts="1" autoCompressPictures="0">
  <p:sldMasterIdLst>
    <p:sldMasterId id="2147483877" r:id="rId1"/>
  </p:sldMasterIdLst>
  <p:notesMasterIdLst>
    <p:notesMasterId r:id="rId18"/>
  </p:notesMasterIdLst>
  <p:sldIdLst>
    <p:sldId id="340" r:id="rId2"/>
    <p:sldId id="280" r:id="rId3"/>
    <p:sldId id="281" r:id="rId4"/>
    <p:sldId id="342" r:id="rId5"/>
    <p:sldId id="313" r:id="rId6"/>
    <p:sldId id="345" r:id="rId7"/>
    <p:sldId id="346" r:id="rId8"/>
    <p:sldId id="347" r:id="rId9"/>
    <p:sldId id="348" r:id="rId10"/>
    <p:sldId id="349" r:id="rId11"/>
    <p:sldId id="350" r:id="rId12"/>
    <p:sldId id="354" r:id="rId13"/>
    <p:sldId id="355" r:id="rId14"/>
    <p:sldId id="339" r:id="rId15"/>
    <p:sldId id="351" r:id="rId16"/>
    <p:sldId id="341" r:id="rId17"/>
  </p:sldIdLst>
  <p:sldSz cx="9144000" cy="6858000" type="screen4x3"/>
  <p:notesSz cx="6858000" cy="9144000"/>
  <p:embeddedFontLst>
    <p:embeddedFont>
      <p:font typeface="B Mitra" panose="00000400000000000000" pitchFamily="2" charset="-78"/>
      <p:regular r:id="rId19"/>
      <p:bold r:id="rId20"/>
    </p:embeddedFont>
    <p:embeddedFont>
      <p:font typeface="IRANYekan" panose="020B0604020202020204" charset="-78"/>
      <p:regular r:id="rId21"/>
      <p:bold r:id="rId22"/>
    </p:embeddedFont>
    <p:embeddedFont>
      <p:font typeface="IRANYekan ExtraBold" panose="020B0604020202020204" charset="-78"/>
      <p:bold r:id="rId23"/>
    </p:embeddedFont>
    <p:embeddedFont>
      <p:font typeface="IRANYekan Light" panose="020B0604020202020204" charset="-78"/>
      <p:regular r:id="rId24"/>
    </p:embeddedFont>
    <p:embeddedFont>
      <p:font typeface="Rockwell" panose="02060603020205020403" pitchFamily="18" charset="0"/>
      <p:regular r:id="rId25"/>
      <p:bold r:id="rId26"/>
      <p:italic r:id="rId27"/>
      <p:boldItalic r:id="rId28"/>
    </p:embeddedFont>
    <p:embeddedFont>
      <p:font typeface="Rockwell Condensed" panose="02060603050405020104" pitchFamily="18" charset="0"/>
      <p:regular r:id="rId29"/>
      <p:bold r:id="rId3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497"/>
    <a:srgbClr val="204497"/>
    <a:srgbClr val="204498"/>
    <a:srgbClr val="FFFFFF"/>
    <a:srgbClr val="8AB833"/>
    <a:srgbClr val="00B150"/>
    <a:srgbClr val="FF3555"/>
    <a:srgbClr val="FF9300"/>
    <a:srgbClr val="7A81FF"/>
    <a:srgbClr val="FFC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89"/>
    <p:restoredTop sz="94671"/>
  </p:normalViewPr>
  <p:slideViewPr>
    <p:cSldViewPr snapToGrid="0" snapToObjects="1">
      <p:cViewPr varScale="1">
        <p:scale>
          <a:sx n="79" d="100"/>
          <a:sy n="79" d="100"/>
        </p:scale>
        <p:origin x="13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0AABE-478C-6648-9966-E650BC060A93}" type="datetimeFigureOut">
              <a:rPr lang="en-IR" smtClean="0"/>
              <a:t>01/07/2026</a:t>
            </a:fld>
            <a:endParaRPr lang="en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232D83-2F5D-D94B-A40A-DAF1714E6A6E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939308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7108452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F6F6B-E418-7372-F7A8-319A48B66D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369621-BA6C-1F9A-552F-9C7B1C7625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9A5069-34B7-8C08-E070-BC9253F860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718B42-29F3-4A53-F282-D91A7C114C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10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4127250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FB217E-AE2D-E4A2-B99A-9C4A0678C0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2BC9D0-C5AE-82AF-4C15-5927D51787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8DCD29-9791-FA42-A954-1E65D7A34E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1A95C6-0D26-3584-6B36-FB6FECF05D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11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5190014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5E467-2ED5-9477-5601-0174DD9D71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6F1E5F-139A-BA19-8B8B-0360ED3E1B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0E4F58-B6DF-473A-F5DA-6E77A8AA42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01943F-FED8-11B5-204F-E45914F60C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12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4572583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13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468417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62D6F5-3865-7B05-45A6-6AE8E7D28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5D5147-0EC5-AB63-7297-532E5A4BDD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48D94F-BF3B-E193-54F7-5B6C828F45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EC67A7-80AE-375B-AF4F-CF84998DA2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14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883996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2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015008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711E8E-A6F8-69C4-C99F-9191E6FB2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D41D24-D75F-E535-A3D9-AAB8607205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A03889-15F1-B7AB-0C66-E8A3C66495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E6111E-BAF7-4441-A986-D4D0A65540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3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2683067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4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475947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7E558D-2805-D848-34D6-8D54FD192D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5A7CA8-507B-69B0-E1BD-5A02F0C779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43DC4E-84AF-3693-1897-B21B811267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64C6E2-86E5-25E1-6F4C-E2F5433278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5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8538918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464EED-931A-D87B-0651-03C4F92A6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9B0657-D4BD-344E-5D2F-D84EFDABA9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B2FA51-9F2D-6002-2C76-BD745F99AF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767759-3749-75B7-78A6-508165D359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6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9460933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92EEB-BBDB-8478-FB7B-B201BDEA50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C32F61-48DA-CF79-508F-EC0BBDA300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2A8E61-1407-0E22-919B-47A1E797EB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88143B-E40E-EBDE-7657-7BF864599A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7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874977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AE63A-CA68-A088-7EC3-CBE3FD0000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4A814A-E8D4-0715-D74E-E1AE36B7B5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8B6D83-7C93-B2D6-C68F-91236477C9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12EEA8-8913-6BCD-409F-BEF8A9378C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8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2309190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7C933-7F5D-9D3C-C74C-F0338DE49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F078C5-3DE9-61A9-029D-99A18060C6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458B42-E205-0D95-35C4-6646934B4A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365F11-1118-A45A-94E0-510D904616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9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565981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9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5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954E-5247-EC43-BF5E-C219BF3BEA04}" type="datetime1">
              <a:rPr lang="en-US" smtClean="0"/>
              <a:t>1/7/2026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7"/>
            <a:ext cx="4745736" cy="365125"/>
          </a:xfrm>
        </p:spPr>
        <p:txBody>
          <a:bodyPr/>
          <a:lstStyle/>
          <a:p>
            <a:endParaRPr lang="en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1" y="4227195"/>
            <a:ext cx="895401" cy="640080"/>
          </a:xfrm>
          <a:prstGeom prst="rect">
            <a:avLst/>
          </a:prstGeom>
        </p:spPr>
        <p:txBody>
          <a:bodyPr/>
          <a:lstStyle>
            <a:lvl1pPr>
              <a:defRPr sz="2800" b="1"/>
            </a:lvl1pPr>
          </a:lstStyle>
          <a:p>
            <a:fld id="{DFCAA4AF-953D-244E-A785-3E30E94DDEA1}" type="slidenum">
              <a:rPr lang="en-IR" smtClean="0"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067037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32574025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1" y="533400"/>
            <a:ext cx="5629275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23236088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7"/>
            <a:ext cx="777287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83346" y="6272789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58910103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966741874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7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5C67283-2AA5-CA42-A96E-66C67AF4F74A}" type="datetime1">
              <a:rPr lang="en-US" smtClean="0"/>
              <a:t>1/7/2026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6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IR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1" y="2508607"/>
            <a:ext cx="891224" cy="7203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DFCAA4AF-953D-244E-A785-3E30E94DDEA1}" type="slidenum">
              <a:rPr lang="en-IR" smtClean="0"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67674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24880742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085601477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7B5F63F-98CA-1D41-8742-FD038FF002F0}" type="datetime1">
              <a:rPr lang="en-US" smtClean="0"/>
              <a:t>1/7/2026</a:t>
            </a:fld>
            <a:endParaRPr lang="en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861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37508-C37C-E149-9DBA-7B59FFC94BE4}" type="datetime1">
              <a:rPr lang="en-US" smtClean="0"/>
              <a:t>1/7/2026</a:t>
            </a:fld>
            <a:endParaRPr lang="en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919150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3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1/7/2026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21503259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3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427E-F6E1-3E4B-826C-D8AB3E8AED67}" type="datetime1">
              <a:rPr lang="en-US" smtClean="0"/>
              <a:t>1/7/2026</a:t>
            </a:fld>
            <a:endParaRPr lang="en-I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128172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 userDrawn="1"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7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7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DFCAA4AF-953D-244E-A785-3E30E94DDEA1}" type="slidenum">
              <a:rPr lang="en-IR" smtClean="0"/>
              <a:pPr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635751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  <p:sldLayoutId id="2147483860" r:id="rId12"/>
  </p:sldLayoutIdLst>
  <p:hf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r" defTabSz="914400" rtl="1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43D25-2DC0-B145-8CDC-1305C74C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5030" y="1785674"/>
            <a:ext cx="5262303" cy="2001839"/>
          </a:xfrm>
        </p:spPr>
        <p:txBody>
          <a:bodyPr anchor="ctr">
            <a:normAutofit/>
          </a:bodyPr>
          <a:lstStyle/>
          <a:p>
            <a:pPr algn="r"/>
            <a:r>
              <a:rPr lang="fa-IR" sz="3600" b="1" dirty="0" err="1">
                <a:latin typeface="IRANYekan ExtraBold" panose="020B0506030804020204" pitchFamily="34" charset="-78"/>
                <a:cs typeface="B Mitra" panose="00000400000000000000" pitchFamily="2" charset="-78"/>
              </a:rPr>
              <a:t>فعال‌سازی</a:t>
            </a:r>
            <a:r>
              <a:rPr lang="fa-IR" sz="3600" b="1" dirty="0">
                <a:latin typeface="IRANYekan ExtraBold" panose="020B0506030804020204" pitchFamily="34" charset="-78"/>
                <a:cs typeface="B Mitra" panose="00000400000000000000" pitchFamily="2" charset="-78"/>
              </a:rPr>
              <a:t> مراکز </a:t>
            </a:r>
            <a:r>
              <a:rPr lang="fa-IR" sz="3600" b="1" dirty="0" err="1">
                <a:latin typeface="IRANYekan ExtraBold" panose="020B0506030804020204" pitchFamily="34" charset="-78"/>
                <a:cs typeface="B Mitra" panose="00000400000000000000" pitchFamily="2" charset="-78"/>
              </a:rPr>
              <a:t>لجستیک</a:t>
            </a:r>
            <a:r>
              <a:rPr lang="fa-IR" sz="3600" b="1" dirty="0">
                <a:latin typeface="IRANYekan ExtraBold" panose="020B0506030804020204" pitchFamily="34" charset="-78"/>
                <a:cs typeface="B Mitra" panose="00000400000000000000" pitchFamily="2" charset="-78"/>
              </a:rPr>
              <a:t> در جهت تبدیل ایران به قطب ترانزیت</a:t>
            </a:r>
            <a:r>
              <a:rPr lang="en-US" sz="3600" b="1" dirty="0">
                <a:latin typeface="IRANYekan ExtraBold" panose="020B0506030804020204" pitchFamily="34" charset="-78"/>
                <a:cs typeface="B Mitra" panose="00000400000000000000" pitchFamily="2" charset="-78"/>
              </a:rPr>
              <a:t> )</a:t>
            </a:r>
            <a:r>
              <a:rPr lang="fa-IR" sz="3600" b="1" dirty="0">
                <a:latin typeface="IRANYekan ExtraBold" panose="020B0506030804020204" pitchFamily="34" charset="-78"/>
                <a:cs typeface="B Mitra" panose="00000400000000000000" pitchFamily="2" charset="-78"/>
              </a:rPr>
              <a:t>مطالعه موردی بندر خشک </a:t>
            </a:r>
            <a:r>
              <a:rPr lang="fa-IR" sz="3600" b="1" dirty="0" err="1">
                <a:latin typeface="IRANYekan ExtraBold" panose="020B0506030804020204" pitchFamily="34" charset="-78"/>
                <a:cs typeface="B Mitra" panose="00000400000000000000" pitchFamily="2" charset="-78"/>
              </a:rPr>
              <a:t>آپرین</a:t>
            </a:r>
            <a:r>
              <a:rPr lang="fa-IR" sz="3600" b="1">
                <a:latin typeface="IRANYekan ExtraBold" panose="020B0506030804020204" pitchFamily="34" charset="-78"/>
                <a:cs typeface="B Mitra" panose="00000400000000000000" pitchFamily="2" charset="-78"/>
              </a:rPr>
              <a:t>)</a:t>
            </a:r>
            <a:endParaRPr lang="fa-IR" sz="3600" b="1" dirty="0"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F6B021-3F5D-0643-BA4C-71F40E9F5B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487648"/>
            <a:ext cx="6858000" cy="1631798"/>
          </a:xfrm>
        </p:spPr>
        <p:txBody>
          <a:bodyPr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fa-IR" sz="2500" dirty="0" err="1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روح‌الله</a:t>
            </a:r>
            <a:r>
              <a:rPr lang="fa-IR" sz="2500" dirty="0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 مهدوی – کارشناس ارشد ریاضی کاربردی</a:t>
            </a:r>
          </a:p>
          <a:p>
            <a:pPr algn="ctr">
              <a:spcBef>
                <a:spcPts val="1000"/>
              </a:spcBef>
            </a:pPr>
            <a:r>
              <a:rPr lang="fa-IR" sz="2500" dirty="0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پژوهشگر </a:t>
            </a:r>
            <a:r>
              <a:rPr lang="fa-IR" sz="2500" dirty="0" err="1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لجستیک</a:t>
            </a:r>
            <a:endParaRPr lang="en-IR" sz="2500" dirty="0">
              <a:solidFill>
                <a:srgbClr val="1F4497"/>
              </a:solidFill>
              <a:latin typeface="IRANYekan Light" panose="020B0506030804020204" pitchFamily="34" charset="-78"/>
              <a:cs typeface="B Mitra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9E5219-1E3A-DC35-DD33-B64A63134D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0856" y="554530"/>
            <a:ext cx="3782291" cy="5056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0C306D-453F-426E-947B-C1EB46B24D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531" y="1732220"/>
            <a:ext cx="1996158" cy="2192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2169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252A2-8038-52CB-3C8A-23FA007114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2FDF1D53-0CBE-5487-7188-C67A38610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9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43AB8BE9-E63C-4019-3A7B-D76EEF6F3D8B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CAEBC7C-D6F2-EACC-BAAE-D8FAB17637D1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351AAC0-A6AB-C177-0BD0-D38728D961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9C3DE13-2A76-AC2B-7135-DF96936983F3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441C78F-6F07-5A50-DF78-9A94B400FB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ABEA27-E22A-7EE9-D642-3BD312E705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003" y="1088265"/>
            <a:ext cx="8293994" cy="468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49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6285F0-EDC6-25F3-4706-537F8BCBBD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B9986E14-6896-FC44-1A67-43B7F941A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10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09CE42F-642A-3C43-6E5A-AEC3306FFF84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DA8B107-5DB5-D5AD-83B0-918BBF03EABD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5D2094-1E93-420F-87EC-10BDD43DD0B0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F4E3761-1985-B02A-F942-64462F523F43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D88FB4AC-5A8F-F75B-DE16-69C79182D2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9A8248E-6F7A-E6E1-8C42-F3C16557C9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881" y="1139780"/>
            <a:ext cx="8268237" cy="4578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89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39A699-D49B-FC3E-F674-873F2ED9C2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1A42163D-C442-C515-B412-BB42AC6FF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11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32F1E55-B32C-541C-C9C7-323865B2AA45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DABE6DF-1DD2-62A8-5C3C-092A5137AB6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1E4F4A6-B5F9-08AC-5ECF-532EF481ED3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B4DC158-6E6F-4DF0-B162-0407C9307BFA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8BDA1167-D78E-E1DD-3425-45170FB9C6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BD2DB6-CAA8-464D-47B7-EA5CD9C30A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003" y="1133341"/>
            <a:ext cx="8293994" cy="459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910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99C3F7-EF54-CE31-06C5-33B591EE9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E1B542CC-4C95-C002-8404-03FAF4EE8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12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04E86EC-6F48-AF2F-EA72-1185CC4ACE44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6EB0169-65E2-E8DE-A1A9-8ABD67D141A9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A9E4AB54-D449-9936-12A2-4F63636C3249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DB9D771-3752-5C98-2E97-C48F57C54DA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22435B39-3245-31D0-CF92-13D494E5A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898BD47-49F8-7C79-37EE-7A5728967C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66" y="1146219"/>
            <a:ext cx="8371268" cy="456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387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13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2">
                    <a:lumMod val="10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868876-589F-8225-812D-AC835979A31A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36C19DC-B790-9345-2394-9D5B5B655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428EAB-0905-C0E9-DF2C-2172552FF8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335" y="1030310"/>
            <a:ext cx="8577330" cy="4797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40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59EAC-8496-547A-E82C-E21633B32D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1104A46D-8264-C760-A3C5-CDD290FEB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14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3B8FD76-E14F-EB21-15DA-89553BEBEC57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7A86668-4493-B52E-A2CC-573AA21DC632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66226A3C-613F-44C4-01ED-D430045DB647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2">
                    <a:lumMod val="10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9F8501A-10D9-13DD-8BFD-E6452D645DD4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748D70B5-D98E-BAC6-57D7-9EE519554B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6E0DEE-481C-0E6E-DBD1-06CC19B5C4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003" y="1120462"/>
            <a:ext cx="8293994" cy="4617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58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3A393-5357-D84D-856B-477DA6B7F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2766221"/>
            <a:ext cx="78867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rtl="1"/>
            <a:r>
              <a:rPr lang="fa-IR" b="1" dirty="0">
                <a:latin typeface="IRANYekan ExtraBold" panose="020B0506030804020204" pitchFamily="34" charset="-78"/>
                <a:cs typeface="B Mitra" panose="00000400000000000000" pitchFamily="2" charset="-78"/>
              </a:rPr>
              <a:t>بــا تشکر</a:t>
            </a:r>
            <a:endParaRPr lang="en-IR" b="1" dirty="0"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043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267063" y="3393877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267063" y="4844653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2267063" y="1943101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EF2EA7-C626-A34D-9447-CB7CC006892D}"/>
              </a:ext>
            </a:extLst>
          </p:cNvPr>
          <p:cNvSpPr txBox="1"/>
          <p:nvPr/>
        </p:nvSpPr>
        <p:spPr>
          <a:xfrm>
            <a:off x="2514600" y="740639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dirty="0">
                <a:solidFill>
                  <a:srgbClr val="204497"/>
                </a:solidFill>
                <a:latin typeface="IRANYekan ExtraBold" panose="020B0506030804020204" pitchFamily="34" charset="-78"/>
                <a:cs typeface="B Mitra" panose="00000400000000000000" pitchFamily="2" charset="-78"/>
              </a:rPr>
              <a:t>فهرست مطالب</a:t>
            </a:r>
            <a:endParaRPr lang="en-IR" sz="4000" b="1" dirty="0">
              <a:solidFill>
                <a:srgbClr val="204497"/>
              </a:solidFill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210AA0-632C-0D47-9332-BC982D94B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</a:t>
            </a:fld>
            <a:endParaRPr lang="en-IR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2023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2</a:t>
            </a:fld>
            <a:endParaRPr lang="en-IR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FF62F97-3DB0-0642-DF51-6A41CBCB6C73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4875641-01C5-78B9-633E-97F5A4491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FAC7E97-5028-A4EB-8D9D-C7684E4D82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881" y="1159098"/>
            <a:ext cx="8268237" cy="453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3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35728-C7B7-B75D-F91A-2EFB9F0AD8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7380E2AF-D63C-2F9C-326E-DADB120F0481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84780AEA-F5DF-068F-3634-D209F5B49DA0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939E8F8-B4C5-42F7-F9A9-6488503A965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36AA0B6B-0D28-3B74-41F5-3D5A73CCB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3</a:t>
            </a:fld>
            <a:endParaRPr lang="en-IR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47FD4B0-55D4-D317-90C7-833243C2C149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C415425-6776-E9FE-6D15-80A0201321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346811-F987-5077-40B7-F522C03D46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549" y="1168757"/>
            <a:ext cx="7984901" cy="452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293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4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7980B6-C25C-AE45-903C-48B9BDE984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245" y="1212074"/>
            <a:ext cx="8345510" cy="473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9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BE8B3B-7955-33BD-8D70-0D511AF7D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B1E05562-B4CC-CA1D-3F0E-70A0E924A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5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DFEB4EF-D230-60F5-1463-B9EC897CBE4D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52AB471-1B17-0F59-4B36-CE20C35F8F79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95C3E48-8C1C-5304-A336-7FC42AE69004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3FCE416-7D59-9A30-3AEC-C0F6EADF215B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21DC4254-7596-533A-E71E-A19A4024B9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FF3A2F-17C6-5E1B-791E-27B83E2055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276" y="1133547"/>
            <a:ext cx="8139448" cy="464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77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E60F7-9771-77C9-3B0A-CE046A7E36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307E1798-A679-8E83-A25F-BDAE01788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6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30FE3BC-D21E-E84F-CFBF-E1CCA06966B5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B3C9C09-4CC6-7E3C-D785-E6EEC9595D6A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56D63D7-94EC-8774-D7D7-BC4450FAFD80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C2C7E9D-2A77-C207-7545-51D34D6D116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EC884404-C117-69FB-A111-748D58A0E9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AC2E040-7AD1-BADF-4845-0C37743A78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245" y="1393661"/>
            <a:ext cx="8345510" cy="484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67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B6E4FE-E204-81FF-C194-FF3EC69E9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25934886-62D7-204C-72F5-1D78C99AC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7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4BB3DF3-9580-BBC3-2762-294B64970A30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3472770-BB02-D1BA-7AE3-E3AB5F1A1A43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4FA4CBA-2748-44F6-D998-ED16399449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DBC3810-BA37-5A14-0DE7-319917EC6A5D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F9683AC6-10FF-9ACE-E997-C5152FEC9B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651CF62-DBAD-74DA-29CF-3E9761E603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245" y="1212074"/>
            <a:ext cx="8345510" cy="473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25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9592F-B060-E020-7C74-8515F7FC64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95BAE813-2B2C-0F0B-1714-1585BCB5D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8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D82568BC-A062-9857-2028-DE71D2ACEB2C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2E0B700-F149-49B3-0209-7011A9732D4A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F3BD56D-180D-A8F0-F317-7D72D4E4553D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42362D-6F62-8885-D240-5A7A76272309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58F39E67-C8E8-0E1A-E930-A4CA8F1FF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934D8B-F401-8C2C-D633-9DA2AFD257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729" y="1169239"/>
            <a:ext cx="8448541" cy="465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19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5265</TotalTime>
  <Words>184</Words>
  <Application>Microsoft Office PowerPoint</Application>
  <PresentationFormat>On-screen Show (4:3)</PresentationFormat>
  <Paragraphs>75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Rockwell Condensed</vt:lpstr>
      <vt:lpstr>IRANYekan ExtraBold</vt:lpstr>
      <vt:lpstr>Calibri</vt:lpstr>
      <vt:lpstr>Rockwell</vt:lpstr>
      <vt:lpstr>IRANYekan Light</vt:lpstr>
      <vt:lpstr>IRANYekan</vt:lpstr>
      <vt:lpstr>B Mitra</vt:lpstr>
      <vt:lpstr>Wingdings</vt:lpstr>
      <vt:lpstr>Wood Type</vt:lpstr>
      <vt:lpstr>فعال‌سازی مراکز لجستیک در جهت تبدیل ایران به قطب ترانزیت )مطالعه موردی بندر خشک آپرین)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بــا تشکر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10th_Policy-Plan-Format</dc:title>
  <dc:creator>Microsoft Office User</dc:creator>
  <cp:lastModifiedBy>r m</cp:lastModifiedBy>
  <cp:revision>178</cp:revision>
  <dcterms:created xsi:type="dcterms:W3CDTF">2022-01-09T10:04:46Z</dcterms:created>
  <dcterms:modified xsi:type="dcterms:W3CDTF">2026-01-07T16:02:30Z</dcterms:modified>
</cp:coreProperties>
</file>