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embedTrueTypeFonts="1" autoCompressPictures="0">
  <p:sldMasterIdLst>
    <p:sldMasterId id="2147483877" r:id="rId1"/>
  </p:sldMasterIdLst>
  <p:notesMasterIdLst>
    <p:notesMasterId r:id="rId18"/>
  </p:notesMasterIdLst>
  <p:sldIdLst>
    <p:sldId id="340" r:id="rId2"/>
    <p:sldId id="280" r:id="rId3"/>
    <p:sldId id="281" r:id="rId4"/>
    <p:sldId id="313" r:id="rId5"/>
    <p:sldId id="342" r:id="rId6"/>
    <p:sldId id="343" r:id="rId7"/>
    <p:sldId id="344" r:id="rId8"/>
    <p:sldId id="345" r:id="rId9"/>
    <p:sldId id="346" r:id="rId10"/>
    <p:sldId id="339" r:id="rId11"/>
    <p:sldId id="347" r:id="rId12"/>
    <p:sldId id="348" r:id="rId13"/>
    <p:sldId id="349" r:id="rId14"/>
    <p:sldId id="350" r:id="rId15"/>
    <p:sldId id="351" r:id="rId16"/>
    <p:sldId id="341" r:id="rId17"/>
  </p:sldIdLst>
  <p:sldSz cx="9144000" cy="6858000" type="screen4x3"/>
  <p:notesSz cx="6858000" cy="9144000"/>
  <p:embeddedFontLst>
    <p:embeddedFont>
      <p:font typeface="B Mitra" panose="00000400000000000000" pitchFamily="2" charset="-78"/>
      <p:regular r:id="rId19"/>
      <p:bold r:id="rId20"/>
    </p:embeddedFont>
    <p:embeddedFont>
      <p:font typeface="B Titr" panose="00000700000000000000" pitchFamily="2" charset="-78"/>
      <p:bold r:id="rId21"/>
    </p:embeddedFont>
    <p:embeddedFont>
      <p:font typeface="IRANYekan" panose="020B0604020202020204" charset="-78"/>
      <p:regular r:id="rId22"/>
      <p:bold r:id="rId23"/>
    </p:embeddedFont>
    <p:embeddedFont>
      <p:font typeface="IRANYekan ExtraBold" panose="020B0604020202020204" charset="-78"/>
      <p:bold r:id="rId24"/>
    </p:embeddedFont>
    <p:embeddedFont>
      <p:font typeface="IRANYekan Light" panose="020B0604020202020204" charset="-78"/>
      <p:regular r:id="rId25"/>
    </p:embeddedFont>
    <p:embeddedFont>
      <p:font typeface="Rockwell" panose="02060603020205020403" pitchFamily="18" charset="0"/>
      <p:regular r:id="rId26"/>
      <p:bold r:id="rId27"/>
      <p:italic r:id="rId28"/>
      <p:boldItalic r:id="rId29"/>
    </p:embeddedFont>
    <p:embeddedFont>
      <p:font typeface="Rockwell Condensed" panose="02060603050405020104" pitchFamily="18" charset="0"/>
      <p:regular r:id="rId30"/>
      <p:bold r:id="rId3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150"/>
    <a:srgbClr val="204497"/>
    <a:srgbClr val="204498"/>
    <a:srgbClr val="1F4497"/>
    <a:srgbClr val="FFFFFF"/>
    <a:srgbClr val="8AB833"/>
    <a:srgbClr val="FF3555"/>
    <a:srgbClr val="FF9300"/>
    <a:srgbClr val="7A81FF"/>
    <a:srgbClr val="FFC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89"/>
    <p:restoredTop sz="94671"/>
  </p:normalViewPr>
  <p:slideViewPr>
    <p:cSldViewPr snapToGrid="0" snapToObjects="1">
      <p:cViewPr varScale="1">
        <p:scale>
          <a:sx n="79" d="100"/>
          <a:sy n="79" d="100"/>
        </p:scale>
        <p:origin x="13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0AABE-478C-6648-9966-E650BC060A93}" type="datetimeFigureOut">
              <a:rPr lang="en-IR" smtClean="0"/>
              <a:t>01/06/2026</a:t>
            </a:fld>
            <a:endParaRPr lang="en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232D83-2F5D-D94B-A40A-DAF1714E6A6E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939308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7108452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10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156072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11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0144747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12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8580305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13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378364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1129C-5943-4B43-A2C1-522ADA9236D1}" type="slidenum">
              <a:rPr kumimoji="0" lang="en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0032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2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015008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3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475947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01129C-5943-4B43-A2C1-522ADA9236D1}" type="slidenum">
              <a:rPr kumimoji="0" lang="en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3801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5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244645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6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0501533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7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3004637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8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2671103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9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468417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9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5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954E-5247-EC43-BF5E-C219BF3BEA04}" type="datetime1">
              <a:rPr lang="en-US" smtClean="0"/>
              <a:t>1/6/2026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7"/>
            <a:ext cx="4745736" cy="365125"/>
          </a:xfrm>
        </p:spPr>
        <p:txBody>
          <a:bodyPr/>
          <a:lstStyle/>
          <a:p>
            <a:endParaRPr lang="en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1" y="4227195"/>
            <a:ext cx="895401" cy="640080"/>
          </a:xfrm>
          <a:prstGeom prst="rect">
            <a:avLst/>
          </a:prstGeom>
        </p:spPr>
        <p:txBody>
          <a:bodyPr/>
          <a:lstStyle>
            <a:lvl1pPr>
              <a:defRPr sz="2800" b="1"/>
            </a:lvl1pPr>
          </a:lstStyle>
          <a:p>
            <a:fld id="{DFCAA4AF-953D-244E-A785-3E30E94DDEA1}" type="slidenum">
              <a:rPr lang="en-IR" smtClean="0"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067037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32574025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1" y="533400"/>
            <a:ext cx="5629275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23236088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7"/>
            <a:ext cx="777287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83346" y="6272789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58910103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966741874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7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5C67283-2AA5-CA42-A96E-66C67AF4F74A}" type="datetime1">
              <a:rPr lang="en-US" smtClean="0"/>
              <a:t>1/6/2026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6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IR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1" y="2508607"/>
            <a:ext cx="891224" cy="7203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DFCAA4AF-953D-244E-A785-3E30E94DDEA1}" type="slidenum">
              <a:rPr lang="en-IR" smtClean="0"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67674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24880742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085601477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7B5F63F-98CA-1D41-8742-FD038FF002F0}" type="datetime1">
              <a:rPr lang="en-US" smtClean="0"/>
              <a:t>1/6/2026</a:t>
            </a:fld>
            <a:endParaRPr lang="en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861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37508-C37C-E149-9DBA-7B59FFC94BE4}" type="datetime1">
              <a:rPr lang="en-US" smtClean="0"/>
              <a:t>1/6/2026</a:t>
            </a:fld>
            <a:endParaRPr lang="en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919150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3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1/6/2026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21503259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3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427E-F6E1-3E4B-826C-D8AB3E8AED67}" type="datetime1">
              <a:rPr lang="en-US" smtClean="0"/>
              <a:t>1/6/2026</a:t>
            </a:fld>
            <a:endParaRPr lang="en-I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128172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 userDrawn="1"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7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7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DFCAA4AF-953D-244E-A785-3E30E94DDEA1}" type="slidenum">
              <a:rPr lang="en-IR" smtClean="0"/>
              <a:pPr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635751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  <p:sldLayoutId id="2147483860" r:id="rId12"/>
  </p:sldLayoutIdLst>
  <p:hf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r" defTabSz="914400" rtl="1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43D25-2DC0-B145-8CDC-1305C74C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80856" y="1785674"/>
            <a:ext cx="5616477" cy="2001839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fa-IR" sz="3600" b="1" dirty="0">
                <a:cs typeface="B Mitra" panose="00000400000000000000" pitchFamily="2" charset="-78"/>
              </a:rPr>
              <a:t>چالش بازآفرینی جایگاه ژئوپلیتیکی جمهوری اسلامی ایران در نظم نوین جهانی</a:t>
            </a:r>
            <a:br>
              <a:rPr lang="fa-IR" sz="3600" b="1" dirty="0">
                <a:cs typeface="B Mitra" panose="00000400000000000000" pitchFamily="2" charset="-78"/>
              </a:rPr>
            </a:br>
            <a:r>
              <a:rPr lang="fa-IR" sz="3600" b="1" dirty="0">
                <a:cs typeface="B Mitra" panose="00000400000000000000" pitchFamily="2" charset="-78"/>
              </a:rPr>
              <a:t> </a:t>
            </a:r>
            <a:r>
              <a:rPr lang="fa-IR" sz="3100" b="1" dirty="0">
                <a:cs typeface="B Mitra" panose="00000400000000000000" pitchFamily="2" charset="-78"/>
              </a:rPr>
              <a:t>از مدیریت فشار حداکثری به کنشگری فعال منطقه‌ای و فرامنطقه‌ای</a:t>
            </a:r>
            <a:endParaRPr lang="fa-IR" sz="3600" b="1" dirty="0"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F6B021-3F5D-0643-BA4C-71F40E9F5B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3350" y="4512966"/>
            <a:ext cx="5929008" cy="1631798"/>
          </a:xfrm>
        </p:spPr>
        <p:txBody>
          <a:bodyPr>
            <a:normAutofit/>
          </a:bodyPr>
          <a:lstStyle/>
          <a:p>
            <a:pPr marL="457200" indent="-457200" algn="ctr">
              <a:spcBef>
                <a:spcPts val="1000"/>
              </a:spcBef>
              <a:buAutoNum type="arabicPeriod"/>
            </a:pPr>
            <a:r>
              <a:rPr lang="fa-IR" sz="2500" dirty="0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حمید حکیم، دانشیار گروه روابط بین الملل؛ هیئت علمی دانشگاه علامه طباطبایی </a:t>
            </a:r>
          </a:p>
          <a:p>
            <a:pPr marL="457200" indent="-457200" algn="ctr">
              <a:spcBef>
                <a:spcPts val="1000"/>
              </a:spcBef>
              <a:buAutoNum type="arabicPeriod"/>
            </a:pPr>
            <a:r>
              <a:rPr lang="fa-IR" sz="2500" dirty="0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سعید غلامی (نویسنده مسئول)، کارشناسی ارشد مطالعات منطقه ای دانشگاه علامه طباطبایی</a:t>
            </a:r>
            <a:endParaRPr lang="en-IR" sz="2500" dirty="0">
              <a:solidFill>
                <a:srgbClr val="1F4497"/>
              </a:solidFill>
              <a:latin typeface="IRANYekan Light" panose="020B0506030804020204" pitchFamily="34" charset="-78"/>
              <a:cs typeface="B Mitra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9E5219-1E3A-DC35-DD33-B64A63134D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0856" y="554530"/>
            <a:ext cx="3782291" cy="5056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0C306D-453F-426E-947B-C1EB46B24D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531" y="1732220"/>
            <a:ext cx="1996158" cy="2192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2169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9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6AF201-794E-49A1-B366-29C2E4217ACA}"/>
              </a:ext>
            </a:extLst>
          </p:cNvPr>
          <p:cNvSpPr txBox="1"/>
          <p:nvPr/>
        </p:nvSpPr>
        <p:spPr>
          <a:xfrm>
            <a:off x="857250" y="1256170"/>
            <a:ext cx="7484895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00B150"/>
                </a:solidFill>
                <a:cs typeface="B Titr" panose="00000700000000000000" pitchFamily="2" charset="-78"/>
              </a:rPr>
              <a:t>راهکار 1: </a:t>
            </a:r>
            <a:r>
              <a:rPr lang="fa-IR" b="1" dirty="0">
                <a:solidFill>
                  <a:srgbClr val="00B150"/>
                </a:solidFill>
                <a:cs typeface="B Titr" panose="00000700000000000000" pitchFamily="2" charset="-78"/>
              </a:rPr>
              <a:t>«تشکیل ستاد ملی کنشگری ژئوپلیتیکی و ژئواکونومیک»</a:t>
            </a: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Titr" panose="00000700000000000000" pitchFamily="2" charset="-78"/>
              </a:rPr>
              <a:t>مسئله هدف:</a:t>
            </a:r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 پراکندگی تصمیم‌گیری و فقدان فرماندهی واحد</a:t>
            </a:r>
          </a:p>
          <a:p>
            <a:pPr algn="r" rtl="1"/>
            <a:r>
              <a:rPr lang="fa-IR" b="1" dirty="0">
                <a:cs typeface="B Titr" panose="00000700000000000000" pitchFamily="2" charset="-78"/>
              </a:rPr>
              <a:t>پیشنهاد عینی:</a:t>
            </a:r>
            <a:endParaRPr lang="fa-IR" dirty="0">
              <a:cs typeface="B Titr" panose="00000700000000000000" pitchFamily="2" charset="-78"/>
            </a:endParaRPr>
          </a:p>
          <a:p>
            <a:pPr marL="285750" indent="-285750" algn="ctr" rtl="1">
              <a:buFont typeface="Wingdings" panose="05000000000000000000" pitchFamily="2" charset="2"/>
              <a:buChar char="q"/>
            </a:pPr>
            <a:r>
              <a:rPr lang="fa-IR" dirty="0">
                <a:cs typeface="B Titr" panose="00000700000000000000" pitchFamily="2" charset="-78"/>
              </a:rPr>
              <a:t>ایجاد «ستاد ملی کنشگری ژئوپلیتیکی» ذیل شورای عالی امنیت ملی با اختیار فرابخشی</a:t>
            </a:r>
          </a:p>
          <a:p>
            <a:pPr algn="r" rtl="1"/>
            <a:endParaRPr lang="fa-IR" b="1" dirty="0">
              <a:cs typeface="B Titr" panose="00000700000000000000" pitchFamily="2" charset="-78"/>
            </a:endParaRPr>
          </a:p>
          <a:p>
            <a:pPr algn="r" rtl="1"/>
            <a:r>
              <a:rPr lang="fa-IR" b="1" dirty="0">
                <a:solidFill>
                  <a:srgbClr val="FF0000"/>
                </a:solidFill>
                <a:cs typeface="B Titr" panose="00000700000000000000" pitchFamily="2" charset="-78"/>
              </a:rPr>
              <a:t>اقدامات اجرایی مشخص: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dirty="0">
                <a:cs typeface="B Titr" panose="00000700000000000000" pitchFamily="2" charset="-78"/>
              </a:rPr>
              <a:t>تجمیع تصمیمات:</a:t>
            </a:r>
          </a:p>
          <a:p>
            <a:pPr marL="742950" lvl="1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Titr" panose="00000700000000000000" pitchFamily="2" charset="-78"/>
              </a:rPr>
              <a:t>سیاست خارجی اقتصادی</a:t>
            </a:r>
          </a:p>
          <a:p>
            <a:pPr marL="742950" lvl="1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Titr" panose="00000700000000000000" pitchFamily="2" charset="-78"/>
              </a:rPr>
              <a:t>کریدورهای ترانزیتی</a:t>
            </a:r>
          </a:p>
          <a:p>
            <a:pPr marL="742950" lvl="1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Titr" panose="00000700000000000000" pitchFamily="2" charset="-78"/>
              </a:rPr>
              <a:t>انرژی و مالی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dirty="0">
                <a:cs typeface="B Titr" panose="00000700000000000000" pitchFamily="2" charset="-78"/>
              </a:rPr>
              <a:t>الزام دستگاه‌ها به تبعیت از مصوبات ستاد</a:t>
            </a:r>
          </a:p>
          <a:p>
            <a:pPr algn="r" rtl="1"/>
            <a:endParaRPr lang="fa-IR" dirty="0">
              <a:cs typeface="B Titr" panose="00000700000000000000" pitchFamily="2" charset="-78"/>
            </a:endParaRPr>
          </a:p>
          <a:p>
            <a:pPr algn="r" rtl="1"/>
            <a:r>
              <a:rPr lang="fa-IR" b="1" dirty="0">
                <a:solidFill>
                  <a:srgbClr val="00B150"/>
                </a:solidFill>
                <a:cs typeface="B Titr" panose="00000700000000000000" pitchFamily="2" charset="-78"/>
              </a:rPr>
              <a:t>نهاد مسئول:</a:t>
            </a:r>
            <a:endParaRPr lang="fa-IR" dirty="0">
              <a:solidFill>
                <a:srgbClr val="00B150"/>
              </a:solidFill>
              <a:cs typeface="B Titr" panose="00000700000000000000" pitchFamily="2" charset="-78"/>
            </a:endParaRPr>
          </a:p>
          <a:p>
            <a:pPr marL="342900" indent="-342900" algn="r" rtl="1">
              <a:buFont typeface="+mj-lt"/>
              <a:buAutoNum type="arabicPeriod"/>
            </a:pPr>
            <a:r>
              <a:rPr lang="fa-IR" dirty="0">
                <a:cs typeface="B Titr" panose="00000700000000000000" pitchFamily="2" charset="-78"/>
              </a:rPr>
              <a:t>شورای عالی امنیت ملی (ریاست)</a:t>
            </a:r>
          </a:p>
          <a:p>
            <a:pPr marL="342900" indent="-342900" algn="r" rtl="1">
              <a:buFont typeface="+mj-lt"/>
              <a:buAutoNum type="arabicPeriod"/>
            </a:pPr>
            <a:r>
              <a:rPr lang="fa-IR" dirty="0">
                <a:cs typeface="B Titr" panose="00000700000000000000" pitchFamily="2" charset="-78"/>
              </a:rPr>
              <a:t>وزارت خارجه، اقتصاد، راه، نفت (اجرا)</a:t>
            </a:r>
          </a:p>
          <a:p>
            <a:pPr marL="342900" indent="-342900" algn="r" rtl="1">
              <a:buFont typeface="+mj-lt"/>
              <a:buAutoNum type="arabicPeriod"/>
            </a:pPr>
            <a:endParaRPr lang="fa-IR" dirty="0">
              <a:cs typeface="B Titr" panose="00000700000000000000" pitchFamily="2" charset="-78"/>
            </a:endParaRPr>
          </a:p>
          <a:p>
            <a:pPr algn="r" rtl="1"/>
            <a:r>
              <a:rPr lang="fa-IR" b="1" dirty="0">
                <a:solidFill>
                  <a:srgbClr val="00B150"/>
                </a:solidFill>
                <a:cs typeface="B Titr" panose="00000700000000000000" pitchFamily="2" charset="-78"/>
              </a:rPr>
              <a:t>خروجی قابل سنجش</a:t>
            </a:r>
            <a:endParaRPr lang="fa-IR" dirty="0">
              <a:solidFill>
                <a:srgbClr val="00B150"/>
              </a:solidFill>
              <a:cs typeface="B Titr" panose="000007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dirty="0">
                <a:cs typeface="B Titr" panose="00000700000000000000" pitchFamily="2" charset="-78"/>
              </a:rPr>
              <a:t>کاهش تعارض سیاست‌ها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dirty="0">
                <a:cs typeface="B Titr" panose="00000700000000000000" pitchFamily="2" charset="-78"/>
              </a:rPr>
              <a:t>افزایش سرعت تصمیم‌سازی راهبردی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2">
                    <a:lumMod val="10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868876-589F-8225-812D-AC835979A31A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36C19DC-B790-9345-2394-9D5B5B655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40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10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6AF201-794E-49A1-B366-29C2E4217ACA}"/>
              </a:ext>
            </a:extLst>
          </p:cNvPr>
          <p:cNvSpPr txBox="1"/>
          <p:nvPr/>
        </p:nvSpPr>
        <p:spPr>
          <a:xfrm>
            <a:off x="857250" y="1256170"/>
            <a:ext cx="7484895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00B150"/>
                </a:solidFill>
                <a:cs typeface="B Titr" panose="00000700000000000000" pitchFamily="2" charset="-78"/>
              </a:rPr>
              <a:t>راهکار 2: تبدیل عضویت بریکس و شانگهای به اهرم مالی ضدتحریم</a:t>
            </a:r>
          </a:p>
          <a:p>
            <a:pPr algn="ctr" rtl="1"/>
            <a:r>
              <a:rPr lang="fa-IR" sz="2400" b="1" dirty="0">
                <a:solidFill>
                  <a:srgbClr val="FF0000"/>
                </a:solidFill>
                <a:cs typeface="B Titr" panose="00000700000000000000" pitchFamily="2" charset="-78"/>
              </a:rPr>
              <a:t>مسئله هدف:</a:t>
            </a:r>
            <a:r>
              <a:rPr lang="fa-IR" sz="2400" dirty="0">
                <a:solidFill>
                  <a:srgbClr val="FF0000"/>
                </a:solidFill>
                <a:cs typeface="B Titr" panose="00000700000000000000" pitchFamily="2" charset="-78"/>
              </a:rPr>
              <a:t> نمادین‌ماندن عضویت‌های بین‌المللی</a:t>
            </a:r>
          </a:p>
          <a:p>
            <a:pPr algn="ctr" rtl="1"/>
            <a:endParaRPr lang="fa-IR" sz="2000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b="1" dirty="0">
                <a:solidFill>
                  <a:srgbClr val="00B150"/>
                </a:solidFill>
                <a:cs typeface="B Titr" panose="00000700000000000000" pitchFamily="2" charset="-78"/>
              </a:rPr>
              <a:t>پیشنهاد عینی:</a:t>
            </a:r>
            <a:endParaRPr lang="fa-IR" dirty="0">
              <a:solidFill>
                <a:srgbClr val="00B150"/>
              </a:solidFill>
              <a:cs typeface="B Titr" panose="00000700000000000000" pitchFamily="2" charset="-78"/>
            </a:endParaRPr>
          </a:p>
          <a:p>
            <a:pPr marL="285750" indent="-285750" algn="ctr" rtl="1">
              <a:buFont typeface="Wingdings" panose="05000000000000000000" pitchFamily="2" charset="2"/>
              <a:buChar char="ü"/>
            </a:pPr>
            <a:r>
              <a:rPr lang="fa-IR" dirty="0">
                <a:cs typeface="B Titr" panose="00000700000000000000" pitchFamily="2" charset="-78"/>
              </a:rPr>
              <a:t>تعریف «۳ پروژه مالی مشترک» با اعضای بریکس و شانگهای ظرف ۱۸ ماه</a:t>
            </a:r>
          </a:p>
          <a:p>
            <a:pPr algn="r" rtl="1"/>
            <a:r>
              <a:rPr lang="fa-IR" b="1" dirty="0">
                <a:solidFill>
                  <a:srgbClr val="00B150"/>
                </a:solidFill>
                <a:cs typeface="B Titr" panose="00000700000000000000" pitchFamily="2" charset="-78"/>
              </a:rPr>
              <a:t>اقدامات اجرایی:</a:t>
            </a:r>
            <a:endParaRPr lang="fa-IR" dirty="0">
              <a:solidFill>
                <a:srgbClr val="00B150"/>
              </a:solidFill>
              <a:cs typeface="B Titr" panose="000007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dirty="0">
                <a:cs typeface="B Titr" panose="00000700000000000000" pitchFamily="2" charset="-78"/>
              </a:rPr>
              <a:t>راه‌اندازی حساب‌های متقابل با ارز ملی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dirty="0">
                <a:cs typeface="B Titr" panose="00000700000000000000" pitchFamily="2" charset="-78"/>
              </a:rPr>
              <a:t>اتصال آزمایشی به سیستم‌های پرداخت غیردلاری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dirty="0">
                <a:cs typeface="B Titr" panose="00000700000000000000" pitchFamily="2" charset="-78"/>
              </a:rPr>
              <a:t>ایجاد صندوق تسویه دوجانبه</a:t>
            </a:r>
          </a:p>
          <a:p>
            <a:pPr algn="r" rtl="1"/>
            <a:endParaRPr lang="fa-IR" dirty="0">
              <a:cs typeface="B Titr" panose="00000700000000000000" pitchFamily="2" charset="-78"/>
            </a:endParaRPr>
          </a:p>
          <a:p>
            <a:pPr algn="r" rtl="1"/>
            <a:endParaRPr lang="fa-IR" dirty="0">
              <a:cs typeface="B Titr" panose="00000700000000000000" pitchFamily="2" charset="-78"/>
            </a:endParaRPr>
          </a:p>
          <a:p>
            <a:pPr algn="r" rtl="1"/>
            <a:r>
              <a:rPr lang="fa-IR" b="1" dirty="0">
                <a:solidFill>
                  <a:srgbClr val="FF0000"/>
                </a:solidFill>
                <a:cs typeface="B Titr" panose="00000700000000000000" pitchFamily="2" charset="-78"/>
              </a:rPr>
              <a:t>نهاد مسئول: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Titr" panose="00000700000000000000" pitchFamily="2" charset="-78"/>
              </a:rPr>
              <a:t>بانک مرکزی (محور)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Titr" panose="00000700000000000000" pitchFamily="2" charset="-78"/>
              </a:rPr>
              <a:t>وزارت اقتصاد و وزارت خارجه</a:t>
            </a:r>
          </a:p>
          <a:p>
            <a:pPr algn="r" rtl="1"/>
            <a:endParaRPr lang="fa-IR" dirty="0">
              <a:cs typeface="B Titr" panose="00000700000000000000" pitchFamily="2" charset="-78"/>
            </a:endParaRPr>
          </a:p>
          <a:p>
            <a:pPr algn="r" rtl="1"/>
            <a:r>
              <a:rPr lang="fa-IR" b="1" dirty="0">
                <a:solidFill>
                  <a:srgbClr val="00B150"/>
                </a:solidFill>
                <a:cs typeface="B Titr" panose="00000700000000000000" pitchFamily="2" charset="-78"/>
              </a:rPr>
              <a:t>خروجی قابل سنجش</a:t>
            </a:r>
            <a:endParaRPr lang="fa-IR" dirty="0">
              <a:solidFill>
                <a:srgbClr val="00B150"/>
              </a:solidFill>
              <a:cs typeface="B Titr" panose="000007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dirty="0">
                <a:cs typeface="B Titr" panose="00000700000000000000" pitchFamily="2" charset="-78"/>
              </a:rPr>
              <a:t>افزایش سهم تجارت غیردلاری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dirty="0">
                <a:cs typeface="B Titr" panose="00000700000000000000" pitchFamily="2" charset="-78"/>
              </a:rPr>
              <a:t>کاهش ریسک انسداد مالی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2">
                    <a:lumMod val="10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868876-589F-8225-812D-AC835979A31A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36C19DC-B790-9345-2394-9D5B5B655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09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11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6AF201-794E-49A1-B366-29C2E4217ACA}"/>
              </a:ext>
            </a:extLst>
          </p:cNvPr>
          <p:cNvSpPr txBox="1"/>
          <p:nvPr/>
        </p:nvSpPr>
        <p:spPr>
          <a:xfrm>
            <a:off x="212780" y="1087129"/>
            <a:ext cx="8309648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00B150"/>
                </a:solidFill>
                <a:cs typeface="B Titr" panose="00000700000000000000" pitchFamily="2" charset="-78"/>
              </a:rPr>
              <a:t>راهکار 3: امنیتی‌سازی کریدورهای ترانزیتی ایران</a:t>
            </a:r>
          </a:p>
          <a:p>
            <a:pPr algn="r" rtl="1"/>
            <a:r>
              <a:rPr lang="fa-IR" sz="2400" b="1" dirty="0">
                <a:cs typeface="B Titr" panose="00000700000000000000" pitchFamily="2" charset="-78"/>
              </a:rPr>
              <a:t>مسئله هدف:</a:t>
            </a:r>
            <a:r>
              <a:rPr lang="fa-IR" sz="2400" dirty="0">
                <a:cs typeface="B Titr" panose="00000700000000000000" pitchFamily="2" charset="-78"/>
              </a:rPr>
              <a:t> استفاده حداقلی از مزیت ژئوپلیتیکی ترانزیت</a:t>
            </a:r>
            <a:endParaRPr lang="fa-IR" sz="2000" b="1" dirty="0">
              <a:solidFill>
                <a:srgbClr val="00B050"/>
              </a:solidFill>
              <a:cs typeface="B Mitra" panose="00000400000000000000" pitchFamily="2" charset="-78"/>
            </a:endParaRPr>
          </a:p>
          <a:p>
            <a:pPr algn="r" rtl="1"/>
            <a:r>
              <a:rPr lang="fa-IR" b="1" dirty="0">
                <a:cs typeface="B Titr" panose="00000700000000000000" pitchFamily="2" charset="-78"/>
              </a:rPr>
              <a:t>پیشنهاد عینی:</a:t>
            </a:r>
            <a:endParaRPr lang="fa-IR" dirty="0">
              <a:cs typeface="B Titr" panose="00000700000000000000" pitchFamily="2" charset="-78"/>
            </a:endParaRPr>
          </a:p>
          <a:p>
            <a:pPr algn="ctr" rtl="1"/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اعلام رسمی کریدورهای ترانزیتی به‌عنوان «دارایی‌های امنیت ملی»</a:t>
            </a:r>
          </a:p>
          <a:p>
            <a:pPr algn="r" rtl="1"/>
            <a:r>
              <a:rPr lang="fa-IR" sz="2400" b="1" dirty="0">
                <a:solidFill>
                  <a:srgbClr val="0070C0"/>
                </a:solidFill>
                <a:cs typeface="B Titr" panose="00000700000000000000" pitchFamily="2" charset="-78"/>
              </a:rPr>
              <a:t>اقدامات اجرایی</a:t>
            </a:r>
            <a:endParaRPr lang="fa-IR" sz="2400" dirty="0">
              <a:solidFill>
                <a:srgbClr val="0070C0"/>
              </a:solidFill>
              <a:cs typeface="B Titr" panose="000007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dirty="0">
                <a:cs typeface="B Titr" panose="00000700000000000000" pitchFamily="2" charset="-78"/>
              </a:rPr>
              <a:t>اولویت بودجه‌ای به کریدور شمال–جنوب و شرق–غرب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dirty="0">
                <a:cs typeface="B Titr" panose="00000700000000000000" pitchFamily="2" charset="-78"/>
              </a:rPr>
              <a:t>انعقاد قراردادهای سه‌جانبه ترانزیتی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dirty="0">
                <a:cs typeface="B Titr" panose="00000700000000000000" pitchFamily="2" charset="-78"/>
              </a:rPr>
              <a:t>گره‌زدن منافع اقتصادی شرکا به مسیر ایران</a:t>
            </a:r>
            <a:endParaRPr lang="fa-IR" b="1" dirty="0">
              <a:cs typeface="B Titr" panose="000007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b="1" dirty="0">
                <a:cs typeface="B Titr" panose="00000700000000000000" pitchFamily="2" charset="-78"/>
              </a:rPr>
              <a:t>تبدیل کریدورها به پروژه‌های منافع‌ساز مشترک</a:t>
            </a:r>
          </a:p>
          <a:p>
            <a:pPr marL="285750" indent="-285750" algn="justLow" rtl="1">
              <a:buFont typeface="Wingdings" panose="05000000000000000000" pitchFamily="2" charset="2"/>
              <a:buChar char="q"/>
            </a:pPr>
            <a:r>
              <a:rPr lang="fa-IR" b="1" dirty="0">
                <a:cs typeface="B Titr" panose="00000700000000000000" pitchFamily="2" charset="-78"/>
              </a:rPr>
              <a:t>گره‌زدن منافع: روسیه، آسیای مرکزی، هند، خلیج فارس به امنیت و ثبات در جمهوری اسلامی ایران</a:t>
            </a:r>
          </a:p>
          <a:p>
            <a:pPr algn="justLow" rtl="1"/>
            <a:endParaRPr lang="fa-IR" b="1" dirty="0">
              <a:cs typeface="B Titr" panose="00000700000000000000" pitchFamily="2" charset="-78"/>
            </a:endParaRPr>
          </a:p>
          <a:p>
            <a:pPr algn="r" rtl="1"/>
            <a:r>
              <a:rPr lang="fa-IR" b="1" dirty="0">
                <a:solidFill>
                  <a:srgbClr val="FF0000"/>
                </a:solidFill>
                <a:cs typeface="B Titr" panose="00000700000000000000" pitchFamily="2" charset="-78"/>
              </a:rPr>
              <a:t>نهادهای مسئول: 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dirty="0">
                <a:cs typeface="B Titr" panose="00000700000000000000" pitchFamily="2" charset="-78"/>
              </a:rPr>
              <a:t>وزارت راه و شهرسازی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dirty="0">
                <a:cs typeface="B Titr" panose="00000700000000000000" pitchFamily="2" charset="-78"/>
              </a:rPr>
              <a:t>سازمان برنامه و بودجه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dirty="0">
                <a:cs typeface="B Titr" panose="00000700000000000000" pitchFamily="2" charset="-78"/>
              </a:rPr>
              <a:t>شورای عالی امنیت ملی</a:t>
            </a:r>
            <a:endParaRPr lang="fa-IR" b="1" dirty="0">
              <a:cs typeface="B Mitra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rgbClr val="0070C0"/>
                </a:solidFill>
                <a:cs typeface="B Mitra" panose="00000400000000000000" pitchFamily="2" charset="-78"/>
              </a:rPr>
              <a:t>نتیجه:</a:t>
            </a:r>
            <a:endParaRPr lang="fa-IR" b="1" dirty="0">
              <a:solidFill>
                <a:srgbClr val="0070C0"/>
              </a:solidFill>
              <a:cs typeface="B Mitra" panose="00000400000000000000" pitchFamily="2" charset="-78"/>
            </a:endParaRP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افزایش عبور کالا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افزایش هزینه بی‌ثبات‌سازی ایران برای رقبا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افزایش هزینه دور زدن ایران برای رقبا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2">
                    <a:lumMod val="10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868876-589F-8225-812D-AC835979A31A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36C19DC-B790-9345-2394-9D5B5B655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927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12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6AF201-794E-49A1-B366-29C2E4217ACA}"/>
              </a:ext>
            </a:extLst>
          </p:cNvPr>
          <p:cNvSpPr txBox="1"/>
          <p:nvPr/>
        </p:nvSpPr>
        <p:spPr>
          <a:xfrm>
            <a:off x="801471" y="1246878"/>
            <a:ext cx="7484895" cy="5413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00B050"/>
                </a:solidFill>
                <a:cs typeface="B Titr" panose="00000700000000000000" pitchFamily="2" charset="-78"/>
              </a:rPr>
              <a:t>راهکار 4: «تفکیک نهادی دیپلماسی اقتصادی از دیپلماسی امنیتی»</a:t>
            </a:r>
          </a:p>
          <a:p>
            <a:pPr algn="r" rtl="1"/>
            <a:endParaRPr lang="fa-IR" sz="2000" b="1" dirty="0">
              <a:cs typeface="B Titr" panose="00000700000000000000" pitchFamily="2" charset="-78"/>
            </a:endParaRPr>
          </a:p>
          <a:p>
            <a:pPr algn="r" rtl="1"/>
            <a:r>
              <a:rPr lang="fa-IR" sz="2000" b="1" dirty="0">
                <a:cs typeface="B Titr" panose="00000700000000000000" pitchFamily="2" charset="-78"/>
              </a:rPr>
              <a:t>مسئله هدف:</a:t>
            </a:r>
            <a:r>
              <a:rPr lang="fa-IR" sz="2000" dirty="0">
                <a:cs typeface="B Titr" panose="00000700000000000000" pitchFamily="2" charset="-78"/>
              </a:rPr>
              <a:t> امنیتی‌شدن بیش از حد روابط منطقه‌ای</a:t>
            </a:r>
          </a:p>
          <a:p>
            <a:pPr algn="r" rtl="1"/>
            <a:endParaRPr lang="fa-IR" sz="2000" dirty="0">
              <a:cs typeface="B Titr" panose="00000700000000000000" pitchFamily="2" charset="-78"/>
            </a:endParaRPr>
          </a:p>
          <a:p>
            <a:pPr algn="r" rtl="1"/>
            <a:r>
              <a:rPr lang="fa-IR" sz="2000" b="1" dirty="0">
                <a:cs typeface="B Titr" panose="00000700000000000000" pitchFamily="2" charset="-78"/>
              </a:rPr>
              <a:t>پیشنهاد عینی</a:t>
            </a:r>
            <a:endParaRPr lang="fa-IR" sz="2000" dirty="0">
              <a:cs typeface="B Titr" panose="00000700000000000000" pitchFamily="2" charset="-78"/>
            </a:endParaRPr>
          </a:p>
          <a:p>
            <a:pPr algn="ctr" rtl="1"/>
            <a:r>
              <a:rPr lang="fa-IR" sz="2000" dirty="0">
                <a:solidFill>
                  <a:srgbClr val="FF0000"/>
                </a:solidFill>
                <a:cs typeface="B Titr" panose="00000700000000000000" pitchFamily="2" charset="-78"/>
              </a:rPr>
              <a:t>ایجاد معاونت مستقل «دیپلماسی اقتصادی منطقه‌ای» در وزارت خارجه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Mitra" panose="00000400000000000000" pitchFamily="2" charset="-78"/>
              </a:rPr>
              <a:t>اصول راهبردی:</a:t>
            </a:r>
            <a:endParaRPr lang="fa-IR" sz="2000" b="1" dirty="0">
              <a:cs typeface="B Titr" panose="00000700000000000000" pitchFamily="2" charset="-78"/>
            </a:endParaRPr>
          </a:p>
          <a:p>
            <a:pPr marL="342900" indent="-342900" algn="r" rtl="1">
              <a:buFont typeface="+mj-lt"/>
              <a:buAutoNum type="arabicPeriod"/>
            </a:pPr>
            <a:r>
              <a:rPr lang="fa-IR" dirty="0">
                <a:cs typeface="B Titr" panose="00000700000000000000" pitchFamily="2" charset="-78"/>
              </a:rPr>
              <a:t>مأموریت صرفاً اقتصادی با همسایگان</a:t>
            </a:r>
          </a:p>
          <a:p>
            <a:pPr marL="342900" indent="-342900" algn="r" rtl="1">
              <a:buFont typeface="+mj-lt"/>
              <a:buAutoNum type="arabicPeriod"/>
            </a:pPr>
            <a:r>
              <a:rPr lang="fa-IR" dirty="0">
                <a:cs typeface="B Titr" panose="00000700000000000000" pitchFamily="2" charset="-78"/>
              </a:rPr>
              <a:t>تعریف پروژه‌های مشترک انرژی، لجستیک و تجارت</a:t>
            </a:r>
          </a:p>
          <a:p>
            <a:pPr marL="342900" indent="-342900" algn="r" rtl="1">
              <a:buFont typeface="+mj-lt"/>
              <a:buAutoNum type="arabicPeriod"/>
            </a:pPr>
            <a:r>
              <a:rPr lang="fa-IR" dirty="0">
                <a:cs typeface="B Titr" panose="00000700000000000000" pitchFamily="2" charset="-78"/>
              </a:rPr>
              <a:t>مصون‌سازی پروژه‌ها از تنش‌های سیاسی</a:t>
            </a:r>
          </a:p>
          <a:p>
            <a:pPr marL="342900" indent="-342900" algn="r" rtl="1">
              <a:buFont typeface="+mj-lt"/>
              <a:buAutoNum type="arabicPeriod"/>
            </a:pPr>
            <a:endParaRPr lang="fa-IR" dirty="0">
              <a:cs typeface="B Titr" panose="00000700000000000000" pitchFamily="2" charset="-78"/>
            </a:endParaRPr>
          </a:p>
          <a:p>
            <a:pPr algn="r" rtl="1"/>
            <a:endParaRPr lang="fa-IR" dirty="0">
              <a:cs typeface="B Titr" panose="00000700000000000000" pitchFamily="2" charset="-78"/>
            </a:endParaRPr>
          </a:p>
          <a:p>
            <a:pPr algn="r" rtl="1"/>
            <a:r>
              <a:rPr lang="fa-IR" b="1" dirty="0">
                <a:solidFill>
                  <a:srgbClr val="00B150"/>
                </a:solidFill>
                <a:cs typeface="B Titr" panose="00000700000000000000" pitchFamily="2" charset="-78"/>
              </a:rPr>
              <a:t>خروجی قابل سنجش</a:t>
            </a:r>
            <a:endParaRPr lang="fa-IR" dirty="0">
              <a:solidFill>
                <a:srgbClr val="00B150"/>
              </a:solidFill>
              <a:cs typeface="B Titr" panose="000007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Titr" panose="00000700000000000000" pitchFamily="2" charset="-78"/>
              </a:rPr>
              <a:t>افزایش پروژه‌های اقتصادی مشترک</a:t>
            </a:r>
          </a:p>
          <a:p>
            <a:pPr marL="285750" indent="-285750" algn="r" rtl="1">
              <a:buFont typeface="Wingdings" panose="05000000000000000000" pitchFamily="2" charset="2"/>
              <a:buChar char="ü"/>
            </a:pPr>
            <a:r>
              <a:rPr lang="fa-IR" dirty="0">
                <a:cs typeface="B Titr" panose="00000700000000000000" pitchFamily="2" charset="-78"/>
              </a:rPr>
              <a:t>کاهش تنش‌های غیرضروری</a:t>
            </a:r>
            <a:endParaRPr lang="fa-IR" b="1" dirty="0">
              <a:cs typeface="B Titr" panose="00000700000000000000" pitchFamily="2" charset="-78"/>
            </a:endParaRP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>
                <a:cs typeface="B Titr" panose="00000700000000000000" pitchFamily="2" charset="-78"/>
              </a:rPr>
              <a:t>کاهش تنش بدون امتیازدهی امنیتی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>
                <a:cs typeface="B Titr" panose="00000700000000000000" pitchFamily="2" charset="-78"/>
              </a:rPr>
              <a:t>افزایش وابستگی متقابل اقتصادی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2">
                    <a:lumMod val="10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868876-589F-8225-812D-AC835979A31A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36C19DC-B790-9345-2394-9D5B5B655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24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13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6AF201-794E-49A1-B366-29C2E4217ACA}"/>
              </a:ext>
            </a:extLst>
          </p:cNvPr>
          <p:cNvSpPr txBox="1"/>
          <p:nvPr/>
        </p:nvSpPr>
        <p:spPr>
          <a:xfrm>
            <a:off x="428017" y="1186972"/>
            <a:ext cx="8444055" cy="5455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00B050"/>
                </a:solidFill>
                <a:cs typeface="B Mitra" panose="00000400000000000000" pitchFamily="2" charset="-78"/>
              </a:rPr>
              <a:t>راهکار 5: فشارزدایی فعال و شبکه‌محور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204497"/>
                </a:solidFill>
                <a:cs typeface="B Mitra" panose="00000400000000000000" pitchFamily="2" charset="-78"/>
              </a:rPr>
              <a:t>«چرخش هدفمند به جنوب جهانی» 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00B050"/>
                </a:solidFill>
                <a:cs typeface="B Mitra" panose="00000400000000000000" pitchFamily="2" charset="-78"/>
              </a:rPr>
              <a:t>مسئله هدف: محدود بودن دایره شرکای خارجی      </a:t>
            </a:r>
            <a:r>
              <a:rPr lang="fa-IR" b="1" dirty="0">
                <a:cs typeface="B Mitra" panose="00000400000000000000" pitchFamily="2" charset="-78"/>
              </a:rPr>
              <a:t>فشارزدایی واکنشی و محدود</a:t>
            </a:r>
          </a:p>
          <a:p>
            <a:pPr algn="r" rtl="1"/>
            <a:r>
              <a:rPr lang="fa-IR" b="1" dirty="0">
                <a:cs typeface="B Titr" panose="00000700000000000000" pitchFamily="2" charset="-78"/>
              </a:rPr>
              <a:t>پیشنهاد عینی</a:t>
            </a:r>
            <a:r>
              <a:rPr lang="fa-IR" dirty="0">
                <a:cs typeface="B Titr" panose="00000700000000000000" pitchFamily="2" charset="-78"/>
              </a:rPr>
              <a:t>: تدوین «نقشه راه نفوذ اقتصادی–سیاسی در جنوب جهانی»</a:t>
            </a:r>
            <a:endParaRPr lang="fa-IR" b="1" dirty="0">
              <a:cs typeface="B Mitra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Mitra" panose="00000400000000000000" pitchFamily="2" charset="-78"/>
              </a:rPr>
              <a:t>اقدام پیشنهادی</a:t>
            </a:r>
          </a:p>
          <a:p>
            <a:pPr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تمرکز بر 5 کشور اول اولویت‌دار در:</a:t>
            </a:r>
          </a:p>
          <a:p>
            <a:pPr marL="742950" lvl="1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آفریقا</a:t>
            </a:r>
          </a:p>
          <a:p>
            <a:pPr marL="742950" lvl="1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آمریکای لاتین</a:t>
            </a:r>
          </a:p>
          <a:p>
            <a:pPr marL="742950" lvl="1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آسیای جنوب‌شرقی</a:t>
            </a:r>
          </a:p>
          <a:p>
            <a:pPr algn="r" rtl="1"/>
            <a:r>
              <a:rPr lang="fa-IR" dirty="0">
                <a:cs typeface="B Titr" panose="00000700000000000000" pitchFamily="2" charset="-78"/>
              </a:rPr>
              <a:t>ترکیب: 1. صادرات خدمات فنی 2. همکاری انرژی  3. توافقات سیاسی حداقلی</a:t>
            </a:r>
            <a:endParaRPr lang="fa-IR" b="1" dirty="0">
              <a:cs typeface="B Mitra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204498"/>
                </a:solidFill>
                <a:cs typeface="B Mitra" panose="00000400000000000000" pitchFamily="2" charset="-78"/>
              </a:rPr>
              <a:t>نتایج مورد انتظار: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b="1" dirty="0">
                <a:cs typeface="B Mitra" panose="00000400000000000000" pitchFamily="2" charset="-78"/>
              </a:rPr>
              <a:t>افزایش هزینه تداوم فشار برای طرف مقابل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b="1" dirty="0">
                <a:cs typeface="B Mitra" panose="00000400000000000000" pitchFamily="2" charset="-78"/>
              </a:rPr>
              <a:t>گسترش فضای مانور راهبردی ایران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2">
                    <a:lumMod val="10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868876-589F-8225-812D-AC835979A31A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36C19DC-B790-9345-2394-9D5B5B655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37A6803-BB28-5212-955E-11E752796D59}"/>
              </a:ext>
            </a:extLst>
          </p:cNvPr>
          <p:cNvCxnSpPr/>
          <p:nvPr/>
        </p:nvCxnSpPr>
        <p:spPr>
          <a:xfrm flipH="1">
            <a:off x="4484451" y="2422187"/>
            <a:ext cx="2821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863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AA4AF-953D-244E-A785-3E30E94DDEA1}" type="slidenum">
              <a:rPr kumimoji="0" lang="en-IR" sz="1100" b="1" i="0" u="none" strike="noStrike" kern="120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ckwell" panose="02060603020205020403"/>
                <a:ea typeface="+mn-ea"/>
                <a:cs typeface="B Mitra" panose="00000400000000000000" pitchFamily="2" charset="-78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IR" sz="1100" b="1" i="0" u="none" strike="noStrike" kern="1200" cap="none" spc="-7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/>
              <a:ea typeface="+mn-ea"/>
              <a:cs typeface="B Mitra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6AF201-794E-49A1-B366-29C2E4217ACA}"/>
              </a:ext>
            </a:extLst>
          </p:cNvPr>
          <p:cNvSpPr txBox="1"/>
          <p:nvPr/>
        </p:nvSpPr>
        <p:spPr>
          <a:xfrm>
            <a:off x="398834" y="1256170"/>
            <a:ext cx="7943311" cy="5274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204498"/>
                </a:solidFill>
                <a:cs typeface="B Titr" panose="00000700000000000000" pitchFamily="2" charset="-78"/>
              </a:rPr>
              <a:t>جمع‌بندی سیاستی نهایی:  </a:t>
            </a:r>
            <a:r>
              <a:rPr lang="fa-IR" sz="2000" b="1" dirty="0">
                <a:solidFill>
                  <a:srgbClr val="00B150"/>
                </a:solidFill>
                <a:cs typeface="B Titr" panose="00000700000000000000" pitchFamily="2" charset="-78"/>
              </a:rPr>
              <a:t>گذار از سیاست بقا به سیاست موازنه‌سازی فعال</a:t>
            </a:r>
            <a:r>
              <a:rPr lang="fa-IR" sz="2000" b="1" dirty="0">
                <a:cs typeface="B Titr" panose="00000700000000000000" pitchFamily="2" charset="-78"/>
              </a:rPr>
              <a:t>»</a:t>
            </a:r>
            <a:endParaRPr lang="fa-IR" sz="2400" b="1" dirty="0">
              <a:solidFill>
                <a:srgbClr val="204498"/>
              </a:solidFill>
              <a:cs typeface="B Mitra" panose="00000400000000000000" pitchFamily="2" charset="-78"/>
            </a:endParaRPr>
          </a:p>
          <a:p>
            <a:pPr algn="r" rtl="1"/>
            <a:r>
              <a:rPr lang="fa-IR" b="1" dirty="0">
                <a:solidFill>
                  <a:srgbClr val="FF0000"/>
                </a:solidFill>
                <a:cs typeface="B Titr" panose="00000700000000000000" pitchFamily="2" charset="-78"/>
              </a:rPr>
              <a:t>منطق راهبردی: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dirty="0">
                <a:cs typeface="B Titr" panose="00000700000000000000" pitchFamily="2" charset="-78"/>
              </a:rPr>
              <a:t>فشار خارجی دائمی است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dirty="0">
                <a:cs typeface="B Titr" panose="00000700000000000000" pitchFamily="2" charset="-78"/>
              </a:rPr>
              <a:t>انفعال، هزینه‌زا است</a:t>
            </a: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dirty="0">
                <a:cs typeface="B Titr" panose="00000700000000000000" pitchFamily="2" charset="-78"/>
              </a:rPr>
              <a:t>تنها گزینه پایدار: </a:t>
            </a:r>
            <a:r>
              <a:rPr lang="fa-IR" b="1" dirty="0">
                <a:cs typeface="B Titr" panose="00000700000000000000" pitchFamily="2" charset="-78"/>
              </a:rPr>
              <a:t>کنشگری شبکه‌محور</a:t>
            </a:r>
            <a:endParaRPr lang="fa-IR" dirty="0">
              <a:cs typeface="B Titr" panose="00000700000000000000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q"/>
            </a:pPr>
            <a:r>
              <a:rPr lang="fa-IR" b="1" dirty="0">
                <a:cs typeface="B Titr" panose="00000700000000000000" pitchFamily="2" charset="-78"/>
              </a:rPr>
              <a:t>ایران در لحظه‌ای تاریخی از بازآرایی نظم جهانی قرار دارد.</a:t>
            </a:r>
            <a:endParaRPr lang="fa-IR" b="1" dirty="0">
              <a:cs typeface="B Mitra" panose="00000400000000000000" pitchFamily="2" charset="-78"/>
            </a:endParaRP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000" b="1" dirty="0">
                <a:solidFill>
                  <a:srgbClr val="00B050"/>
                </a:solidFill>
                <a:cs typeface="B Mitra" panose="00000400000000000000" pitchFamily="2" charset="-78"/>
              </a:rPr>
              <a:t>انتخاب راهبردی:</a:t>
            </a:r>
          </a:p>
          <a:p>
            <a:pPr marL="742950" lvl="1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>
                <a:cs typeface="B Mitra" panose="00000400000000000000" pitchFamily="2" charset="-78"/>
              </a:rPr>
              <a:t>انفعال      حاشیه‌نشینی</a:t>
            </a:r>
          </a:p>
          <a:p>
            <a:pPr marL="742950" lvl="1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>
                <a:cs typeface="B Mitra" panose="00000400000000000000" pitchFamily="2" charset="-78"/>
              </a:rPr>
              <a:t>کنشگری شبکه‌محور     بازتولید قدرت</a:t>
            </a:r>
          </a:p>
          <a:p>
            <a:pPr algn="justLow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پیام کلیدی:</a:t>
            </a:r>
          </a:p>
          <a:p>
            <a:pPr marL="285750" indent="-285750"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>
                <a:cs typeface="B Mitra" panose="00000400000000000000" pitchFamily="2" charset="-78"/>
              </a:rPr>
              <a:t>عبور از سیاست «مدیریت فشار» به سیاست «ساخت موازنه» تنها مسیر حفظ و ارتقای جایگاه ژئوپلیتیکی ایران است.</a:t>
            </a:r>
          </a:p>
          <a:p>
            <a:pPr marL="285750" indent="-285750" algn="justLow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b="1" dirty="0">
                <a:cs typeface="B Mitra" panose="00000400000000000000" pitchFamily="2" charset="-78"/>
              </a:rPr>
              <a:t>ایران زمانی از فشار عبور می‌کند که به گره‌ای غیرقابل حذف در شبکه‌های منطقه‌ای و فرامنطقه‌ای تبدیل شود.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تحلیل ابعاد مسئله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راهکارهای سیاستی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10000"/>
                  </a:srgbClr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868876-589F-8225-812D-AC835979A31A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36C19DC-B790-9345-2394-9D5B5B655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8F8A845B-7E5D-8CDB-11AB-3CA52CB7052A}"/>
              </a:ext>
            </a:extLst>
          </p:cNvPr>
          <p:cNvCxnSpPr/>
          <p:nvPr/>
        </p:nvCxnSpPr>
        <p:spPr>
          <a:xfrm flipH="1">
            <a:off x="6750996" y="3832698"/>
            <a:ext cx="24319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29EFD4A-0D2D-11D1-0249-2697EE87BEFB}"/>
              </a:ext>
            </a:extLst>
          </p:cNvPr>
          <p:cNvCxnSpPr/>
          <p:nvPr/>
        </p:nvCxnSpPr>
        <p:spPr>
          <a:xfrm flipH="1">
            <a:off x="5677710" y="4263958"/>
            <a:ext cx="24319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993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3A393-5357-D84D-856B-477DA6B7F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2766221"/>
            <a:ext cx="78867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rtl="1"/>
            <a:r>
              <a:rPr lang="fa-IR" b="1" dirty="0">
                <a:latin typeface="IRANYekan ExtraBold" panose="020B0506030804020204" pitchFamily="34" charset="-78"/>
                <a:cs typeface="B Mitra" panose="00000400000000000000" pitchFamily="2" charset="-78"/>
              </a:rPr>
              <a:t>بــا تشکر</a:t>
            </a:r>
            <a:endParaRPr lang="en-IR" b="1" dirty="0"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043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267063" y="3393877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267063" y="4844653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2267063" y="1943101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EF2EA7-C626-A34D-9447-CB7CC006892D}"/>
              </a:ext>
            </a:extLst>
          </p:cNvPr>
          <p:cNvSpPr txBox="1"/>
          <p:nvPr/>
        </p:nvSpPr>
        <p:spPr>
          <a:xfrm>
            <a:off x="2514600" y="740639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dirty="0">
                <a:solidFill>
                  <a:srgbClr val="204497"/>
                </a:solidFill>
                <a:latin typeface="IRANYekan ExtraBold" panose="020B0506030804020204" pitchFamily="34" charset="-78"/>
                <a:cs typeface="B Mitra" panose="00000400000000000000" pitchFamily="2" charset="-78"/>
              </a:rPr>
              <a:t>فهرست مطالب</a:t>
            </a:r>
            <a:endParaRPr lang="en-IR" sz="4000" b="1" dirty="0">
              <a:solidFill>
                <a:srgbClr val="204497"/>
              </a:solidFill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210AA0-632C-0D47-9332-BC982D94B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</a:t>
            </a:fld>
            <a:endParaRPr lang="en-IR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2023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47DC72-36D8-DC40-B9BB-21E1884CFD6A}"/>
              </a:ext>
            </a:extLst>
          </p:cNvPr>
          <p:cNvSpPr txBox="1"/>
          <p:nvPr/>
        </p:nvSpPr>
        <p:spPr>
          <a:xfrm>
            <a:off x="822949" y="4517469"/>
            <a:ext cx="7828590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Low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b="1" dirty="0">
              <a:cs typeface="B Mitra" panose="00000400000000000000" pitchFamily="2" charset="-78"/>
            </a:endParaRP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2</a:t>
            </a:fld>
            <a:endParaRPr lang="en-IR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FF62F97-3DB0-0642-DF51-6A41CBCB6C73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4875641-01C5-78B9-633E-97F5A4491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21" name="Rectangle 10">
            <a:extLst>
              <a:ext uri="{FF2B5EF4-FFF2-40B4-BE49-F238E27FC236}">
                <a16:creationId xmlns:a16="http://schemas.microsoft.com/office/drawing/2014/main" id="{0C72EDD8-557D-09C7-A297-EAC045FACB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DF38B66-26F0-2C67-AB52-92748BAA4371}"/>
              </a:ext>
            </a:extLst>
          </p:cNvPr>
          <p:cNvSpPr txBox="1"/>
          <p:nvPr/>
        </p:nvSpPr>
        <p:spPr>
          <a:xfrm>
            <a:off x="593387" y="1094722"/>
            <a:ext cx="8058151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SA" altLang="en-US" dirty="0">
                <a:cs typeface="B Titr" panose="00000700000000000000" pitchFamily="2" charset="-78"/>
              </a:rPr>
              <a:t>مقدمه سیاستی</a:t>
            </a:r>
            <a:r>
              <a:rPr lang="en-US" altLang="en-US" dirty="0">
                <a:cs typeface="B Titr" panose="00000700000000000000" pitchFamily="2" charset="-78"/>
              </a:rPr>
              <a:t> </a:t>
            </a:r>
            <a:r>
              <a:rPr lang="fa-IR" altLang="en-US" dirty="0">
                <a:cs typeface="B Titr" panose="00000700000000000000" pitchFamily="2" charset="-78"/>
              </a:rPr>
              <a:t>: </a:t>
            </a:r>
            <a:r>
              <a:rPr lang="ar-SA" altLang="en-US" dirty="0">
                <a:solidFill>
                  <a:srgbClr val="FF0000"/>
                </a:solidFill>
                <a:cs typeface="B Titr" panose="00000700000000000000" pitchFamily="2" charset="-78"/>
              </a:rPr>
              <a:t>تحول</a:t>
            </a:r>
            <a:r>
              <a:rPr lang="fa-IR" altLang="en-US" dirty="0">
                <a:solidFill>
                  <a:srgbClr val="FF0000"/>
                </a:solidFill>
                <a:cs typeface="B Titr" panose="00000700000000000000" pitchFamily="2" charset="-78"/>
              </a:rPr>
              <a:t> در</a:t>
            </a:r>
            <a:r>
              <a:rPr lang="ar-SA" altLang="en-US" dirty="0">
                <a:solidFill>
                  <a:srgbClr val="FF0000"/>
                </a:solidFill>
                <a:cs typeface="B Titr" panose="00000700000000000000" pitchFamily="2" charset="-78"/>
              </a:rPr>
              <a:t> محیط</a:t>
            </a:r>
            <a:r>
              <a:rPr lang="fa-IR" altLang="en-US" dirty="0">
                <a:solidFill>
                  <a:srgbClr val="FF0000"/>
                </a:solidFill>
                <a:cs typeface="B Titr" panose="00000700000000000000" pitchFamily="2" charset="-78"/>
              </a:rPr>
              <a:t> و فضای </a:t>
            </a:r>
            <a:r>
              <a:rPr lang="ar-SA" altLang="en-US" dirty="0">
                <a:solidFill>
                  <a:srgbClr val="FF0000"/>
                </a:solidFill>
                <a:cs typeface="B Titr" panose="00000700000000000000" pitchFamily="2" charset="-78"/>
              </a:rPr>
              <a:t>تصمیم‌گیری ایران</a:t>
            </a:r>
            <a:endParaRPr lang="fa-IR" altLang="en-US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dirty="0">
              <a:cs typeface="B Titr" panose="00000700000000000000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ar-SA" altLang="en-US" dirty="0">
                <a:cs typeface="B Titr" panose="00000700000000000000" pitchFamily="2" charset="-78"/>
              </a:rPr>
              <a:t>نظام بین‌الملل وارد مرحله‌ای شده که</a:t>
            </a:r>
            <a:r>
              <a:rPr lang="en-US" altLang="en-US" dirty="0">
                <a:cs typeface="B Titr" panose="00000700000000000000" pitchFamily="2" charset="-78"/>
              </a:rPr>
              <a:t>:</a:t>
            </a:r>
          </a:p>
          <a:p>
            <a:pPr marL="742950" marR="0" lvl="1" indent="-28575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lang="ar-SA" altLang="en-US" dirty="0">
                <a:cs typeface="B Titr" panose="00000700000000000000" pitchFamily="2" charset="-78"/>
              </a:rPr>
              <a:t>قدرت از «کنترل نظامی» به «کنترل شبکه‌ها» منتقل شده است</a:t>
            </a:r>
            <a:r>
              <a:rPr lang="en-US" altLang="en-US" dirty="0">
                <a:cs typeface="B Titr" panose="00000700000000000000" pitchFamily="2" charset="-78"/>
              </a:rPr>
              <a:t>.</a:t>
            </a:r>
          </a:p>
          <a:p>
            <a:pPr marL="742950" marR="0" lvl="1" indent="-28575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lang="ar-SA" altLang="en-US" dirty="0">
                <a:cs typeface="B Titr" panose="00000700000000000000" pitchFamily="2" charset="-78"/>
              </a:rPr>
              <a:t>کریدورها، زنجیره‌های تأمین، نظام‌های پرداخت و ائتلاف‌های منعطف، تعیین‌کننده جایگاه کشورها هستند</a:t>
            </a:r>
            <a:r>
              <a:rPr lang="en-US" altLang="en-US" dirty="0">
                <a:cs typeface="B Titr" panose="00000700000000000000" pitchFamily="2" charset="-78"/>
              </a:rPr>
              <a:t>.</a:t>
            </a:r>
            <a:endParaRPr lang="fa-IR" altLang="en-US" dirty="0">
              <a:cs typeface="B Titr" panose="00000700000000000000" pitchFamily="2" charset="-78"/>
            </a:endParaRPr>
          </a:p>
          <a:p>
            <a:pPr marL="742950" marR="0" lvl="1" indent="-28575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endParaRPr lang="en-US" altLang="en-US" dirty="0">
              <a:cs typeface="B Titr" panose="00000700000000000000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ar-SA" altLang="en-US" dirty="0">
                <a:cs typeface="B Titr" panose="00000700000000000000" pitchFamily="2" charset="-78"/>
              </a:rPr>
              <a:t>در این محیط</a:t>
            </a:r>
            <a:r>
              <a:rPr lang="en-US" altLang="en-US" dirty="0">
                <a:cs typeface="B Titr" panose="00000700000000000000" pitchFamily="2" charset="-78"/>
              </a:rPr>
              <a:t>:</a:t>
            </a:r>
          </a:p>
          <a:p>
            <a:pPr marL="742950" marR="0" lvl="1" indent="-28575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lang="ar-SA" altLang="en-US" dirty="0">
                <a:cs typeface="B Titr" panose="00000700000000000000" pitchFamily="2" charset="-78"/>
              </a:rPr>
              <a:t>کشورهایی که</a:t>
            </a:r>
            <a:r>
              <a:rPr lang="en-US" altLang="en-US" dirty="0">
                <a:cs typeface="B Titr" panose="00000700000000000000" pitchFamily="2" charset="-78"/>
              </a:rPr>
              <a:t> </a:t>
            </a:r>
            <a:r>
              <a:rPr lang="ar-SA" altLang="en-US" dirty="0">
                <a:cs typeface="B Titr" panose="00000700000000000000" pitchFamily="2" charset="-78"/>
              </a:rPr>
              <a:t>اتصال‌پذیر</a:t>
            </a:r>
            <a:r>
              <a:rPr lang="en-US" altLang="en-US" dirty="0">
                <a:cs typeface="B Titr" panose="00000700000000000000" pitchFamily="2" charset="-78"/>
              </a:rPr>
              <a:t> </a:t>
            </a:r>
            <a:r>
              <a:rPr lang="ar-SA" altLang="en-US" dirty="0">
                <a:cs typeface="B Titr" panose="00000700000000000000" pitchFamily="2" charset="-78"/>
              </a:rPr>
              <a:t>هستند، قدرت تولید می‌کنند</a:t>
            </a:r>
            <a:r>
              <a:rPr lang="en-US" altLang="en-US" dirty="0">
                <a:cs typeface="B Titr" panose="00000700000000000000" pitchFamily="2" charset="-78"/>
              </a:rPr>
              <a:t>.</a:t>
            </a:r>
          </a:p>
          <a:p>
            <a:pPr marL="742950" marR="0" lvl="1" indent="-28575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r>
              <a:rPr lang="ar-SA" altLang="en-US" dirty="0">
                <a:cs typeface="B Titr" panose="00000700000000000000" pitchFamily="2" charset="-78"/>
              </a:rPr>
              <a:t>کشورهایی که</a:t>
            </a:r>
            <a:r>
              <a:rPr lang="en-US" altLang="en-US" dirty="0">
                <a:cs typeface="B Titr" panose="00000700000000000000" pitchFamily="2" charset="-78"/>
              </a:rPr>
              <a:t> </a:t>
            </a:r>
            <a:r>
              <a:rPr lang="ar-SA" altLang="en-US" dirty="0">
                <a:cs typeface="B Titr" panose="00000700000000000000" pitchFamily="2" charset="-78"/>
              </a:rPr>
              <a:t>منزوی</a:t>
            </a:r>
            <a:r>
              <a:rPr lang="en-US" altLang="en-US" dirty="0">
                <a:cs typeface="B Titr" panose="00000700000000000000" pitchFamily="2" charset="-78"/>
              </a:rPr>
              <a:t> </a:t>
            </a:r>
            <a:r>
              <a:rPr lang="ar-SA" altLang="en-US" dirty="0">
                <a:cs typeface="B Titr" panose="00000700000000000000" pitchFamily="2" charset="-78"/>
              </a:rPr>
              <a:t>می‌مانند، حتی با منابع بالا، تضعیف می‌شوند</a:t>
            </a:r>
            <a:r>
              <a:rPr lang="en-US" altLang="en-US" dirty="0">
                <a:cs typeface="B Titr" panose="00000700000000000000" pitchFamily="2" charset="-78"/>
              </a:rPr>
              <a:t>.</a:t>
            </a:r>
            <a:endParaRPr lang="fa-IR" altLang="en-US" dirty="0">
              <a:cs typeface="B Titr" panose="00000700000000000000" pitchFamily="2" charset="-78"/>
            </a:endParaRPr>
          </a:p>
          <a:p>
            <a:pPr marL="742950" marR="0" lvl="1" indent="-28575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endParaRPr lang="fa-IR" altLang="en-US" dirty="0">
              <a:cs typeface="B Titr" panose="00000700000000000000" pitchFamily="2" charset="-78"/>
            </a:endParaRPr>
          </a:p>
          <a:p>
            <a:pPr marR="0" lvl="1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altLang="en-US" dirty="0">
              <a:cs typeface="B Titr" panose="00000700000000000000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SA" altLang="en-US" dirty="0">
                <a:solidFill>
                  <a:srgbClr val="00B050"/>
                </a:solidFill>
                <a:cs typeface="B Titr" panose="00000700000000000000" pitchFamily="2" charset="-78"/>
              </a:rPr>
              <a:t>نکته کلیدی سیاستی</a:t>
            </a:r>
            <a:endParaRPr lang="en-US" altLang="en-US" dirty="0">
              <a:solidFill>
                <a:srgbClr val="00B050"/>
              </a:solidFill>
              <a:cs typeface="B Titr" panose="00000700000000000000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SA" altLang="en-US" dirty="0">
                <a:cs typeface="B Titr" panose="00000700000000000000" pitchFamily="2" charset="-78"/>
              </a:rPr>
              <a:t>مسئله امروز ایران «تحریم» نیست؛ مسئله «جایگاه ایران در شبکه‌های قدرت نظم جدید» است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383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3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BBB543-54F1-4C37-A39F-D78FED2DCD57}"/>
              </a:ext>
            </a:extLst>
          </p:cNvPr>
          <p:cNvSpPr txBox="1"/>
          <p:nvPr/>
        </p:nvSpPr>
        <p:spPr>
          <a:xfrm>
            <a:off x="-204281" y="1212074"/>
            <a:ext cx="907934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rgbClr val="FF0000"/>
                </a:solidFill>
                <a:cs typeface="B Mitra" panose="00000400000000000000" pitchFamily="2" charset="-78"/>
              </a:rPr>
              <a:t>بعد ژئوپلیتیکی: حاشیه‌نشینی در بازآرایی موازنه‌ها</a:t>
            </a:r>
            <a:endParaRPr lang="fa-IR" sz="2400" b="1" dirty="0">
              <a:cs typeface="B Mitra" panose="00000400000000000000" pitchFamily="2" charset="-78"/>
            </a:endParaRPr>
          </a:p>
          <a:p>
            <a:pPr algn="r" rtl="1"/>
            <a:r>
              <a:rPr lang="fa-IR" sz="2000" b="1" dirty="0">
                <a:cs typeface="B Mitra" panose="00000400000000000000" pitchFamily="2" charset="-78"/>
              </a:rPr>
              <a:t>وضعیت عینی </a:t>
            </a:r>
          </a:p>
          <a:p>
            <a:pPr marL="457200" indent="-457200" algn="r" rtl="1">
              <a:buFont typeface="Wingdings" panose="05000000000000000000" pitchFamily="2" charset="2"/>
              <a:buChar char="q"/>
            </a:pPr>
            <a:r>
              <a:rPr lang="fa-IR" sz="2000" b="1" dirty="0">
                <a:cs typeface="B Mitra" panose="00000400000000000000" pitchFamily="2" charset="-78"/>
              </a:rPr>
              <a:t>موازنه‌های منطقه‌ای در حال بازتعریف‌اند.</a:t>
            </a:r>
          </a:p>
          <a:p>
            <a:pPr marL="457200" indent="-457200" algn="r" rtl="1">
              <a:buFont typeface="Wingdings" panose="05000000000000000000" pitchFamily="2" charset="2"/>
              <a:buChar char="q"/>
            </a:pPr>
            <a:r>
              <a:rPr lang="fa-IR" sz="2000" b="1" dirty="0">
                <a:cs typeface="B Mitra" panose="00000400000000000000" pitchFamily="2" charset="-78"/>
              </a:rPr>
              <a:t>بازیگران فعال، قواعد جدید را بدون حضور مؤثر ایران تنظیم می‌کنند.</a:t>
            </a: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نشانه‌های عینی:</a:t>
            </a:r>
          </a:p>
          <a:p>
            <a:pPr marL="342900" indent="-342900" algn="r" rtl="1">
              <a:buFont typeface="Wingdings" panose="05000000000000000000" pitchFamily="2" charset="2"/>
              <a:buChar char="Ø"/>
            </a:pPr>
            <a:r>
              <a:rPr lang="fa-IR" sz="2000" b="1" dirty="0">
                <a:cs typeface="B Mitra" panose="00000400000000000000" pitchFamily="2" charset="-78"/>
              </a:rPr>
              <a:t>نقش محدود ایران در طراحی ابتکارات منطقه‌ای</a:t>
            </a:r>
          </a:p>
          <a:p>
            <a:pPr marL="342900" indent="-342900" algn="r" rtl="1">
              <a:buFont typeface="Wingdings" panose="05000000000000000000" pitchFamily="2" charset="2"/>
              <a:buChar char="Ø"/>
            </a:pPr>
            <a:r>
              <a:rPr lang="fa-IR" sz="2000" b="1" dirty="0">
                <a:cs typeface="B Mitra" panose="00000400000000000000" pitchFamily="2" charset="-78"/>
              </a:rPr>
              <a:t>مشارکت بیشتر در «واکنش به تحولات» تا «ایجاد آن‌ها»</a:t>
            </a: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در نتیجه:</a:t>
            </a:r>
          </a:p>
          <a:p>
            <a:pPr marL="742950" lvl="1" indent="-285750" algn="r" rtl="1">
              <a:buFont typeface="Arial" panose="020B0604020202020204" pitchFamily="34" charset="0"/>
              <a:buChar char="•"/>
            </a:pPr>
            <a:r>
              <a:rPr lang="fa-IR" sz="2000" b="1" dirty="0">
                <a:cs typeface="B Mitra" panose="00000400000000000000" pitchFamily="2" charset="-78"/>
              </a:rPr>
              <a:t>سیاست خارجی عمدتاً واکنشی</a:t>
            </a:r>
          </a:p>
          <a:p>
            <a:pPr marL="742950" lvl="1" indent="-285750" algn="r" rtl="1">
              <a:buFont typeface="Arial" panose="020B0604020202020204" pitchFamily="34" charset="0"/>
              <a:buChar char="•"/>
            </a:pPr>
            <a:r>
              <a:rPr lang="fa-IR" sz="2000" b="1" dirty="0">
                <a:cs typeface="B Mitra" panose="00000400000000000000" pitchFamily="2" charset="-78"/>
              </a:rPr>
              <a:t>تمرکز بر مدیریت فشار به ‌جای تولید قدرت</a:t>
            </a:r>
          </a:p>
          <a:p>
            <a:pPr marL="342900" indent="-342900" algn="r" rtl="1">
              <a:buFont typeface="Wingdings" panose="05000000000000000000" pitchFamily="2" charset="2"/>
              <a:buChar char="Ø"/>
            </a:pPr>
            <a:endParaRPr lang="fa-IR" sz="2000" b="1" dirty="0">
              <a:cs typeface="B Mitra" panose="00000400000000000000" pitchFamily="2" charset="-78"/>
            </a:endParaRPr>
          </a:p>
          <a:p>
            <a:pPr algn="r" rtl="1"/>
            <a:r>
              <a:rPr lang="fa-IR" sz="2400" b="1" dirty="0">
                <a:solidFill>
                  <a:srgbClr val="00B0F0"/>
                </a:solidFill>
                <a:cs typeface="B Mitra" panose="00000400000000000000" pitchFamily="2" charset="-78"/>
              </a:rPr>
              <a:t>پیام سیاستی: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000" b="1" dirty="0">
                <a:cs typeface="B Mitra" panose="00000400000000000000" pitchFamily="2" charset="-78"/>
              </a:rPr>
              <a:t> ایران بیشتر موضوع موازنه است تا طراح موازنه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000" b="1" dirty="0">
                <a:cs typeface="B Mitra" panose="00000400000000000000" pitchFamily="2" charset="-78"/>
              </a:rPr>
              <a:t> بقا حفظ شده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000" b="1" dirty="0">
                <a:cs typeface="B Mitra" panose="00000400000000000000" pitchFamily="2" charset="-78"/>
              </a:rPr>
              <a:t> اما بازتولید قدرت ملی تضعیف شده است.</a:t>
            </a:r>
          </a:p>
          <a:p>
            <a:pPr marL="742950" lvl="1" indent="-285750" algn="r" rtl="1">
              <a:buFont typeface="Arial" panose="020B0604020202020204" pitchFamily="34" charset="0"/>
              <a:buChar char="•"/>
            </a:pPr>
            <a:endParaRPr lang="fa-IR" sz="2000" b="1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9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AA4AF-953D-244E-A785-3E30E94DDEA1}" type="slidenum">
              <a:rPr kumimoji="0" lang="en-IR" sz="1100" b="1" i="0" u="none" strike="noStrike" kern="120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ckwell" panose="02060603020205020403"/>
                <a:ea typeface="+mn-ea"/>
                <a:cs typeface="B Mitra" panose="00000400000000000000" pitchFamily="2" charset="-78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IR" sz="1100" b="1" i="0" u="none" strike="noStrike" kern="1200" cap="none" spc="-7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/>
              <a:ea typeface="+mn-ea"/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BBB543-54F1-4C37-A39F-D78FED2DCD57}"/>
              </a:ext>
            </a:extLst>
          </p:cNvPr>
          <p:cNvSpPr txBox="1"/>
          <p:nvPr/>
        </p:nvSpPr>
        <p:spPr>
          <a:xfrm>
            <a:off x="687543" y="1638328"/>
            <a:ext cx="754205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cs typeface="B Mitra" panose="00000400000000000000" pitchFamily="2" charset="-78"/>
              </a:rPr>
              <a:t>بُعد ژئواکونومیک: عدم تبدیل موقعیت به قدرت اقتصادی</a:t>
            </a:r>
          </a:p>
          <a:p>
            <a:pPr algn="ctr" rtl="1"/>
            <a:r>
              <a:rPr lang="fa-IR" sz="2400" b="1" dirty="0">
                <a:cs typeface="B Mitra" panose="00000400000000000000" pitchFamily="2" charset="-78"/>
              </a:rPr>
              <a:t> </a:t>
            </a:r>
            <a:endParaRPr lang="fa-IR" sz="2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r" rtl="1"/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مسئلهِ محوری چیست؟</a:t>
            </a:r>
            <a:endParaRPr lang="en-US" sz="2000" b="1" dirty="0">
              <a:cs typeface="B Mitra" panose="00000400000000000000" pitchFamily="2" charset="-78"/>
            </a:endParaRPr>
          </a:p>
          <a:p>
            <a:pPr algn="r" rtl="1"/>
            <a:r>
              <a:rPr lang="fa-IR" sz="2000" dirty="0">
                <a:cs typeface="B Mitra" panose="00000400000000000000" pitchFamily="2" charset="-78"/>
              </a:rPr>
              <a:t>ایران نتوانسته:</a:t>
            </a:r>
          </a:p>
          <a:p>
            <a:pPr marL="742950" lvl="1" indent="-285750" algn="r" rtl="1">
              <a:buFont typeface="Arial" panose="020B0604020202020204" pitchFamily="34" charset="0"/>
              <a:buChar char="•"/>
            </a:pPr>
            <a:r>
              <a:rPr lang="fa-IR" sz="2000" dirty="0">
                <a:cs typeface="B Mitra" panose="00000400000000000000" pitchFamily="2" charset="-78"/>
              </a:rPr>
              <a:t>فشار را به </a:t>
            </a:r>
            <a:r>
              <a:rPr lang="fa-IR" sz="2000" b="1" dirty="0">
                <a:cs typeface="B Mitra" panose="00000400000000000000" pitchFamily="2" charset="-78"/>
              </a:rPr>
              <a:t>اهرم</a:t>
            </a:r>
            <a:endParaRPr lang="fa-IR" sz="2000" dirty="0">
              <a:cs typeface="B Mitra" panose="00000400000000000000" pitchFamily="2" charset="-78"/>
            </a:endParaRPr>
          </a:p>
          <a:p>
            <a:pPr marL="742950" lvl="1" indent="-285750" algn="r" rtl="1">
              <a:buFont typeface="Arial" panose="020B0604020202020204" pitchFamily="34" charset="0"/>
              <a:buChar char="•"/>
            </a:pPr>
            <a:r>
              <a:rPr lang="fa-IR" sz="2000" dirty="0">
                <a:cs typeface="B Mitra" panose="00000400000000000000" pitchFamily="2" charset="-78"/>
              </a:rPr>
              <a:t>تحریم را به </a:t>
            </a:r>
            <a:r>
              <a:rPr lang="fa-IR" sz="2000" b="1" dirty="0">
                <a:cs typeface="B Mitra" panose="00000400000000000000" pitchFamily="2" charset="-78"/>
              </a:rPr>
              <a:t>محرک تنوع‌سازی</a:t>
            </a:r>
            <a:endParaRPr lang="fa-IR" sz="2000" dirty="0">
              <a:cs typeface="B Mitra" panose="00000400000000000000" pitchFamily="2" charset="-78"/>
            </a:endParaRPr>
          </a:p>
          <a:p>
            <a:pPr marL="742950" lvl="1" indent="-285750" algn="r" rtl="1">
              <a:buFont typeface="Arial" panose="020B0604020202020204" pitchFamily="34" charset="0"/>
              <a:buChar char="•"/>
            </a:pPr>
            <a:r>
              <a:rPr lang="fa-IR" sz="2000" dirty="0">
                <a:cs typeface="B Mitra" panose="00000400000000000000" pitchFamily="2" charset="-78"/>
              </a:rPr>
              <a:t>موقعیت جغرافیایی را به </a:t>
            </a:r>
            <a:r>
              <a:rPr lang="fa-IR" sz="2000" b="1" dirty="0">
                <a:cs typeface="B Mitra" panose="00000400000000000000" pitchFamily="2" charset="-78"/>
              </a:rPr>
              <a:t>قدرت اجرایی</a:t>
            </a:r>
            <a:r>
              <a:rPr lang="fa-IR" sz="2000" dirty="0">
                <a:cs typeface="B Mitra" panose="00000400000000000000" pitchFamily="2" charset="-78"/>
              </a:rPr>
              <a:t> تبدیل کند.</a:t>
            </a:r>
          </a:p>
          <a:p>
            <a:pPr marL="742950" lvl="1" indent="-285750" algn="r" rtl="1">
              <a:buFont typeface="Arial" panose="020B0604020202020204" pitchFamily="34" charset="0"/>
              <a:buChar char="•"/>
            </a:pPr>
            <a:endParaRPr lang="fa-IR" sz="2000" dirty="0">
              <a:cs typeface="B Mitra" panose="00000400000000000000" pitchFamily="2" charset="-78"/>
            </a:endParaRPr>
          </a:p>
          <a:p>
            <a:pPr lvl="1" algn="r" rtl="1"/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نشانه‌های عینی:</a:t>
            </a:r>
          </a:p>
          <a:p>
            <a:pPr marL="800100" lvl="1" indent="-342900" algn="r" rtl="1">
              <a:buFont typeface="Wingdings" panose="05000000000000000000" pitchFamily="2" charset="2"/>
              <a:buChar char="Ø"/>
            </a:pPr>
            <a:r>
              <a:rPr lang="fa-IR" sz="2000" b="1" dirty="0">
                <a:cs typeface="B Mitra" panose="00000400000000000000" pitchFamily="2" charset="-78"/>
              </a:rPr>
              <a:t>عبور مسیرهای تجاری از گزینه‌های جایگزین</a:t>
            </a:r>
          </a:p>
          <a:p>
            <a:pPr marL="800100" lvl="1" indent="-342900" algn="r" rtl="1">
              <a:buFont typeface="Wingdings" panose="05000000000000000000" pitchFamily="2" charset="2"/>
              <a:buChar char="Ø"/>
            </a:pPr>
            <a:r>
              <a:rPr lang="fa-IR" sz="2000" b="1" dirty="0">
                <a:cs typeface="B Mitra" panose="00000400000000000000" pitchFamily="2" charset="-78"/>
              </a:rPr>
              <a:t>نقش محدود ایران در شبکه لجستیک منطقه‌ای</a:t>
            </a:r>
            <a:endParaRPr lang="fa-IR" sz="2000" dirty="0">
              <a:cs typeface="B Mitra" panose="00000400000000000000" pitchFamily="2" charset="-78"/>
            </a:endParaRPr>
          </a:p>
          <a:p>
            <a:pPr lvl="1" algn="r" rtl="1"/>
            <a:endParaRPr lang="fa-IR" sz="2000" dirty="0">
              <a:cs typeface="B Mitra" panose="00000400000000000000" pitchFamily="2" charset="-78"/>
            </a:endParaRP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rgbClr val="FF0000"/>
                </a:solidFill>
                <a:cs typeface="B Mitra" panose="00000400000000000000" pitchFamily="2" charset="-78"/>
              </a:rPr>
              <a:t>خطر راهبردی:</a:t>
            </a:r>
          </a:p>
          <a:p>
            <a:pPr marL="742950" lvl="1" indent="-285750" algn="r" rtl="1">
              <a:buFont typeface="Arial" panose="020B0604020202020204" pitchFamily="34" charset="0"/>
              <a:buChar char="•"/>
            </a:pPr>
            <a:r>
              <a:rPr lang="fa-IR" sz="2000" b="1" dirty="0">
                <a:cs typeface="B Mitra" panose="00000400000000000000" pitchFamily="2" charset="-78"/>
              </a:rPr>
              <a:t>حاشیه‌نشینی ژئوپلیتیکی</a:t>
            </a:r>
            <a:r>
              <a:rPr lang="fa-IR" sz="2000" dirty="0">
                <a:cs typeface="B Mitra" panose="00000400000000000000" pitchFamily="2" charset="-78"/>
              </a:rPr>
              <a:t> دقیقاً در لحظه بازآرایی نظم جهانی</a:t>
            </a:r>
          </a:p>
          <a:p>
            <a:pPr marL="742950" lvl="1" indent="-285750" algn="r" rtl="1">
              <a:buFont typeface="Arial" panose="020B0604020202020204" pitchFamily="34" charset="0"/>
              <a:buChar char="•"/>
            </a:pPr>
            <a:endParaRPr lang="fa-IR" sz="2000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تحلیل ابعاد مسئله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راهکارهای سیاستی</a:t>
            </a:r>
            <a:endParaRPr kumimoji="0" lang="en-I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IRANYekan" panose="020B0506030804020204" pitchFamily="34" charset="-78"/>
              <a:ea typeface="+mn-ea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RANYekan" panose="020B0506030804020204" pitchFamily="34" charset="-78"/>
                <a:ea typeface="+mn-ea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6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5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BBB543-54F1-4C37-A39F-D78FED2DCD57}"/>
              </a:ext>
            </a:extLst>
          </p:cNvPr>
          <p:cNvSpPr txBox="1"/>
          <p:nvPr/>
        </p:nvSpPr>
        <p:spPr>
          <a:xfrm>
            <a:off x="212780" y="1451345"/>
            <a:ext cx="777049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endParaRPr lang="fa-IR" b="1" dirty="0"/>
          </a:p>
          <a:p>
            <a:pPr algn="r" rtl="1"/>
            <a:endParaRPr lang="fa-IR" b="1" dirty="0"/>
          </a:p>
          <a:p>
            <a:pPr algn="r" rtl="1"/>
            <a:r>
              <a:rPr lang="fa-IR" b="1" dirty="0">
                <a:cs typeface="B Mitra" panose="00000400000000000000" pitchFamily="2" charset="-78"/>
              </a:rPr>
              <a:t>ریشه ها:</a:t>
            </a:r>
          </a:p>
          <a:p>
            <a:pPr algn="r" rtl="1"/>
            <a:endParaRPr lang="fa-IR" b="1" dirty="0">
              <a:cs typeface="B Mitra" panose="00000400000000000000" pitchFamily="2" charset="-78"/>
            </a:endParaRPr>
          </a:p>
          <a:p>
            <a:pPr algn="r" rtl="1"/>
            <a:r>
              <a:rPr lang="fa-IR" b="1" dirty="0">
                <a:solidFill>
                  <a:srgbClr val="00B050"/>
                </a:solidFill>
                <a:cs typeface="B Mitra" panose="00000400000000000000" pitchFamily="2" charset="-78"/>
              </a:rPr>
              <a:t>ریشه اول: معماری مهار چندلایه</a:t>
            </a:r>
          </a:p>
          <a:p>
            <a:pPr algn="r" rtl="1"/>
            <a:endParaRPr lang="fa-IR" b="1" dirty="0">
              <a:cs typeface="B Mitra" panose="00000400000000000000" pitchFamily="2" charset="-78"/>
            </a:endParaRP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ابزارهای مهار:</a:t>
            </a:r>
          </a:p>
          <a:p>
            <a:pPr marL="742950" lvl="1" indent="-285750" algn="r" rtl="1"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مالی: تحریم، نظام دلاری، </a:t>
            </a:r>
            <a:r>
              <a:rPr lang="en-US" b="1" dirty="0">
                <a:cs typeface="B Mitra" panose="00000400000000000000" pitchFamily="2" charset="-78"/>
              </a:rPr>
              <a:t>OFAC</a:t>
            </a:r>
            <a:r>
              <a:rPr lang="fa-IR" b="1" dirty="0">
                <a:cs typeface="B Mitra" panose="00000400000000000000" pitchFamily="2" charset="-78"/>
              </a:rPr>
              <a:t> (</a:t>
            </a:r>
            <a:r>
              <a:rPr lang="ar-SA" dirty="0">
                <a:cs typeface="B Mitra" panose="00000400000000000000" pitchFamily="2" charset="-78"/>
              </a:rPr>
              <a:t>دفتر کنترل دارایی‌های خارجی</a:t>
            </a:r>
            <a:r>
              <a:rPr lang="fa-IR" dirty="0">
                <a:cs typeface="B Mitra" panose="00000400000000000000" pitchFamily="2" charset="-78"/>
              </a:rPr>
              <a:t>)</a:t>
            </a:r>
            <a:endParaRPr lang="en-US" b="1" dirty="0">
              <a:cs typeface="B Mitra" panose="00000400000000000000" pitchFamily="2" charset="-78"/>
            </a:endParaRPr>
          </a:p>
          <a:p>
            <a:pPr marL="742950" lvl="1" indent="-285750" algn="r" rtl="1"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امنیتی و اطلاعاتی</a:t>
            </a:r>
          </a:p>
          <a:p>
            <a:pPr marL="742950" lvl="1" indent="-285750" algn="r" rtl="1"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سایبری و شناختی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هدف:</a:t>
            </a:r>
          </a:p>
          <a:p>
            <a:pPr marL="742950" lvl="1" indent="-285750" algn="r" rtl="1"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نه فقط تضعیف اقتصادی</a:t>
            </a:r>
          </a:p>
          <a:p>
            <a:pPr marL="742950" lvl="1" indent="-285750" algn="r" rtl="1"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بلکه محدودسازی کنشگری ژئوپلیتیکی ایران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پیامد:</a:t>
            </a:r>
          </a:p>
          <a:p>
            <a:pPr marL="742950" lvl="1" indent="-285750" algn="r" rtl="1"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انسداد دسترسی ایران به شبکه‌های جهانی قدرت و ثروت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13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6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BBB543-54F1-4C37-A39F-D78FED2DCD57}"/>
              </a:ext>
            </a:extLst>
          </p:cNvPr>
          <p:cNvSpPr txBox="1"/>
          <p:nvPr/>
        </p:nvSpPr>
        <p:spPr>
          <a:xfrm>
            <a:off x="1120583" y="1187375"/>
            <a:ext cx="7362763" cy="4212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>
                <a:solidFill>
                  <a:srgbClr val="00B050"/>
                </a:solidFill>
                <a:cs typeface="B Mitra" panose="00000400000000000000" pitchFamily="2" charset="-78"/>
              </a:rPr>
              <a:t>ریشه دوم: ضعف ابتکار و شبکه‌سازی</a:t>
            </a:r>
          </a:p>
          <a:p>
            <a:pPr algn="r" rtl="1">
              <a:lnSpc>
                <a:spcPct val="150000"/>
              </a:lnSpc>
            </a:pPr>
            <a:endParaRPr lang="fa-IR" b="1" dirty="0">
              <a:solidFill>
                <a:srgbClr val="00B050"/>
              </a:solidFill>
              <a:cs typeface="B Mitra" panose="00000400000000000000" pitchFamily="2" charset="-78"/>
            </a:endParaRP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تمرکز افراطی بر «خنثی‌سازی فشار»</a:t>
            </a:r>
          </a:p>
          <a:p>
            <a:pPr marL="285750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غفلت از:</a:t>
            </a:r>
          </a:p>
          <a:p>
            <a:pPr marL="742950" lvl="1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ائتلاف‌سازی</a:t>
            </a:r>
          </a:p>
          <a:p>
            <a:pPr marL="742950" lvl="1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تعریف پروژه‌های مشترک</a:t>
            </a:r>
          </a:p>
          <a:p>
            <a:pPr marL="742950" lvl="1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گره‌زدن منافع دیگران به ثبات ایران</a:t>
            </a:r>
          </a:p>
          <a:p>
            <a:pPr lvl="1" algn="r" rtl="1">
              <a:lnSpc>
                <a:spcPct val="150000"/>
              </a:lnSpc>
            </a:pPr>
            <a:endParaRPr lang="fa-IR" b="1" dirty="0">
              <a:cs typeface="B Mitra" panose="00000400000000000000" pitchFamily="2" charset="-78"/>
            </a:endParaRPr>
          </a:p>
          <a:p>
            <a:pPr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در حالی که:</a:t>
            </a:r>
          </a:p>
          <a:p>
            <a:pPr marL="742950" lvl="1" indent="-28575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نظم نوین، به نفع کنشگران شبکه‌ساز است نه بازیگران منزوی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039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7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BBB543-54F1-4C37-A39F-D78FED2DCD57}"/>
              </a:ext>
            </a:extLst>
          </p:cNvPr>
          <p:cNvSpPr txBox="1"/>
          <p:nvPr/>
        </p:nvSpPr>
        <p:spPr>
          <a:xfrm>
            <a:off x="359923" y="1064522"/>
            <a:ext cx="8016419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rgbClr val="00B050"/>
                </a:solidFill>
                <a:cs typeface="B Mitra" panose="00000400000000000000" pitchFamily="2" charset="-78"/>
              </a:rPr>
              <a:t>ریشه سوم: چالش‌های داخلی حکمرانی</a:t>
            </a:r>
            <a:endParaRPr lang="fa-IR" sz="2400" b="1" dirty="0">
              <a:cs typeface="B Mitra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Mitra" panose="00000400000000000000" pitchFamily="2" charset="-78"/>
              </a:rPr>
              <a:t>1. فقدان نهاد راهبر واحد در سیاست خارجی اقتصادی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Mitra" panose="00000400000000000000" pitchFamily="2" charset="-78"/>
              </a:rPr>
              <a:t>تصمیم‌گیری‌های جزیره‌ای میان:</a:t>
            </a:r>
          </a:p>
          <a:p>
            <a:pPr marL="800100" lvl="1" indent="-342900" algn="r" rtl="1">
              <a:buFont typeface="Wingdings" panose="05000000000000000000" pitchFamily="2" charset="2"/>
              <a:buChar char="ü"/>
            </a:pPr>
            <a:r>
              <a:rPr lang="fa-IR" sz="2000" b="1" dirty="0">
                <a:cs typeface="B Mitra" panose="00000400000000000000" pitchFamily="2" charset="-78"/>
              </a:rPr>
              <a:t>وزارت خارجه</a:t>
            </a:r>
          </a:p>
          <a:p>
            <a:pPr marL="800100" lvl="1" indent="-342900" algn="r" rtl="1">
              <a:buFont typeface="Wingdings" panose="05000000000000000000" pitchFamily="2" charset="2"/>
              <a:buChar char="ü"/>
            </a:pPr>
            <a:r>
              <a:rPr lang="fa-IR" sz="2000" b="1" dirty="0">
                <a:cs typeface="B Mitra" panose="00000400000000000000" pitchFamily="2" charset="-78"/>
              </a:rPr>
              <a:t>اقتصاد</a:t>
            </a:r>
          </a:p>
          <a:p>
            <a:pPr marL="800100" lvl="1" indent="-342900" algn="r" rtl="1">
              <a:buFont typeface="Wingdings" panose="05000000000000000000" pitchFamily="2" charset="2"/>
              <a:buChar char="ü"/>
            </a:pPr>
            <a:r>
              <a:rPr lang="fa-IR" sz="2000" b="1" dirty="0">
                <a:cs typeface="B Mitra" panose="00000400000000000000" pitchFamily="2" charset="-78"/>
              </a:rPr>
              <a:t>راه و انرژی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Mitra" panose="00000400000000000000" pitchFamily="2" charset="-78"/>
              </a:rPr>
              <a:t>2. بروکراسی فرسوده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cs typeface="B Mitra" panose="00000400000000000000" pitchFamily="2" charset="-78"/>
              </a:rPr>
              <a:t>3. ناتوانی در تبدیل مزیت ژئوپلیتیکی به پروژه قابل اجرا</a:t>
            </a:r>
          </a:p>
          <a:p>
            <a:pPr marL="342900" indent="-3429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نشانه‌های عینی:</a:t>
            </a:r>
          </a:p>
          <a:p>
            <a:pPr marL="342900" indent="-342900" algn="r" rtl="1">
              <a:buFont typeface="Wingdings" panose="05000000000000000000" pitchFamily="2" charset="2"/>
              <a:buChar char="Ø"/>
            </a:pPr>
            <a:r>
              <a:rPr lang="fa-IR" sz="2000" b="1" dirty="0">
                <a:cs typeface="B Mitra" panose="00000400000000000000" pitchFamily="2" charset="-78"/>
              </a:rPr>
              <a:t>هم‌پوشانی مأموریت‌ها</a:t>
            </a:r>
          </a:p>
          <a:p>
            <a:pPr marL="342900" indent="-342900" algn="r" rtl="1">
              <a:buFont typeface="Wingdings" panose="05000000000000000000" pitchFamily="2" charset="2"/>
              <a:buChar char="Ø"/>
            </a:pPr>
            <a:r>
              <a:rPr lang="fa-IR" sz="2000" b="1" dirty="0">
                <a:cs typeface="B Mitra" panose="00000400000000000000" pitchFamily="2" charset="-78"/>
              </a:rPr>
              <a:t>تعارض سیاست‌ها</a:t>
            </a:r>
          </a:p>
          <a:p>
            <a:pPr marL="342900" indent="-342900" algn="r" rtl="1">
              <a:buFont typeface="Wingdings" panose="05000000000000000000" pitchFamily="2" charset="2"/>
              <a:buChar char="Ø"/>
            </a:pPr>
            <a:r>
              <a:rPr lang="fa-IR" sz="2000" b="1" dirty="0">
                <a:cs typeface="B Mitra" panose="00000400000000000000" pitchFamily="2" charset="-78"/>
              </a:rPr>
              <a:t>کندی اجرا</a:t>
            </a:r>
          </a:p>
          <a:p>
            <a:pPr marL="342900" indent="-342900" algn="ct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rgbClr val="00B050"/>
                </a:solidFill>
                <a:cs typeface="B Mitra" panose="00000400000000000000" pitchFamily="2" charset="-78"/>
              </a:rPr>
              <a:t>پیام سیاستی: نبود فرماندهی واحد، حتی بهترین مزیت‌ها را خنثی می‌کند.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46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8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BBB543-54F1-4C37-A39F-D78FED2DCD57}"/>
              </a:ext>
            </a:extLst>
          </p:cNvPr>
          <p:cNvSpPr txBox="1"/>
          <p:nvPr/>
        </p:nvSpPr>
        <p:spPr>
          <a:xfrm>
            <a:off x="687543" y="1240640"/>
            <a:ext cx="7493419" cy="5032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b="1" dirty="0">
                <a:solidFill>
                  <a:srgbClr val="FF0000"/>
                </a:solidFill>
                <a:cs typeface="B Mitra" panose="00000400000000000000" pitchFamily="2" charset="-78"/>
              </a:rPr>
              <a:t>پیامدهای تداوم وضع موجود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حذف تدریجی ایران از:</a:t>
            </a: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Mitra" panose="00000400000000000000" pitchFamily="2" charset="-78"/>
              </a:rPr>
              <a:t>کریدورهای نوظهور ترانزیتی</a:t>
            </a:r>
          </a:p>
          <a:p>
            <a:pPr marL="800100" lvl="1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cs typeface="B Mitra" panose="00000400000000000000" pitchFamily="2" charset="-78"/>
              </a:rPr>
              <a:t>زنجیره‌های تأمین منطقه‌ای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باعث: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>
                <a:solidFill>
                  <a:srgbClr val="FF0000"/>
                </a:solidFill>
                <a:cs typeface="B Mitra" panose="00000400000000000000" pitchFamily="2" charset="-78"/>
              </a:rPr>
              <a:t>ساختاری شدن فشار خارجی</a:t>
            </a: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b="1" dirty="0">
                <a:solidFill>
                  <a:srgbClr val="FF0000"/>
                </a:solidFill>
                <a:cs typeface="B Mitra" panose="00000400000000000000" pitchFamily="2" charset="-78"/>
              </a:rPr>
              <a:t>کاهش قدرت چانه‌زنی منطقه‌ای و جهانی</a:t>
            </a:r>
          </a:p>
          <a:p>
            <a:pPr algn="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جمع‌بندی سیاستی:</a:t>
            </a:r>
            <a:br>
              <a:rPr lang="fa-IR" sz="2400" b="1" dirty="0">
                <a:cs typeface="B Mitra" panose="00000400000000000000" pitchFamily="2" charset="-78"/>
              </a:rPr>
            </a:br>
            <a:r>
              <a:rPr lang="fa-IR" sz="2400" b="1" dirty="0">
                <a:cs typeface="B Mitra" panose="00000400000000000000" pitchFamily="2" charset="-78"/>
              </a:rPr>
              <a:t>«بقا بدون کنشگری فعال = فرسایش آرام قدرت»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44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5460</TotalTime>
  <Words>1200</Words>
  <Application>Microsoft Office PowerPoint</Application>
  <PresentationFormat>On-screen Show (4:3)</PresentationFormat>
  <Paragraphs>262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IRANYekan</vt:lpstr>
      <vt:lpstr>Arial</vt:lpstr>
      <vt:lpstr>Rockwell Condensed</vt:lpstr>
      <vt:lpstr>B Titr</vt:lpstr>
      <vt:lpstr>B Mitra</vt:lpstr>
      <vt:lpstr>Calibri</vt:lpstr>
      <vt:lpstr>Rockwell</vt:lpstr>
      <vt:lpstr>IRANYekan ExtraBold</vt:lpstr>
      <vt:lpstr>IRANYekan Light</vt:lpstr>
      <vt:lpstr>Wingdings</vt:lpstr>
      <vt:lpstr>Wood Type</vt:lpstr>
      <vt:lpstr>چالش بازآفرینی جایگاه ژئوپلیتیکی جمهوری اسلامی ایران در نظم نوین جهانی  از مدیریت فشار حداکثری به کنشگری فعال منطقه‌ای و فرامنطقه‌ای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بــا تشکر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10th_Policy-Plan-Format</dc:title>
  <dc:creator>Microsoft Office User</dc:creator>
  <cp:lastModifiedBy>Kian-Store</cp:lastModifiedBy>
  <cp:revision>180</cp:revision>
  <dcterms:created xsi:type="dcterms:W3CDTF">2022-01-09T10:04:46Z</dcterms:created>
  <dcterms:modified xsi:type="dcterms:W3CDTF">2026-01-06T14:18:47Z</dcterms:modified>
</cp:coreProperties>
</file>